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7" r:id="rId9"/>
    <p:sldId id="312" r:id="rId10"/>
    <p:sldId id="268" r:id="rId11"/>
    <p:sldId id="269" r:id="rId12"/>
    <p:sldId id="266" r:id="rId13"/>
    <p:sldId id="270" r:id="rId14"/>
    <p:sldId id="271" r:id="rId15"/>
    <p:sldId id="290" r:id="rId16"/>
    <p:sldId id="292" r:id="rId17"/>
    <p:sldId id="291" r:id="rId18"/>
    <p:sldId id="286" r:id="rId19"/>
    <p:sldId id="272" r:id="rId20"/>
    <p:sldId id="293" r:id="rId21"/>
    <p:sldId id="258" r:id="rId22"/>
    <p:sldId id="276" r:id="rId23"/>
    <p:sldId id="285" r:id="rId24"/>
    <p:sldId id="287" r:id="rId25"/>
    <p:sldId id="315" r:id="rId26"/>
    <p:sldId id="313" r:id="rId27"/>
    <p:sldId id="294" r:id="rId28"/>
    <p:sldId id="295" r:id="rId29"/>
    <p:sldId id="296" r:id="rId30"/>
    <p:sldId id="297" r:id="rId31"/>
    <p:sldId id="288" r:id="rId32"/>
    <p:sldId id="281" r:id="rId33"/>
    <p:sldId id="282" r:id="rId34"/>
    <p:sldId id="261" r:id="rId35"/>
    <p:sldId id="283" r:id="rId36"/>
    <p:sldId id="273" r:id="rId37"/>
    <p:sldId id="314" r:id="rId38"/>
    <p:sldId id="274" r:id="rId39"/>
    <p:sldId id="275" r:id="rId40"/>
    <p:sldId id="298" r:id="rId41"/>
    <p:sldId id="299" r:id="rId42"/>
    <p:sldId id="300" r:id="rId43"/>
    <p:sldId id="301" r:id="rId44"/>
    <p:sldId id="302" r:id="rId45"/>
    <p:sldId id="303" r:id="rId46"/>
    <p:sldId id="277" r:id="rId47"/>
    <p:sldId id="278" r:id="rId48"/>
    <p:sldId id="304" r:id="rId49"/>
    <p:sldId id="279" r:id="rId50"/>
    <p:sldId id="280" r:id="rId51"/>
    <p:sldId id="305" r:id="rId52"/>
    <p:sldId id="306" r:id="rId53"/>
    <p:sldId id="307" r:id="rId54"/>
    <p:sldId id="284" r:id="rId55"/>
    <p:sldId id="289" r:id="rId56"/>
    <p:sldId id="309" r:id="rId57"/>
    <p:sldId id="308" r:id="rId58"/>
    <p:sldId id="311" r:id="rId59"/>
    <p:sldId id="310" r:id="rId60"/>
    <p:sldId id="316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F986-DBB8-4465-BCAA-277020DA5228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AB5A-7F41-4D54-B539-EE087972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0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F986-DBB8-4465-BCAA-277020DA5228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AB5A-7F41-4D54-B539-EE087972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8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F986-DBB8-4465-BCAA-277020DA5228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AB5A-7F41-4D54-B539-EE087972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5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F986-DBB8-4465-BCAA-277020DA5228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AB5A-7F41-4D54-B539-EE087972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7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F986-DBB8-4465-BCAA-277020DA5228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AB5A-7F41-4D54-B539-EE087972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1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F986-DBB8-4465-BCAA-277020DA5228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AB5A-7F41-4D54-B539-EE087972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6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F986-DBB8-4465-BCAA-277020DA5228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AB5A-7F41-4D54-B539-EE087972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1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F986-DBB8-4465-BCAA-277020DA5228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AB5A-7F41-4D54-B539-EE087972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F986-DBB8-4465-BCAA-277020DA5228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AB5A-7F41-4D54-B539-EE087972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7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F986-DBB8-4465-BCAA-277020DA5228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AB5A-7F41-4D54-B539-EE087972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3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F986-DBB8-4465-BCAA-277020DA5228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AB5A-7F41-4D54-B539-EE087972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9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1F986-DBB8-4465-BCAA-277020DA5228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0AB5A-7F41-4D54-B539-EE087972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7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435" y="2455817"/>
            <a:ext cx="9144000" cy="705394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TOPIC: Chemical Properties of Organic Compounds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3634" y="4444593"/>
            <a:ext cx="9144000" cy="1655762"/>
          </a:xfrm>
        </p:spPr>
        <p:txBody>
          <a:bodyPr/>
          <a:lstStyle/>
          <a:p>
            <a:r>
              <a:rPr lang="en-US" b="1" dirty="0" smtClean="0"/>
              <a:t>LECTURER: DR. G. K. MAIYOH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DEPARTMENT OF </a:t>
            </a:r>
            <a:r>
              <a:rPr lang="en-US" dirty="0" smtClean="0">
                <a:solidFill>
                  <a:srgbClr val="0070C0"/>
                </a:solidFill>
              </a:rPr>
              <a:t>BIOCHEMISTRY AND CLINICAL CHEMISTRY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0673" y="613955"/>
            <a:ext cx="9644743" cy="705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70C0"/>
                </a:solidFill>
              </a:rPr>
              <a:t>NSB 111/ MSB 100: BASICS OF BIOMEDICAL SCIENCES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WHAT IS THE BASIS FOR THE NUMBER OF BONDS AND UNSHARED ELECTRONS ON C, N, O, AND F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 number of bonds and unshared electrons on C, N, O, and F in their compounds depends on the total number of electrons of each free atom as follows: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881459" y="3204073"/>
            <a:ext cx="8561522" cy="2412955"/>
            <a:chOff x="1881459" y="3204073"/>
            <a:chExt cx="8561522" cy="24129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1459" y="3204073"/>
              <a:ext cx="8561522" cy="241295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315201" y="5107577"/>
              <a:ext cx="30636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	2	4	6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53051" y="5107577"/>
              <a:ext cx="352698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26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380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CONCLUSIONS FROM BONDING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331" y="1512116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lphaLcPeriod"/>
            </a:pPr>
            <a:r>
              <a:rPr lang="en-US" dirty="0" smtClean="0"/>
              <a:t>The total number of electrons is identical to the </a:t>
            </a:r>
            <a:r>
              <a:rPr lang="en-US" b="1" dirty="0" smtClean="0"/>
              <a:t>atomic number of the atom</a:t>
            </a:r>
            <a:r>
              <a:rPr lang="en-US" dirty="0" smtClean="0"/>
              <a:t>.   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dirty="0" smtClean="0"/>
              <a:t>C, N, O, or F each has </a:t>
            </a:r>
            <a:r>
              <a:rPr lang="en-US" b="1" dirty="0" smtClean="0"/>
              <a:t>2 inner shell electrons (</a:t>
            </a:r>
            <a:r>
              <a:rPr lang="en-US" dirty="0" smtClean="0"/>
              <a:t>not shown in the drawings.) 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dirty="0" smtClean="0"/>
              <a:t>The number of outer shell electrons equals </a:t>
            </a:r>
            <a:r>
              <a:rPr lang="en-US" b="1" dirty="0" smtClean="0"/>
              <a:t>[total electrons (a) - inner shell electrons (b)]</a:t>
            </a:r>
            <a:r>
              <a:rPr lang="en-US" dirty="0" smtClean="0"/>
              <a:t>. 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dirty="0" smtClean="0"/>
              <a:t>The number of electrons to complete an octet is </a:t>
            </a:r>
            <a:r>
              <a:rPr lang="en-US" b="1" dirty="0" smtClean="0"/>
              <a:t>[8 - number of outer shell electrons]. 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dirty="0" smtClean="0"/>
              <a:t>The preferred number of bonds to C, N, O, or F </a:t>
            </a:r>
            <a:r>
              <a:rPr lang="en-US" b="1" dirty="0" smtClean="0"/>
              <a:t>is identical to the number of electrons to complete an octet </a:t>
            </a:r>
            <a:r>
              <a:rPr lang="en-US" dirty="0" smtClean="0"/>
              <a:t>(</a:t>
            </a:r>
            <a:r>
              <a:rPr lang="en-US" dirty="0" smtClean="0"/>
              <a:t>d) since each new electron comes from another atom that forms a bond containing the new electron and one of the outer shell electrons of C, N, O, or F.   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dirty="0" smtClean="0"/>
              <a:t>The number of unshared electrons on C, N, O, or F is the </a:t>
            </a:r>
            <a:r>
              <a:rPr lang="en-US" b="1" dirty="0" smtClean="0"/>
              <a:t>number of outer shell electrons not involved in forming chemical bonds to other atoms </a:t>
            </a:r>
            <a:r>
              <a:rPr lang="en-US" dirty="0" smtClean="0"/>
              <a:t>and this equals (c)-(d).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096000" y="5530623"/>
            <a:ext cx="3486150" cy="1152525"/>
            <a:chOff x="6096000" y="5530623"/>
            <a:chExt cx="3486150" cy="11525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5530623"/>
              <a:ext cx="3486150" cy="11525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014754" y="5776742"/>
              <a:ext cx="41801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</a:t>
              </a:r>
            </a:p>
            <a:p>
              <a:r>
                <a:rPr lang="en-US" sz="1400" dirty="0" smtClean="0"/>
                <a:t>AL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53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561069"/>
            <a:ext cx="10515600" cy="771344"/>
          </a:xfrm>
        </p:spPr>
        <p:txBody>
          <a:bodyPr/>
          <a:lstStyle/>
          <a:p>
            <a:r>
              <a:rPr lang="en-US" dirty="0" smtClean="0"/>
              <a:t>Bonding in Carbon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7" y="153393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property </a:t>
            </a:r>
            <a:r>
              <a:rPr lang="en-US" dirty="0"/>
              <a:t>of carbon that makes it unique is its ability to form bonds </a:t>
            </a:r>
            <a:r>
              <a:rPr lang="en-US" dirty="0" smtClean="0"/>
              <a:t>with itself </a:t>
            </a:r>
            <a:r>
              <a:rPr lang="en-US" dirty="0"/>
              <a:t>and therefore allows a large number of organic chemicals with many </a:t>
            </a:r>
            <a:r>
              <a:rPr lang="en-US" dirty="0" smtClean="0"/>
              <a:t>diverse properties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Carbon </a:t>
            </a:r>
            <a:r>
              <a:rPr lang="en-US" dirty="0"/>
              <a:t>has the property of forming </a:t>
            </a:r>
            <a:r>
              <a:rPr lang="en-US" dirty="0">
                <a:solidFill>
                  <a:srgbClr val="FF0000"/>
                </a:solidFill>
              </a:rPr>
              <a:t>single, double and triple </a:t>
            </a:r>
            <a:r>
              <a:rPr lang="en-US" dirty="0"/>
              <a:t>bonds </a:t>
            </a:r>
            <a:r>
              <a:rPr lang="en-US" dirty="0" smtClean="0"/>
              <a:t>with itself </a:t>
            </a:r>
            <a:r>
              <a:rPr lang="en-US" dirty="0"/>
              <a:t>and with other atoms.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multiple bond ability allows carbon compounds </a:t>
            </a:r>
            <a:r>
              <a:rPr lang="en-US" dirty="0" smtClean="0"/>
              <a:t>to have </a:t>
            </a:r>
            <a:r>
              <a:rPr lang="en-US" dirty="0"/>
              <a:t>a variety of shapes.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all carbon compounds, carbon forms </a:t>
            </a:r>
            <a:r>
              <a:rPr lang="en-US" b="1" dirty="0">
                <a:solidFill>
                  <a:srgbClr val="FF0000"/>
                </a:solidFill>
              </a:rPr>
              <a:t>four bonds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dirty="0" smtClean="0"/>
              <a:t>The types </a:t>
            </a:r>
            <a:r>
              <a:rPr lang="en-US" dirty="0"/>
              <a:t>of bonds used by the carbon atom are known as </a:t>
            </a:r>
            <a:r>
              <a:rPr lang="en-US" b="1" dirty="0"/>
              <a:t>sigma </a:t>
            </a:r>
            <a:r>
              <a:rPr lang="en-US" b="1" dirty="0" smtClean="0"/>
              <a:t>(</a:t>
            </a:r>
            <a:r>
              <a:rPr lang="el-GR" b="1" dirty="0" smtClean="0"/>
              <a:t>δ</a:t>
            </a:r>
            <a:r>
              <a:rPr lang="en-US" b="1" dirty="0" smtClean="0"/>
              <a:t>)</a:t>
            </a:r>
            <a:r>
              <a:rPr lang="en-US" dirty="0" smtClean="0"/>
              <a:t>and </a:t>
            </a:r>
            <a:r>
              <a:rPr lang="en-US" b="1" dirty="0"/>
              <a:t>pi </a:t>
            </a:r>
            <a:r>
              <a:rPr lang="en-US" b="1" dirty="0" smtClean="0"/>
              <a:t>(∏)</a:t>
            </a:r>
            <a:r>
              <a:rPr lang="en-US" dirty="0" smtClean="0"/>
              <a:t> </a:t>
            </a:r>
            <a:r>
              <a:rPr lang="en-US" dirty="0"/>
              <a:t>bonds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Different </a:t>
            </a:r>
            <a:r>
              <a:rPr lang="en-US" dirty="0"/>
              <a:t>combinations of these bonds lead to carbon single bonds, double </a:t>
            </a:r>
            <a:r>
              <a:rPr lang="en-US" dirty="0" smtClean="0"/>
              <a:t>bonds and </a:t>
            </a:r>
            <a:r>
              <a:rPr lang="en-US" dirty="0"/>
              <a:t>triple bonds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1484" y="5885271"/>
            <a:ext cx="9071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Alkane: Compound composed of only carbon and hydrogen and </a:t>
            </a:r>
            <a:r>
              <a:rPr lang="en-US" b="1" dirty="0" smtClean="0"/>
              <a:t>single bonds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84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784"/>
          </a:xfrm>
        </p:spPr>
        <p:txBody>
          <a:bodyPr/>
          <a:lstStyle/>
          <a:p>
            <a:r>
              <a:rPr lang="en-US" dirty="0" smtClean="0"/>
              <a:t>Compounds with Four Single Bonds to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105" y="1368425"/>
            <a:ext cx="10173789" cy="4351338"/>
          </a:xfrm>
        </p:spPr>
        <p:txBody>
          <a:bodyPr/>
          <a:lstStyle/>
          <a:p>
            <a:r>
              <a:rPr lang="en-US" dirty="0" smtClean="0"/>
              <a:t>We can think of </a:t>
            </a:r>
            <a:r>
              <a:rPr lang="en-US" dirty="0" smtClean="0">
                <a:solidFill>
                  <a:srgbClr val="FF0000"/>
                </a:solidFill>
              </a:rPr>
              <a:t>CH4</a:t>
            </a:r>
            <a:r>
              <a:rPr lang="en-US" dirty="0" smtClean="0"/>
              <a:t> as the simplest organic compound since it contains just one C with its four bonds to H atoms.  </a:t>
            </a:r>
          </a:p>
          <a:p>
            <a:r>
              <a:rPr lang="en-US" dirty="0" smtClean="0"/>
              <a:t>Now let's look at other examples where C bonds not only to H, but to other C's, as well as to N, O, or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These compounds include alkanes (C and H), </a:t>
            </a:r>
            <a:r>
              <a:rPr lang="en-US" dirty="0" err="1" smtClean="0"/>
              <a:t>haloalkanes</a:t>
            </a:r>
            <a:r>
              <a:rPr lang="en-US" dirty="0" smtClean="0"/>
              <a:t> (C, H, and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), alcohols and ethers (C, H, and O), and amines (C, H, and N). </a:t>
            </a:r>
          </a:p>
          <a:p>
            <a:pPr marL="0" indent="0">
              <a:buNone/>
            </a:pPr>
            <a:r>
              <a:rPr lang="en-US" dirty="0" smtClean="0"/>
              <a:t>	(see next slide)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 is a halogen (F, Cl, Br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890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9" y="1703988"/>
            <a:ext cx="5350873" cy="482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HOMOLOGOUS SERIES •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343" y="1690688"/>
            <a:ext cx="10243457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There </a:t>
            </a:r>
            <a:r>
              <a:rPr lang="en-US" dirty="0"/>
              <a:t>are millions of different organic compounds and chemists have devised a method of classifying them into families with similar formulae and properties. </a:t>
            </a:r>
            <a:endParaRPr lang="en-US" dirty="0" smtClean="0"/>
          </a:p>
          <a:p>
            <a:pPr algn="just"/>
            <a:r>
              <a:rPr lang="en-US" dirty="0" smtClean="0"/>
              <a:t>Each </a:t>
            </a:r>
            <a:r>
              <a:rPr lang="en-US" dirty="0"/>
              <a:t>family of organic compounds is called a </a:t>
            </a:r>
            <a:r>
              <a:rPr lang="en-US" b="1" dirty="0">
                <a:solidFill>
                  <a:srgbClr val="FF0000"/>
                </a:solidFill>
              </a:rPr>
              <a:t>homologous series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• </a:t>
            </a:r>
            <a:r>
              <a:rPr lang="en-US" dirty="0"/>
              <a:t>A homologous series is a family of compounds with the same </a:t>
            </a:r>
            <a:r>
              <a:rPr lang="en-US" dirty="0">
                <a:solidFill>
                  <a:srgbClr val="FF0000"/>
                </a:solidFill>
              </a:rPr>
              <a:t>general formula, same functional group and similar chemical properties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For example: Alkanes, Alkenes, Alcohols and Carboxylic acids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Homologous series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739" y="1128985"/>
            <a:ext cx="7602173" cy="572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HOMOLOGOUS SERIES CHARACTERISTICS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567577"/>
            <a:ext cx="10217331" cy="4351338"/>
          </a:xfrm>
        </p:spPr>
        <p:txBody>
          <a:bodyPr>
            <a:normAutofit/>
          </a:bodyPr>
          <a:lstStyle/>
          <a:p>
            <a:pPr marL="0">
              <a:spcBef>
                <a:spcPts val="600"/>
              </a:spcBef>
            </a:pPr>
            <a:r>
              <a:rPr lang="en-US" sz="3200" dirty="0" smtClean="0"/>
              <a:t>Organic </a:t>
            </a:r>
            <a:r>
              <a:rPr lang="en-US" sz="3200" dirty="0"/>
              <a:t>compounds in the same homologous series have the following characteristics: </a:t>
            </a:r>
            <a:endParaRPr lang="en-US" sz="3200" dirty="0" smtClean="0"/>
          </a:p>
          <a:p>
            <a:pPr marL="457200" lvl="2">
              <a:spcBef>
                <a:spcPts val="600"/>
              </a:spcBef>
            </a:pPr>
            <a:r>
              <a:rPr lang="en-US" sz="3200" dirty="0" smtClean="0"/>
              <a:t>Same </a:t>
            </a:r>
            <a:r>
              <a:rPr lang="en-US" sz="3200" dirty="0"/>
              <a:t>general formula </a:t>
            </a:r>
            <a:endParaRPr lang="en-US" sz="3200" dirty="0" smtClean="0"/>
          </a:p>
          <a:p>
            <a:pPr marL="457200" lvl="2">
              <a:spcBef>
                <a:spcPts val="600"/>
              </a:spcBef>
            </a:pPr>
            <a:r>
              <a:rPr lang="en-US" sz="3200" dirty="0" smtClean="0"/>
              <a:t>Same </a:t>
            </a:r>
            <a:r>
              <a:rPr lang="en-US" sz="3200" dirty="0"/>
              <a:t>functional group </a:t>
            </a:r>
            <a:endParaRPr lang="en-US" sz="3200" dirty="0" smtClean="0"/>
          </a:p>
          <a:p>
            <a:pPr marL="457200" lvl="2">
              <a:spcBef>
                <a:spcPts val="600"/>
              </a:spcBef>
            </a:pPr>
            <a:r>
              <a:rPr lang="en-US" sz="3200" dirty="0" smtClean="0"/>
              <a:t>Similar </a:t>
            </a:r>
            <a:r>
              <a:rPr lang="en-US" sz="3200" dirty="0"/>
              <a:t>chemical properties but varying in reactivity </a:t>
            </a:r>
            <a:endParaRPr lang="en-US" sz="3200" dirty="0" smtClean="0"/>
          </a:p>
          <a:p>
            <a:pPr marL="457200" lvl="2">
              <a:spcBef>
                <a:spcPts val="600"/>
              </a:spcBef>
            </a:pPr>
            <a:r>
              <a:rPr lang="en-US" sz="3200" dirty="0" smtClean="0"/>
              <a:t>Physical </a:t>
            </a:r>
            <a:r>
              <a:rPr lang="en-US" sz="3200" dirty="0"/>
              <a:t>properties vary gradually along the series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5840" y="5121375"/>
            <a:ext cx="9847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Each member of the series differs from the next by a </a:t>
            </a:r>
            <a:r>
              <a:rPr lang="en-US" sz="2800" dirty="0">
                <a:solidFill>
                  <a:srgbClr val="FF0000"/>
                </a:solidFill>
              </a:rPr>
              <a:t>–CH2- </a:t>
            </a:r>
            <a:r>
              <a:rPr lang="en-US" sz="2800" dirty="0"/>
              <a:t>unit. </a:t>
            </a:r>
          </a:p>
        </p:txBody>
      </p:sp>
    </p:spTree>
    <p:extLst>
      <p:ext uri="{BB962C8B-B14F-4D97-AF65-F5344CB8AC3E}">
        <p14:creationId xmlns:p14="http://schemas.microsoft.com/office/powerpoint/2010/main" val="33202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307286" cy="24125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alkanes comprise a series of compounds that are composed of carbon and hydrogen atoms with single covalent bonds.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group of compounds comprises a homologous series with a general molecular formula of C </a:t>
            </a:r>
            <a:r>
              <a:rPr lang="en-US" b="1" baseline="-25000" dirty="0"/>
              <a:t>n</a:t>
            </a:r>
            <a:r>
              <a:rPr lang="en-US" dirty="0"/>
              <a:t> H 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baseline="-25000" dirty="0"/>
              <a:t>n</a:t>
            </a:r>
            <a:r>
              <a:rPr lang="en-US" baseline="-25000" dirty="0"/>
              <a:t>+2</a:t>
            </a:r>
            <a:r>
              <a:rPr lang="en-US" dirty="0"/>
              <a:t> , where </a:t>
            </a:r>
            <a:r>
              <a:rPr lang="en-US" dirty="0" smtClean="0"/>
              <a:t>n equals </a:t>
            </a:r>
            <a:r>
              <a:rPr lang="en-US" dirty="0"/>
              <a:t>any integer.</a:t>
            </a:r>
          </a:p>
        </p:txBody>
      </p:sp>
    </p:spTree>
    <p:extLst>
      <p:ext uri="{BB962C8B-B14F-4D97-AF65-F5344CB8AC3E}">
        <p14:creationId xmlns:p14="http://schemas.microsoft.com/office/powerpoint/2010/main" val="40138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00" y="1404528"/>
            <a:ext cx="5209460" cy="4081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865" y="1404528"/>
            <a:ext cx="47815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ORGANIC CHEMISTRY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073640" cy="4351338"/>
          </a:xfrm>
        </p:spPr>
        <p:txBody>
          <a:bodyPr/>
          <a:lstStyle/>
          <a:p>
            <a:pPr algn="just"/>
            <a:r>
              <a:rPr lang="en-US" dirty="0" smtClean="0"/>
              <a:t>Organic chemistry describes the structures, properties, preparation, and reactions of a vast array of molecules that we call </a:t>
            </a:r>
            <a:r>
              <a:rPr lang="en-US" dirty="0" smtClean="0">
                <a:solidFill>
                  <a:srgbClr val="C00000"/>
                </a:solidFill>
              </a:rPr>
              <a:t>organic compounds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All organic molecules contain carbon (C), virtually all of them contain hydrogen (H), and most contain oxygen (O) and/or nitrogen (N) atoms.  </a:t>
            </a:r>
          </a:p>
          <a:p>
            <a:pPr algn="just"/>
            <a:r>
              <a:rPr lang="en-US" dirty="0" smtClean="0"/>
              <a:t>Many organic molecules also have halogen atoms such as fluorine (F), chlorine (Cl), bromine (Br), or iodine (I).  </a:t>
            </a:r>
          </a:p>
          <a:p>
            <a:pPr algn="just"/>
            <a:r>
              <a:rPr lang="en-US" dirty="0" smtClean="0"/>
              <a:t>Other atoms in organic compounds include sulfur (S), phosphorous (P), and even boron (B), aluminum (Al), and magnesium (Mg). </a:t>
            </a:r>
          </a:p>
        </p:txBody>
      </p:sp>
    </p:spTree>
    <p:extLst>
      <p:ext uri="{BB962C8B-B14F-4D97-AF65-F5344CB8AC3E}">
        <p14:creationId xmlns:p14="http://schemas.microsoft.com/office/powerpoint/2010/main" val="10228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738" y="409997"/>
            <a:ext cx="8166625" cy="61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Nomenclature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205" y="1864313"/>
            <a:ext cx="5162550" cy="3743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97182"/>
            <a:ext cx="5297883" cy="36823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3428" y="5914132"/>
            <a:ext cx="8694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Cycloalkane: cyclic compound containing only carbon and hydrogen</a:t>
            </a:r>
          </a:p>
        </p:txBody>
      </p:sp>
    </p:spTree>
    <p:extLst>
      <p:ext uri="{BB962C8B-B14F-4D97-AF65-F5344CB8AC3E}">
        <p14:creationId xmlns:p14="http://schemas.microsoft.com/office/powerpoint/2010/main" val="6954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vs condensed structural formulae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789" y="1884588"/>
            <a:ext cx="7344925" cy="396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Branched 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7245"/>
            <a:ext cx="10515600" cy="4351338"/>
          </a:xfrm>
        </p:spPr>
        <p:txBody>
          <a:bodyPr/>
          <a:lstStyle/>
          <a:p>
            <a:r>
              <a:rPr lang="en-US" dirty="0"/>
              <a:t>Alkanes that have carbons that are bonded to more than 2</a:t>
            </a:r>
          </a:p>
          <a:p>
            <a:pPr marL="0" indent="0">
              <a:buNone/>
            </a:pPr>
            <a:r>
              <a:rPr lang="en-US" dirty="0" smtClean="0"/>
              <a:t>Carbons</a:t>
            </a:r>
          </a:p>
          <a:p>
            <a:pPr marL="0" indent="0">
              <a:buNone/>
            </a:pPr>
            <a:r>
              <a:rPr lang="en-US" dirty="0" smtClean="0"/>
              <a:t>Example the skeletal isomers of hexane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995" y="3447142"/>
            <a:ext cx="58769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2" y="829711"/>
            <a:ext cx="9714540" cy="549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ATOMS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/>
              <a:t>S = SECONDARY: </a:t>
            </a:r>
            <a:r>
              <a:rPr lang="en-US" sz="3200" dirty="0" smtClean="0"/>
              <a:t>Two carbons attached to carbon in question</a:t>
            </a:r>
          </a:p>
          <a:p>
            <a:pPr algn="just"/>
            <a:r>
              <a:rPr lang="en-US" sz="3200" dirty="0" smtClean="0"/>
              <a:t>T </a:t>
            </a:r>
            <a:r>
              <a:rPr lang="en-US" sz="3200" dirty="0"/>
              <a:t>= TERTIARY: </a:t>
            </a:r>
            <a:r>
              <a:rPr lang="en-US" sz="3200" dirty="0" smtClean="0"/>
              <a:t>Three carbons attached to carbon in question</a:t>
            </a:r>
            <a:endParaRPr lang="en-US" sz="3200" dirty="0"/>
          </a:p>
          <a:p>
            <a:pPr algn="just"/>
            <a:r>
              <a:rPr lang="en-US" sz="3200" dirty="0"/>
              <a:t>PRIMARY: </a:t>
            </a:r>
            <a:r>
              <a:rPr lang="en-US" sz="3200" dirty="0" smtClean="0"/>
              <a:t>One carbon attached to carbon in question</a:t>
            </a:r>
          </a:p>
          <a:p>
            <a:pPr algn="just"/>
            <a:r>
              <a:rPr lang="en-US" sz="3200" dirty="0" smtClean="0"/>
              <a:t>QUATENARY</a:t>
            </a:r>
            <a:r>
              <a:rPr lang="en-US" sz="3200" dirty="0"/>
              <a:t>: </a:t>
            </a:r>
            <a:r>
              <a:rPr lang="en-US" sz="3200" dirty="0" smtClean="0"/>
              <a:t>Four carbons attached to carbon in question</a:t>
            </a:r>
            <a:endParaRPr lang="en-US" sz="3200" dirty="0"/>
          </a:p>
          <a:p>
            <a:pPr algn="just"/>
            <a:r>
              <a:rPr lang="en-US" sz="3200" dirty="0"/>
              <a:t>METHYL: </a:t>
            </a:r>
            <a:r>
              <a:rPr lang="en-US" sz="3200" dirty="0" smtClean="0"/>
              <a:t>Zero carbons attached to carbon in question</a:t>
            </a:r>
            <a:endParaRPr lang="en-US" sz="3200" dirty="0"/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1897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479" y="1001893"/>
            <a:ext cx="7959955" cy="428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43" y="537379"/>
            <a:ext cx="8181835" cy="581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080" y="804725"/>
            <a:ext cx="8318703" cy="491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460" y="628378"/>
            <a:ext cx="8793071" cy="561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9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74" y="0"/>
            <a:ext cx="10515600" cy="94116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BONDING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074" y="967287"/>
            <a:ext cx="10332720" cy="4351338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The number of different types of atoms in organic compounds suggests they are structurally complex.  </a:t>
            </a:r>
          </a:p>
          <a:p>
            <a:pPr algn="just"/>
            <a:r>
              <a:rPr lang="en-US" sz="2600" dirty="0" smtClean="0"/>
              <a:t>Fortunately, we find these atoms in a relatively few specific arrangements because of their </a:t>
            </a:r>
            <a:r>
              <a:rPr lang="en-US" sz="2600" dirty="0" smtClean="0">
                <a:solidFill>
                  <a:srgbClr val="C00000"/>
                </a:solidFill>
              </a:rPr>
              <a:t>preferred bonding characteristics</a:t>
            </a:r>
            <a:r>
              <a:rPr lang="en-US" sz="2600" dirty="0" smtClean="0"/>
              <a:t>.  </a:t>
            </a:r>
          </a:p>
          <a:p>
            <a:pPr algn="just"/>
            <a:r>
              <a:rPr lang="en-US" sz="2600" dirty="0" smtClean="0"/>
              <a:t>For example, </a:t>
            </a:r>
            <a:r>
              <a:rPr lang="en-US" sz="2600" u="sng" dirty="0" smtClean="0"/>
              <a:t>C atoms primarily bond to each other </a:t>
            </a:r>
            <a:r>
              <a:rPr lang="en-US" sz="2600" dirty="0" smtClean="0"/>
              <a:t>to form the molecular skeleton or backbone of organic molecules, while H atoms bond to the various C atoms, or to other atoms such as N and O, almost like a "skin" surrounding the molecule.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299" y="4316641"/>
            <a:ext cx="5322269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4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005" y="545101"/>
            <a:ext cx="8598898" cy="526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1" y="181381"/>
            <a:ext cx="8432800" cy="62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864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Learning check: Draw the following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45054"/>
            <a:ext cx="798648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propane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octane </a:t>
            </a:r>
          </a:p>
          <a:p>
            <a:r>
              <a:rPr lang="en-US" dirty="0" smtClean="0"/>
              <a:t>2-methylpentane  </a:t>
            </a:r>
            <a:endParaRPr lang="en-US" dirty="0"/>
          </a:p>
          <a:p>
            <a:r>
              <a:rPr lang="en-US" dirty="0"/>
              <a:t>3-ethyl-4-propyloctane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3-t-butylhexane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5-s-butyldecane </a:t>
            </a:r>
          </a:p>
          <a:p>
            <a:r>
              <a:rPr lang="en-US" dirty="0"/>
              <a:t>3-isopropylpentane </a:t>
            </a:r>
          </a:p>
          <a:p>
            <a:r>
              <a:rPr lang="en-US" dirty="0" err="1"/>
              <a:t>ethylcyclobutane</a:t>
            </a:r>
            <a:r>
              <a:rPr lang="en-US" dirty="0"/>
              <a:t> </a:t>
            </a:r>
          </a:p>
          <a:p>
            <a:r>
              <a:rPr lang="en-US" dirty="0"/>
              <a:t>4-isobutyl-1-methylcyclohexane</a:t>
            </a:r>
          </a:p>
        </p:txBody>
      </p:sp>
    </p:spTree>
    <p:extLst>
      <p:ext uri="{BB962C8B-B14F-4D97-AF65-F5344CB8AC3E}">
        <p14:creationId xmlns:p14="http://schemas.microsoft.com/office/powerpoint/2010/main" val="232536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82580" y="369435"/>
            <a:ext cx="8816162" cy="6185579"/>
            <a:chOff x="1082580" y="369435"/>
            <a:chExt cx="8816162" cy="61855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2580" y="369435"/>
              <a:ext cx="7682688" cy="33369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6921" y="778328"/>
              <a:ext cx="3409950" cy="3619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2580" y="4397828"/>
              <a:ext cx="6881892" cy="215718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397828" y="369436"/>
              <a:ext cx="5500914" cy="204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23722" y="69450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58805" y="258807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3722" y="288035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58805" y="133951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23406" y="5291755"/>
            <a:ext cx="27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58805" y="364887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9355" y="200422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83" y="278040"/>
            <a:ext cx="10515600" cy="796018"/>
          </a:xfrm>
        </p:spPr>
        <p:txBody>
          <a:bodyPr/>
          <a:lstStyle/>
          <a:p>
            <a:r>
              <a:rPr lang="en-US" b="1" dirty="0" smtClean="0"/>
              <a:t>Functional groups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83" y="1109681"/>
            <a:ext cx="10515600" cy="4351338"/>
          </a:xfrm>
        </p:spPr>
        <p:txBody>
          <a:bodyPr/>
          <a:lstStyle/>
          <a:p>
            <a:pPr algn="just"/>
            <a:r>
              <a:rPr lang="en-US" dirty="0"/>
              <a:t>A functional group is an atom or group of atoms that gives a compound its characteristic chemical properties.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Organic </a:t>
            </a:r>
            <a:r>
              <a:rPr lang="en-US" dirty="0"/>
              <a:t>compounds in the same homologous series have similar chemical properties due to the same functional group.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Functional groups define the class to which the organic molecule belongs.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3046" y="5081143"/>
            <a:ext cx="9938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Functional groups therefore, determine the </a:t>
            </a:r>
            <a:r>
              <a:rPr lang="en-US" sz="2400" b="1" dirty="0" smtClean="0"/>
              <a:t>physical properties </a:t>
            </a:r>
            <a:r>
              <a:rPr lang="en-US" sz="2400" dirty="0" smtClean="0"/>
              <a:t>and </a:t>
            </a:r>
            <a:r>
              <a:rPr lang="en-US" sz="2400" b="1" dirty="0" smtClean="0"/>
              <a:t>chemical reactions </a:t>
            </a:r>
            <a:r>
              <a:rPr lang="en-US" sz="2400" dirty="0" smtClean="0"/>
              <a:t>of their particular class of compounds.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93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28" y="242887"/>
            <a:ext cx="7191830" cy="603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995"/>
            <a:ext cx="10515600" cy="810532"/>
          </a:xfrm>
        </p:spPr>
        <p:txBody>
          <a:bodyPr/>
          <a:lstStyle/>
          <a:p>
            <a:r>
              <a:rPr lang="en-US" dirty="0" smtClean="0"/>
              <a:t>Alkyl group (R-)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8685"/>
            <a:ext cx="10515600" cy="3752215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The general formulas R-X, R-OH, and R-NH2 symbolize the great variety of possible </a:t>
            </a:r>
            <a:r>
              <a:rPr lang="en-US" sz="2600" dirty="0" err="1" smtClean="0"/>
              <a:t>haloalkanes</a:t>
            </a:r>
            <a:r>
              <a:rPr lang="en-US" sz="2600" dirty="0" smtClean="0"/>
              <a:t>, alcohols, and amines.  </a:t>
            </a:r>
          </a:p>
          <a:p>
            <a:pPr algn="just"/>
            <a:r>
              <a:rPr lang="en-US" sz="2600" dirty="0" smtClean="0"/>
              <a:t>They indicate that an X atom, an OH group, or an NH2 group replaces an H atom in an alkane or cycloalkane (R-H) to give a </a:t>
            </a:r>
            <a:r>
              <a:rPr lang="en-US" sz="2600" dirty="0" err="1" smtClean="0"/>
              <a:t>haloalkane</a:t>
            </a:r>
            <a:r>
              <a:rPr lang="en-US" sz="2600" dirty="0" smtClean="0"/>
              <a:t>, alcohol, or amine </a:t>
            </a:r>
          </a:p>
          <a:p>
            <a:pPr algn="just"/>
            <a:r>
              <a:rPr lang="en-US" sz="2600" dirty="0" smtClean="0"/>
              <a:t>R represents all of the bonded C and H atoms other then the X, OH, or NH2 groups.  </a:t>
            </a:r>
          </a:p>
          <a:p>
            <a:pPr algn="just"/>
            <a:r>
              <a:rPr lang="en-US" sz="2600" dirty="0" smtClean="0"/>
              <a:t>The OH group is called a hydroxyl (or </a:t>
            </a:r>
            <a:r>
              <a:rPr lang="en-US" sz="2600" dirty="0" err="1" smtClean="0"/>
              <a:t>hydroxy</a:t>
            </a:r>
            <a:r>
              <a:rPr lang="en-US" sz="2600" dirty="0" smtClean="0"/>
              <a:t>) group, or simply an alcohol group, while NH2 is an amino group. 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395" y="4989058"/>
            <a:ext cx="3988433" cy="152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0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Alkyl groups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434" y="1804035"/>
            <a:ext cx="89058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9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99" y="757646"/>
            <a:ext cx="11345494" cy="50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96303" cy="1325563"/>
          </a:xfrm>
        </p:spPr>
        <p:txBody>
          <a:bodyPr/>
          <a:lstStyle/>
          <a:p>
            <a:r>
              <a:rPr lang="en-US" b="1" dirty="0" smtClean="0"/>
              <a:t>Compounds with Double and Triple Bonds to C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034" y="1525179"/>
            <a:ext cx="10165080" cy="4351338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So far, all organic compounds that we have seen have C atoms with 4 single bonds to 4 other atoms.  </a:t>
            </a:r>
          </a:p>
          <a:p>
            <a:pPr algn="just"/>
            <a:r>
              <a:rPr lang="en-US" sz="3200" dirty="0" smtClean="0"/>
              <a:t>Although C always prefers four bonds, we can provide these four bonds with 3 atoms or even 2 atoms using double or triple bonds. </a:t>
            </a:r>
          </a:p>
          <a:p>
            <a:pPr algn="just"/>
            <a:r>
              <a:rPr lang="en-US" sz="3200" dirty="0" smtClean="0"/>
              <a:t>We find such double and triple bonds in alkenes (C=C), alkynes (C≡C), imines (C=N), nitriles (C≡N), and aldehydes or ketones (C=O).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35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591" y="304938"/>
            <a:ext cx="10515600" cy="888909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BONDING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63" y="1433739"/>
            <a:ext cx="5371420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dirty="0" smtClean="0"/>
              <a:t>Most of the atoms that we have mentioned above are in the </a:t>
            </a:r>
            <a:r>
              <a:rPr lang="en-US" sz="2400" dirty="0" smtClean="0">
                <a:solidFill>
                  <a:srgbClr val="C00000"/>
                </a:solidFill>
              </a:rPr>
              <a:t>first three rows </a:t>
            </a:r>
            <a:r>
              <a:rPr lang="en-US" sz="2400" dirty="0" smtClean="0"/>
              <a:t>of the periodic table.  </a:t>
            </a:r>
          </a:p>
          <a:p>
            <a:pPr algn="just"/>
            <a:r>
              <a:rPr lang="en-US" sz="2400" dirty="0" smtClean="0"/>
              <a:t>However, it is their location in a particular column of the periodic table that tells us </a:t>
            </a:r>
            <a:r>
              <a:rPr lang="en-US" sz="2400" b="1" dirty="0" smtClean="0"/>
              <a:t>how many chemical bonds </a:t>
            </a:r>
            <a:r>
              <a:rPr lang="en-US" sz="2400" dirty="0" smtClean="0"/>
              <a:t>they usually form to other atoms in a molecule.  </a:t>
            </a:r>
          </a:p>
          <a:p>
            <a:pPr algn="just"/>
            <a:r>
              <a:rPr lang="en-US" sz="2400" dirty="0" smtClean="0"/>
              <a:t>For example, C and Si are in the fourth column (Group 4A) and they each typically have four bonds in their molecules, while F, Cl, Br, and I are in Column 7A and they typically form just one bond. 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5935299" y="1058091"/>
            <a:ext cx="5781675" cy="3990975"/>
            <a:chOff x="5935299" y="1058091"/>
            <a:chExt cx="5781675" cy="39909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99" y="1058091"/>
              <a:ext cx="5781675" cy="3990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34943" y="2362610"/>
              <a:ext cx="460245" cy="628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40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092"/>
          </a:xfrm>
        </p:spPr>
        <p:txBody>
          <a:bodyPr/>
          <a:lstStyle/>
          <a:p>
            <a:r>
              <a:rPr lang="en-US" b="1" dirty="0" smtClean="0"/>
              <a:t>Physical properties of alkanes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231" y="1316172"/>
            <a:ext cx="9506495" cy="4967061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dirty="0"/>
              <a:t>Generally, alkanes have low melting and boiling points. This is due to the weak intermolecular forces of attraction (van der Waals’ forces) which can be overcome by a small amount of heat energy. </a:t>
            </a:r>
            <a:endParaRPr lang="en-US" dirty="0" smtClean="0"/>
          </a:p>
          <a:p>
            <a:pPr algn="just">
              <a:spcAft>
                <a:spcPts val="600"/>
              </a:spcAft>
            </a:pPr>
            <a:r>
              <a:rPr lang="en-US" dirty="0" smtClean="0"/>
              <a:t>As </a:t>
            </a:r>
            <a:r>
              <a:rPr lang="en-US" dirty="0"/>
              <a:t>the alkane molecules become larger (increase in the number of carbon atoms in the molecules, the intermolecular forces of attraction become stronger. </a:t>
            </a:r>
            <a:endParaRPr lang="en-US" dirty="0" smtClean="0"/>
          </a:p>
          <a:p>
            <a:pPr algn="just">
              <a:spcAft>
                <a:spcPts val="600"/>
              </a:spcAft>
            </a:pPr>
            <a:r>
              <a:rPr lang="en-US" dirty="0" smtClean="0"/>
              <a:t>More </a:t>
            </a:r>
            <a:r>
              <a:rPr lang="en-US" dirty="0"/>
              <a:t>heat energy is needed to overcome the intermolecular forces of attraction to separate the molecules and the melting and boiling points increase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961" y="1603556"/>
            <a:ext cx="10515600" cy="4351338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US" dirty="0"/>
              <a:t>As the number of carbon atoms in the molecules increases, they become </a:t>
            </a:r>
            <a:r>
              <a:rPr lang="en-US" dirty="0">
                <a:solidFill>
                  <a:srgbClr val="FF0000"/>
                </a:solidFill>
              </a:rPr>
              <a:t>less viscous </a:t>
            </a:r>
            <a:r>
              <a:rPr lang="en-US" dirty="0"/>
              <a:t>(flow less easily). </a:t>
            </a:r>
          </a:p>
          <a:p>
            <a:pPr algn="just">
              <a:spcAft>
                <a:spcPts val="600"/>
              </a:spcAft>
            </a:pPr>
            <a:r>
              <a:rPr lang="en-US" dirty="0"/>
              <a:t>This is due to the stronger intermolecular forces of attraction and </a:t>
            </a:r>
          </a:p>
          <a:p>
            <a:pPr algn="just">
              <a:spcAft>
                <a:spcPts val="600"/>
              </a:spcAft>
            </a:pPr>
            <a:r>
              <a:rPr lang="en-US" dirty="0"/>
              <a:t>Larger molecules get tangled together easily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794" y="4702629"/>
            <a:ext cx="2261230" cy="1713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6469" y="731520"/>
            <a:ext cx="1683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Viscosity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330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number of carbon atoms in the molecules increases, their densities also increase. </a:t>
            </a:r>
            <a:endParaRPr lang="en-US" dirty="0" smtClean="0"/>
          </a:p>
          <a:p>
            <a:r>
              <a:rPr lang="en-US" dirty="0" smtClean="0"/>
              <a:t>Liquid </a:t>
            </a:r>
            <a:r>
              <a:rPr lang="en-US" dirty="0"/>
              <a:t>alkanes have densities less than 1g/cm3 and they float on water.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693" y="3508057"/>
            <a:ext cx="4673449" cy="26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Flammability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As the number of carbon atoms in the molecules increases, they become less flammable (more difficult to burn).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larger alkane molecules contain a higher percentage of carbon and this makes it more difficult to burn.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larger alkanes also tend to produce a smokier flame due to incomplete combustion of the alkane molecules.</a:t>
            </a:r>
          </a:p>
        </p:txBody>
      </p:sp>
    </p:spTree>
    <p:extLst>
      <p:ext uri="{BB962C8B-B14F-4D97-AF65-F5344CB8AC3E}">
        <p14:creationId xmlns:p14="http://schemas.microsoft.com/office/powerpoint/2010/main" val="24091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Alkanes are insoluble in water but soluble in organic solvents such as </a:t>
            </a:r>
            <a:r>
              <a:rPr lang="en-US" dirty="0" smtClean="0"/>
              <a:t>tetra chloromethane (CCl4).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6" y="1391292"/>
            <a:ext cx="8490857" cy="4821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897" y="535577"/>
            <a:ext cx="5345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Chemical properties of Alkanes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61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of Alkanes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394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A) Combustion </a:t>
            </a:r>
            <a:r>
              <a:rPr lang="en-US" sz="3200" dirty="0"/>
              <a:t>— </a:t>
            </a:r>
          </a:p>
          <a:p>
            <a:pPr marL="457200" lvl="1" indent="0">
              <a:buNone/>
            </a:pPr>
            <a:r>
              <a:rPr lang="en-US" sz="3200" dirty="0" err="1" smtClean="0"/>
              <a:t>i</a:t>
            </a:r>
            <a:r>
              <a:rPr lang="en-US" sz="3200" dirty="0" smtClean="0"/>
              <a:t>. Complete </a:t>
            </a:r>
            <a:r>
              <a:rPr lang="en-US" sz="3200" dirty="0"/>
              <a:t>combustion:</a:t>
            </a:r>
          </a:p>
          <a:p>
            <a:pPr lvl="2"/>
            <a:r>
              <a:rPr lang="en-US" sz="3200" dirty="0" smtClean="0"/>
              <a:t>Alkane </a:t>
            </a:r>
            <a:r>
              <a:rPr lang="en-US" sz="3200" dirty="0"/>
              <a:t>+ oxygen   —&gt;  carbon dioxide + water + HEAT</a:t>
            </a:r>
          </a:p>
          <a:p>
            <a:pPr lvl="2"/>
            <a:r>
              <a:rPr lang="en-US" sz="3200" dirty="0"/>
              <a:t>CH4  + 2 O2  —&gt;   CO2  +  2 H2O  +  HEAT </a:t>
            </a:r>
            <a:endParaRPr lang="en-US" sz="3200" dirty="0" smtClean="0"/>
          </a:p>
          <a:p>
            <a:pPr lvl="2"/>
            <a:r>
              <a:rPr lang="en-US" sz="3200" dirty="0" smtClean="0"/>
              <a:t>C2H6  </a:t>
            </a:r>
            <a:r>
              <a:rPr lang="en-US" sz="3200" dirty="0"/>
              <a:t>+  7/2  O2  —&gt;   2 CO2  +  3 H2O  +  HEAT </a:t>
            </a:r>
            <a:endParaRPr lang="en-US" sz="3200" dirty="0" smtClean="0"/>
          </a:p>
          <a:p>
            <a:pPr lvl="2"/>
            <a:r>
              <a:rPr lang="en-US" sz="3200" dirty="0" smtClean="0"/>
              <a:t>C3H8  </a:t>
            </a:r>
            <a:r>
              <a:rPr lang="en-US" sz="3200" dirty="0"/>
              <a:t>+  5 O2  —&gt;   3 CO2  +  4 H2O  +  HEAT</a:t>
            </a:r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086394" y="5291192"/>
            <a:ext cx="9899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reaction is highly exothermic and a large amount of heat energy is released. This is why alkanes make good fuels.</a:t>
            </a:r>
          </a:p>
        </p:txBody>
      </p:sp>
    </p:spTree>
    <p:extLst>
      <p:ext uri="{BB962C8B-B14F-4D97-AF65-F5344CB8AC3E}">
        <p14:creationId xmlns:p14="http://schemas.microsoft.com/office/powerpoint/2010/main" val="19873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8909"/>
          </a:xfrm>
        </p:spPr>
        <p:txBody>
          <a:bodyPr/>
          <a:lstStyle/>
          <a:p>
            <a:r>
              <a:rPr lang="en-US" dirty="0" smtClean="0"/>
              <a:t>ii) Incomplete combustion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228"/>
            <a:ext cx="7064829" cy="4351338"/>
          </a:xfrm>
        </p:spPr>
        <p:txBody>
          <a:bodyPr>
            <a:normAutofit lnSpcReduction="10000"/>
          </a:bodyPr>
          <a:lstStyle/>
          <a:p>
            <a:pPr lvl="1" algn="just"/>
            <a:r>
              <a:rPr lang="en-US" sz="2800" dirty="0" smtClean="0"/>
              <a:t>In </a:t>
            </a:r>
            <a:r>
              <a:rPr lang="en-US" sz="2800" dirty="0"/>
              <a:t>addition to carbon dioxide, water and heat a variety of products are possible.</a:t>
            </a:r>
          </a:p>
          <a:p>
            <a:pPr lvl="1" algn="just"/>
            <a:r>
              <a:rPr lang="en-US" sz="2800" dirty="0"/>
              <a:t>One such product is the odorless, poisonous gas, </a:t>
            </a:r>
            <a:r>
              <a:rPr lang="en-US" sz="2800" b="1" dirty="0"/>
              <a:t>carbon monoxide</a:t>
            </a:r>
            <a:r>
              <a:rPr lang="en-US" sz="2800" dirty="0"/>
              <a:t>, </a:t>
            </a:r>
            <a:r>
              <a:rPr lang="en-US" sz="2800" b="1" dirty="0"/>
              <a:t>CO</a:t>
            </a:r>
            <a:r>
              <a:rPr lang="en-US" sz="2800" dirty="0"/>
              <a:t>.</a:t>
            </a:r>
          </a:p>
          <a:p>
            <a:pPr lvl="1" algn="just"/>
            <a:r>
              <a:rPr lang="en-US" sz="2800" dirty="0"/>
              <a:t>Another is </a:t>
            </a:r>
            <a:r>
              <a:rPr lang="en-US" sz="2800" b="1" dirty="0"/>
              <a:t>carbon black</a:t>
            </a:r>
            <a:r>
              <a:rPr lang="en-US" sz="2800" dirty="0"/>
              <a:t>, a sooty material produced by burning hydrocarbons in a limited amount of air.  </a:t>
            </a:r>
            <a:endParaRPr lang="en-US" sz="2800" dirty="0" smtClean="0"/>
          </a:p>
          <a:p>
            <a:pPr lvl="1" algn="just"/>
            <a:r>
              <a:rPr lang="en-US" sz="2800" dirty="0" smtClean="0"/>
              <a:t>It </a:t>
            </a:r>
            <a:r>
              <a:rPr lang="en-US" sz="2800" dirty="0"/>
              <a:t>has a </a:t>
            </a:r>
            <a:r>
              <a:rPr lang="en-US" sz="2800" b="1" dirty="0"/>
              <a:t>high carbon to hydrogen </a:t>
            </a:r>
            <a:r>
              <a:rPr lang="en-US" sz="2800" dirty="0"/>
              <a:t>ratio and is used in the manufacture of automobile tires, increasing the durability of the rubber in the tires.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795" y="2372627"/>
            <a:ext cx="3129234" cy="22007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05727" y="4573407"/>
            <a:ext cx="180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carbon black</a:t>
            </a:r>
          </a:p>
        </p:txBody>
      </p:sp>
    </p:spTree>
    <p:extLst>
      <p:ext uri="{BB962C8B-B14F-4D97-AF65-F5344CB8AC3E}">
        <p14:creationId xmlns:p14="http://schemas.microsoft.com/office/powerpoint/2010/main" val="3786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Substitution Reactions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760" y="1316173"/>
            <a:ext cx="10226040" cy="4351338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substitution reaction is one in which an atom or group of atoms replace other atoms in a molecule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usually a slow reaction that is difficult to control and a mixture of products is usually obtained.</a:t>
            </a:r>
          </a:p>
        </p:txBody>
      </p:sp>
    </p:spTree>
    <p:extLst>
      <p:ext uri="{BB962C8B-B14F-4D97-AF65-F5344CB8AC3E}">
        <p14:creationId xmlns:p14="http://schemas.microsoft.com/office/powerpoint/2010/main" val="4395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77" y="409893"/>
            <a:ext cx="10515600" cy="1325563"/>
          </a:xfrm>
        </p:spPr>
        <p:txBody>
          <a:bodyPr/>
          <a:lstStyle/>
          <a:p>
            <a:r>
              <a:rPr lang="en-US" dirty="0" smtClean="0"/>
              <a:t>B) Halogenation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154" y="1985554"/>
            <a:ext cx="10136777" cy="4056472"/>
          </a:xfrm>
        </p:spPr>
        <p:txBody>
          <a:bodyPr/>
          <a:lstStyle/>
          <a:p>
            <a:r>
              <a:rPr lang="en-US" dirty="0"/>
              <a:t> A substitution reaction, where hydrogen is replaced </a:t>
            </a:r>
            <a:r>
              <a:rPr lang="en-US" dirty="0" smtClean="0"/>
              <a:t>by halogens e.g. Cl </a:t>
            </a:r>
            <a:r>
              <a:rPr lang="en-US" dirty="0"/>
              <a:t>or Br.</a:t>
            </a:r>
          </a:p>
          <a:p>
            <a:r>
              <a:rPr lang="en-US" dirty="0"/>
              <a:t>As an example, consider the reaction of methane with chlorine gas.</a:t>
            </a:r>
          </a:p>
          <a:p>
            <a:pPr algn="just"/>
            <a:r>
              <a:rPr lang="en-US" dirty="0"/>
              <a:t>No reaction takes place between the two gases at room temperature, but if the mixture is heated or ultraviolet light shines on the mixture a reaction takes place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The first product formed, </a:t>
            </a:r>
            <a:r>
              <a:rPr lang="en-US" b="1" dirty="0"/>
              <a:t>chloromethane, CH3Cl</a:t>
            </a:r>
            <a:r>
              <a:rPr lang="en-US" dirty="0"/>
              <a:t>, results from replacement of one H on CH4 by a Cl.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247" y="0"/>
            <a:ext cx="1625507" cy="184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NUMBER OF CHEMICAL BONDS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795"/>
            <a:ext cx="10515600" cy="4351338"/>
          </a:xfrm>
        </p:spPr>
        <p:txBody>
          <a:bodyPr/>
          <a:lstStyle/>
          <a:p>
            <a:r>
              <a:rPr lang="en-US" dirty="0" smtClean="0"/>
              <a:t>For example: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You can see that each atom in these molecules has the </a:t>
            </a:r>
            <a:r>
              <a:rPr lang="en-US" dirty="0" smtClean="0">
                <a:solidFill>
                  <a:srgbClr val="C00000"/>
                </a:solidFill>
              </a:rPr>
              <a:t>preferred number of bonds </a:t>
            </a:r>
            <a:r>
              <a:rPr lang="en-US" dirty="0" smtClean="0"/>
              <a:t>to </a:t>
            </a:r>
            <a:r>
              <a:rPr lang="en-US" b="1" dirty="0" smtClean="0"/>
              <a:t>H</a:t>
            </a:r>
            <a:r>
              <a:rPr lang="en-US" dirty="0" smtClean="0"/>
              <a:t> </a:t>
            </a:r>
            <a:r>
              <a:rPr lang="en-US" dirty="0" smtClean="0"/>
              <a:t>that </a:t>
            </a:r>
            <a:r>
              <a:rPr lang="en-US" dirty="0" smtClean="0"/>
              <a:t>we listed at the bottom of our partial periodic </a:t>
            </a:r>
            <a:r>
              <a:rPr lang="en-US" dirty="0" smtClean="0"/>
              <a:t>table (last slide)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78416" y="1481795"/>
            <a:ext cx="3593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rgbClr val="C00000"/>
                </a:solidFill>
              </a:rPr>
              <a:t>C</a:t>
            </a:r>
            <a:r>
              <a:rPr lang="pt-BR" sz="2800" dirty="0" smtClean="0"/>
              <a:t>H4, </a:t>
            </a:r>
            <a:r>
              <a:rPr lang="pt-BR" sz="2800" dirty="0" smtClean="0">
                <a:solidFill>
                  <a:srgbClr val="C00000"/>
                </a:solidFill>
              </a:rPr>
              <a:t>N</a:t>
            </a:r>
            <a:r>
              <a:rPr lang="pt-BR" sz="2800" dirty="0" smtClean="0"/>
              <a:t>H3, H2</a:t>
            </a:r>
            <a:r>
              <a:rPr lang="pt-BR" sz="2800" dirty="0" smtClean="0">
                <a:solidFill>
                  <a:srgbClr val="C00000"/>
                </a:solidFill>
              </a:rPr>
              <a:t>O</a:t>
            </a:r>
            <a:r>
              <a:rPr lang="pt-BR" sz="2800" dirty="0" smtClean="0"/>
              <a:t>, and H</a:t>
            </a:r>
            <a:r>
              <a:rPr lang="pt-BR" sz="2800" dirty="0" smtClean="0">
                <a:solidFill>
                  <a:srgbClr val="C00000"/>
                </a:solidFill>
              </a:rPr>
              <a:t>F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99" y="3396206"/>
            <a:ext cx="5693396" cy="276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3" y="580571"/>
            <a:ext cx="10555515" cy="4351338"/>
          </a:xfrm>
        </p:spPr>
        <p:txBody>
          <a:bodyPr>
            <a:normAutofit/>
          </a:bodyPr>
          <a:lstStyle/>
          <a:p>
            <a:r>
              <a:rPr lang="en-US" dirty="0"/>
              <a:t>The second product formed, dichloromethane, CH2Cl2, results from replacement of one H on CH3Cl by a Cl.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third product formed, </a:t>
            </a:r>
            <a:r>
              <a:rPr lang="en-US" dirty="0" err="1"/>
              <a:t>trichloromethane</a:t>
            </a:r>
            <a:r>
              <a:rPr lang="en-US" dirty="0"/>
              <a:t>, CHCl3, results from replacement of one H on CH2Cl2 by a Cl.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fourth product formed, </a:t>
            </a:r>
            <a:r>
              <a:rPr lang="en-US" dirty="0" err="1"/>
              <a:t>tetrachloromethane</a:t>
            </a:r>
            <a:r>
              <a:rPr lang="en-US" dirty="0"/>
              <a:t>, CCl4, results from replacement of the H on CHCl3 by a Cl.</a:t>
            </a:r>
          </a:p>
          <a:p>
            <a:r>
              <a:rPr lang="en-US" dirty="0"/>
              <a:t>Overall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		</a:t>
            </a:r>
            <a:r>
              <a:rPr lang="en-US" dirty="0"/>
              <a:t> </a:t>
            </a:r>
            <a:r>
              <a:rPr lang="en-US" sz="2000" i="1" dirty="0"/>
              <a:t>Heat or UV </a:t>
            </a:r>
            <a:endParaRPr lang="en-US" i="1" dirty="0" smtClean="0"/>
          </a:p>
          <a:p>
            <a:r>
              <a:rPr lang="en-US" dirty="0" smtClean="0"/>
              <a:t>CH4 + Cl2 ---------------&gt; CH3Cl + CH2Cl2 + CHCl3 + CCl4  +  </a:t>
            </a:r>
            <a:r>
              <a:rPr lang="en-US" dirty="0" err="1" smtClean="0"/>
              <a:t>HCl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00" y="5081588"/>
            <a:ext cx="3095625" cy="157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714" y="4929188"/>
            <a:ext cx="1719263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ISOMERISM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410" y="1690688"/>
            <a:ext cx="9875521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Isomers </a:t>
            </a:r>
            <a:r>
              <a:rPr lang="en-US" sz="3600" dirty="0"/>
              <a:t>are compounds with the </a:t>
            </a:r>
            <a:r>
              <a:rPr lang="en-US" sz="3600" dirty="0">
                <a:solidFill>
                  <a:srgbClr val="FF0000"/>
                </a:solidFill>
              </a:rPr>
              <a:t>same molecular formula</a:t>
            </a:r>
            <a:r>
              <a:rPr lang="en-US" sz="3600" dirty="0"/>
              <a:t> but </a:t>
            </a:r>
            <a:r>
              <a:rPr lang="en-US" sz="3600" dirty="0">
                <a:solidFill>
                  <a:schemeClr val="tx2"/>
                </a:solidFill>
              </a:rPr>
              <a:t>different structural formulae. </a:t>
            </a:r>
            <a:endParaRPr lang="en-US" sz="3600" dirty="0" smtClean="0">
              <a:solidFill>
                <a:schemeClr val="tx2"/>
              </a:solidFill>
            </a:endParaRPr>
          </a:p>
          <a:p>
            <a:r>
              <a:rPr lang="en-US" sz="3600" dirty="0" smtClean="0"/>
              <a:t>Isomers </a:t>
            </a:r>
            <a:r>
              <a:rPr lang="en-US" sz="3600" dirty="0"/>
              <a:t>have different melting and boiling points. </a:t>
            </a:r>
            <a:endParaRPr lang="en-US" sz="3600" dirty="0" smtClean="0"/>
          </a:p>
          <a:p>
            <a:r>
              <a:rPr lang="en-US" sz="3600" dirty="0" smtClean="0"/>
              <a:t>Isomers </a:t>
            </a:r>
            <a:r>
              <a:rPr lang="en-US" sz="3600" dirty="0"/>
              <a:t>may or may not belong to the same homologous series.</a:t>
            </a:r>
          </a:p>
        </p:txBody>
      </p:sp>
    </p:spTree>
    <p:extLst>
      <p:ext uri="{BB962C8B-B14F-4D97-AF65-F5344CB8AC3E}">
        <p14:creationId xmlns:p14="http://schemas.microsoft.com/office/powerpoint/2010/main" val="6411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696" y="825272"/>
            <a:ext cx="8082477" cy="404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700" y="0"/>
            <a:ext cx="6923042" cy="587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4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Alkenes and </a:t>
            </a:r>
            <a:r>
              <a:rPr lang="en-US" dirty="0" err="1" smtClean="0"/>
              <a:t>Akynes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 smtClean="0"/>
              <a:t>Alkene</a:t>
            </a:r>
            <a:r>
              <a:rPr lang="en-US" sz="2800" dirty="0"/>
              <a:t>: Hydrocarbon with at least one carbon-carbon double bond (olefins</a:t>
            </a:r>
            <a:r>
              <a:rPr lang="en-US" sz="2800" dirty="0" smtClean="0"/>
              <a:t>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Alkynes</a:t>
            </a:r>
            <a:r>
              <a:rPr lang="en-US" sz="2800" dirty="0"/>
              <a:t>: Hydrocarbon with at least one carbon-carbon triple bond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35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Alkenes and Alkynes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NO </a:t>
            </a:r>
            <a:r>
              <a:rPr lang="en-US" sz="3600" dirty="0"/>
              <a:t>rotation around double and triple bonds</a:t>
            </a:r>
          </a:p>
          <a:p>
            <a:r>
              <a:rPr lang="en-US" sz="3600" dirty="0" smtClean="0"/>
              <a:t>Similar </a:t>
            </a:r>
            <a:r>
              <a:rPr lang="en-US" sz="3600" dirty="0"/>
              <a:t>to Alkanes (</a:t>
            </a:r>
            <a:r>
              <a:rPr lang="en-US" sz="3600" dirty="0" err="1"/>
              <a:t>bp</a:t>
            </a:r>
            <a:r>
              <a:rPr lang="en-US" sz="3600" dirty="0"/>
              <a:t> and </a:t>
            </a:r>
            <a:r>
              <a:rPr lang="en-US" sz="3600" dirty="0" err="1"/>
              <a:t>mp</a:t>
            </a:r>
            <a:r>
              <a:rPr lang="en-US" sz="3600" dirty="0"/>
              <a:t>)</a:t>
            </a:r>
          </a:p>
          <a:p>
            <a:r>
              <a:rPr lang="en-US" sz="3600" dirty="0" smtClean="0"/>
              <a:t>Isomerism</a:t>
            </a:r>
            <a:endParaRPr lang="en-US" sz="3600" dirty="0"/>
          </a:p>
          <a:p>
            <a:pPr lvl="1"/>
            <a:r>
              <a:rPr lang="en-US" sz="3200" dirty="0"/>
              <a:t>cis and trans: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8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 Trans Isomerism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side = cis while opposite side = trans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02" y="2857227"/>
            <a:ext cx="4661759" cy="1976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575" y="2857226"/>
            <a:ext cx="4732962" cy="210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6841"/>
          </a:xfrm>
        </p:spPr>
        <p:txBody>
          <a:bodyPr>
            <a:normAutofit fontScale="90000"/>
          </a:bodyPr>
          <a:lstStyle/>
          <a:p>
            <a:r>
              <a:rPr lang="en-US" dirty="0"/>
              <a:t>E/Z Nomenclature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61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you have four different substituents around a double bond cis/trans does not work</a:t>
            </a:r>
          </a:p>
          <a:p>
            <a:pPr lvl="1"/>
            <a:r>
              <a:rPr lang="en-US" sz="2800" dirty="0" smtClean="0"/>
              <a:t>Each </a:t>
            </a:r>
            <a:r>
              <a:rPr lang="en-US" sz="2800" dirty="0"/>
              <a:t>substituent is assigned a priority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substituent with the highest priority on each carbon is determined</a:t>
            </a:r>
          </a:p>
          <a:p>
            <a:pPr lvl="1"/>
            <a:r>
              <a:rPr lang="en-US" sz="2800" dirty="0" smtClean="0"/>
              <a:t> </a:t>
            </a:r>
            <a:r>
              <a:rPr lang="en-US" sz="2800" dirty="0"/>
              <a:t>If these substituents are on the same side of the molecule, the configuration is Z</a:t>
            </a:r>
          </a:p>
          <a:p>
            <a:pPr lvl="1"/>
            <a:r>
              <a:rPr lang="en-US" sz="2800" dirty="0"/>
              <a:t>(</a:t>
            </a:r>
            <a:r>
              <a:rPr lang="en-US" sz="2800" dirty="0" err="1"/>
              <a:t>zusammen</a:t>
            </a:r>
            <a:r>
              <a:rPr lang="en-US" sz="2800" dirty="0"/>
              <a:t> (meaning together))</a:t>
            </a:r>
          </a:p>
          <a:p>
            <a:pPr lvl="1"/>
            <a:r>
              <a:rPr lang="en-US" sz="2800" dirty="0" smtClean="0"/>
              <a:t>If </a:t>
            </a:r>
            <a:r>
              <a:rPr lang="en-US" sz="2800" dirty="0"/>
              <a:t>these substituents are opposite from each other, the configuration is E</a:t>
            </a:r>
          </a:p>
          <a:p>
            <a:pPr lvl="1"/>
            <a:r>
              <a:rPr lang="en-US" sz="2800" dirty="0"/>
              <a:t>(</a:t>
            </a:r>
            <a:r>
              <a:rPr lang="en-US" sz="2800" dirty="0" err="1"/>
              <a:t>entgegen</a:t>
            </a:r>
            <a:r>
              <a:rPr lang="en-US" sz="2800" dirty="0"/>
              <a:t> (meaning opposite))</a:t>
            </a:r>
          </a:p>
        </p:txBody>
      </p:sp>
    </p:spTree>
    <p:extLst>
      <p:ext uri="{BB962C8B-B14F-4D97-AF65-F5344CB8AC3E}">
        <p14:creationId xmlns:p14="http://schemas.microsoft.com/office/powerpoint/2010/main" val="34637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determine the group priorities?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greater the atomic number the higher the priority</a:t>
            </a:r>
          </a:p>
          <a:p>
            <a:pPr algn="just"/>
            <a:r>
              <a:rPr lang="en-US" dirty="0" smtClean="0"/>
              <a:t>If </a:t>
            </a:r>
            <a:r>
              <a:rPr lang="en-US" dirty="0"/>
              <a:t>the two substituents on an sp2 carbon have the same atomic number (there is </a:t>
            </a:r>
            <a:r>
              <a:rPr lang="en-US" dirty="0" smtClean="0"/>
              <a:t>a tie</a:t>
            </a:r>
            <a:r>
              <a:rPr lang="en-US" dirty="0"/>
              <a:t>), the atomic numbers of the atoms that are attached to the "tied" atoms must </a:t>
            </a:r>
            <a:r>
              <a:rPr lang="en-US" dirty="0" smtClean="0"/>
              <a:t>be considered</a:t>
            </a:r>
            <a:endParaRPr lang="en-US" dirty="0"/>
          </a:p>
          <a:p>
            <a:pPr algn="just"/>
            <a:r>
              <a:rPr lang="en-US" dirty="0" smtClean="0"/>
              <a:t>If </a:t>
            </a:r>
            <a:r>
              <a:rPr lang="en-US" dirty="0"/>
              <a:t>an atom is doubly bonded to another atom, the priority system treats it as if </a:t>
            </a:r>
            <a:r>
              <a:rPr lang="en-US" dirty="0" smtClean="0"/>
              <a:t>it were </a:t>
            </a:r>
            <a:r>
              <a:rPr lang="en-US" dirty="0"/>
              <a:t>a singly bonded to two of these atoms</a:t>
            </a:r>
          </a:p>
          <a:p>
            <a:pPr algn="just"/>
            <a:r>
              <a:rPr lang="en-US" dirty="0" smtClean="0"/>
              <a:t>In </a:t>
            </a:r>
            <a:r>
              <a:rPr lang="en-US" dirty="0"/>
              <a:t>the case of isotopes, the mass number is used to determine the priority</a:t>
            </a:r>
          </a:p>
        </p:txBody>
      </p:sp>
    </p:spTree>
    <p:extLst>
      <p:ext uri="{BB962C8B-B14F-4D97-AF65-F5344CB8AC3E}">
        <p14:creationId xmlns:p14="http://schemas.microsoft.com/office/powerpoint/2010/main" val="12741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414" y="1094831"/>
            <a:ext cx="7391400" cy="325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4926" y="5225143"/>
            <a:ext cx="736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priority about each of the double bond C atoms (C=C), one at a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UNSHARED ELECTRONS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Besides their chemical bonds (bonding electron pairs), N, O, and F have </a:t>
            </a:r>
            <a:r>
              <a:rPr lang="en-US" dirty="0" smtClean="0">
                <a:solidFill>
                  <a:srgbClr val="FF0000"/>
                </a:solidFill>
              </a:rPr>
              <a:t>unshared electron pairs </a:t>
            </a:r>
            <a:r>
              <a:rPr lang="en-US" dirty="0" smtClean="0"/>
              <a:t>that are not in chemical bonds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979" y="3206659"/>
            <a:ext cx="8548034" cy="1913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5322" y="4973955"/>
            <a:ext cx="861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2:4</a:t>
            </a:r>
          </a:p>
          <a:p>
            <a:r>
              <a:rPr lang="en-US" dirty="0" smtClean="0"/>
              <a:t>N = 2:5</a:t>
            </a:r>
          </a:p>
          <a:p>
            <a:r>
              <a:rPr lang="en-US" dirty="0" smtClean="0"/>
              <a:t>O = 2:6</a:t>
            </a:r>
          </a:p>
          <a:p>
            <a:r>
              <a:rPr lang="en-US" dirty="0" smtClean="0"/>
              <a:t>F = 2:7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6423" y="5120640"/>
            <a:ext cx="709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Unshared electrons are also referred to as </a:t>
            </a:r>
            <a:r>
              <a:rPr lang="en-US" b="1" dirty="0" smtClean="0">
                <a:solidFill>
                  <a:srgbClr val="FF0000"/>
                </a:solidFill>
              </a:rPr>
              <a:t>Lone pair of electrons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03133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Have a great evening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Stay safe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866" y="3057525"/>
            <a:ext cx="5715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5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TOTAL NUMBER OF ELECTRON PAIRS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955" y="1290047"/>
            <a:ext cx="10515600" cy="5032375"/>
          </a:xfrm>
        </p:spPr>
        <p:txBody>
          <a:bodyPr/>
          <a:lstStyle/>
          <a:p>
            <a:r>
              <a:rPr lang="en-US" dirty="0" smtClean="0"/>
              <a:t>The combined total of number of bonds and number of unshared </a:t>
            </a:r>
            <a:r>
              <a:rPr lang="en-US" b="1" dirty="0" smtClean="0">
                <a:solidFill>
                  <a:srgbClr val="FF0000"/>
                </a:solidFill>
              </a:rPr>
              <a:t>electron pairs </a:t>
            </a:r>
            <a:r>
              <a:rPr lang="en-US" dirty="0" smtClean="0"/>
              <a:t>that we show equals 4 for C, N, O, or F.  </a:t>
            </a:r>
          </a:p>
          <a:p>
            <a:r>
              <a:rPr lang="en-US" dirty="0" smtClean="0"/>
              <a:t>Since each chemical bond contains 2 electrons, the drawings of these molecules show 8 electrons on C, N, O, or F that come from their bonds and these unshared electron pairs.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009" y="3806234"/>
            <a:ext cx="6625544" cy="27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THE “OCTET RULE”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766" y="1394549"/>
            <a:ext cx="10515600" cy="4351338"/>
          </a:xfrm>
        </p:spPr>
        <p:txBody>
          <a:bodyPr/>
          <a:lstStyle/>
          <a:p>
            <a:pPr algn="just"/>
            <a:r>
              <a:rPr lang="en-US" dirty="0" smtClean="0"/>
              <a:t>Because each of these atoms has 8 electrons in bonds and unshared pairs, they satisfy the "octet rule".  </a:t>
            </a:r>
          </a:p>
          <a:p>
            <a:pPr algn="just"/>
            <a:r>
              <a:rPr lang="en-US" dirty="0" smtClean="0"/>
              <a:t>The "octet rule" states that atoms in rows 2 and 3 of the partial periodic table prefer to form compounds where they have 8 electrons in their outer valence electron shell.  </a:t>
            </a:r>
          </a:p>
          <a:p>
            <a:pPr algn="just"/>
            <a:r>
              <a:rPr lang="en-US" dirty="0" smtClean="0"/>
              <a:t>C, N, O, and F obey this rule not only in these compounds, but in all stable organic compounds.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83" y="221435"/>
            <a:ext cx="10515600" cy="101953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IN OTHER WORDS…….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554" y="1110344"/>
            <a:ext cx="7532098" cy="528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2832</TotalTime>
  <Words>2488</Words>
  <Application>Microsoft Office PowerPoint</Application>
  <PresentationFormat>Widescreen</PresentationFormat>
  <Paragraphs>206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TOPIC: Chemical Properties of Organic Compounds</vt:lpstr>
      <vt:lpstr>ORGANIC CHEMISTRY </vt:lpstr>
      <vt:lpstr>BONDING</vt:lpstr>
      <vt:lpstr>BONDING</vt:lpstr>
      <vt:lpstr>NUMBER OF CHEMICAL BONDS</vt:lpstr>
      <vt:lpstr>UNSHARED ELECTRONS</vt:lpstr>
      <vt:lpstr>TOTAL NUMBER OF ELECTRON PAIRS</vt:lpstr>
      <vt:lpstr>THE “OCTET RULE”</vt:lpstr>
      <vt:lpstr>IN OTHER WORDS…….</vt:lpstr>
      <vt:lpstr>WHAT IS THE BASIS FOR THE NUMBER OF BONDS AND UNSHARED ELECTRONS ON C, N, O, AND F</vt:lpstr>
      <vt:lpstr>CONCLUSIONS FROM BONDING</vt:lpstr>
      <vt:lpstr>Bonding in Carbon Compounds</vt:lpstr>
      <vt:lpstr>Compounds with Four Single Bonds to C</vt:lpstr>
      <vt:lpstr>PowerPoint Presentation</vt:lpstr>
      <vt:lpstr>HOMOLOGOUS SERIES • </vt:lpstr>
      <vt:lpstr>Homologous series</vt:lpstr>
      <vt:lpstr>HOMOLOGOUS SERIES CHARACTERISTICS  </vt:lpstr>
      <vt:lpstr>Alkanes</vt:lpstr>
      <vt:lpstr>PowerPoint Presentation</vt:lpstr>
      <vt:lpstr>PowerPoint Presentation</vt:lpstr>
      <vt:lpstr>Nomenclature </vt:lpstr>
      <vt:lpstr>Molecular vs condensed structural formulae</vt:lpstr>
      <vt:lpstr>Branched alkanes</vt:lpstr>
      <vt:lpstr>PowerPoint Presentation</vt:lpstr>
      <vt:lpstr>CARBON ATOMS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check: Draw the following</vt:lpstr>
      <vt:lpstr>PowerPoint Presentation</vt:lpstr>
      <vt:lpstr>Functional groups</vt:lpstr>
      <vt:lpstr>PowerPoint Presentation</vt:lpstr>
      <vt:lpstr>Alkyl group (R-)</vt:lpstr>
      <vt:lpstr>Alkyl groups</vt:lpstr>
      <vt:lpstr>PowerPoint Presentation</vt:lpstr>
      <vt:lpstr>Compounds with Double and Triple Bonds to C </vt:lpstr>
      <vt:lpstr>Physical properties of alkanes</vt:lpstr>
      <vt:lpstr>PowerPoint Presentation</vt:lpstr>
      <vt:lpstr>Change in density</vt:lpstr>
      <vt:lpstr>Flammability</vt:lpstr>
      <vt:lpstr>Solubility</vt:lpstr>
      <vt:lpstr>PowerPoint Presentation</vt:lpstr>
      <vt:lpstr>Reactions of Alkanes </vt:lpstr>
      <vt:lpstr>ii) Incomplete combustion</vt:lpstr>
      <vt:lpstr> Substitution Reactions </vt:lpstr>
      <vt:lpstr>B) Halogenation </vt:lpstr>
      <vt:lpstr>PowerPoint Presentation</vt:lpstr>
      <vt:lpstr>ISOMERISM</vt:lpstr>
      <vt:lpstr>PowerPoint Presentation</vt:lpstr>
      <vt:lpstr>PowerPoint Presentation</vt:lpstr>
      <vt:lpstr>Alkenes and Akynes</vt:lpstr>
      <vt:lpstr>Properties of Alkenes and Alkynes </vt:lpstr>
      <vt:lpstr>Cis Trans Isomerism</vt:lpstr>
      <vt:lpstr>E/Z Nomenclature:</vt:lpstr>
      <vt:lpstr>How to determine the group priorities?</vt:lpstr>
      <vt:lpstr>PowerPoint Presentation</vt:lpstr>
      <vt:lpstr>Have a great evening  Stay safe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 Chemical Properties of Organic Compounds</dc:title>
  <dc:creator>Jeff Kattam</dc:creator>
  <cp:lastModifiedBy>Jeff Kattam</cp:lastModifiedBy>
  <cp:revision>49</cp:revision>
  <dcterms:created xsi:type="dcterms:W3CDTF">2019-03-21T12:43:20Z</dcterms:created>
  <dcterms:modified xsi:type="dcterms:W3CDTF">2020-11-24T10:58:02Z</dcterms:modified>
</cp:coreProperties>
</file>