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3"/>
  </p:notesMasterIdLst>
  <p:sldIdLst>
    <p:sldId id="256" r:id="rId3"/>
    <p:sldId id="526" r:id="rId4"/>
    <p:sldId id="525" r:id="rId5"/>
    <p:sldId id="530" r:id="rId6"/>
    <p:sldId id="527" r:id="rId7"/>
    <p:sldId id="531" r:id="rId8"/>
    <p:sldId id="529" r:id="rId9"/>
    <p:sldId id="528" r:id="rId10"/>
    <p:sldId id="533" r:id="rId11"/>
    <p:sldId id="257" r:id="rId12"/>
    <p:sldId id="258" r:id="rId13"/>
    <p:sldId id="259" r:id="rId14"/>
    <p:sldId id="260" r:id="rId15"/>
    <p:sldId id="261" r:id="rId16"/>
    <p:sldId id="268" r:id="rId17"/>
    <p:sldId id="262" r:id="rId18"/>
    <p:sldId id="263" r:id="rId19"/>
    <p:sldId id="269" r:id="rId20"/>
    <p:sldId id="267" r:id="rId21"/>
    <p:sldId id="264" r:id="rId22"/>
    <p:sldId id="266" r:id="rId23"/>
    <p:sldId id="265" r:id="rId24"/>
    <p:sldId id="270" r:id="rId25"/>
    <p:sldId id="271" r:id="rId26"/>
    <p:sldId id="272" r:id="rId27"/>
    <p:sldId id="780" r:id="rId28"/>
    <p:sldId id="295" r:id="rId29"/>
    <p:sldId id="524" r:id="rId30"/>
    <p:sldId id="514" r:id="rId31"/>
    <p:sldId id="515" r:id="rId32"/>
    <p:sldId id="516" r:id="rId33"/>
    <p:sldId id="517" r:id="rId34"/>
    <p:sldId id="518" r:id="rId35"/>
    <p:sldId id="519" r:id="rId36"/>
    <p:sldId id="520" r:id="rId37"/>
    <p:sldId id="521" r:id="rId38"/>
    <p:sldId id="522" r:id="rId39"/>
    <p:sldId id="523"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782" r:id="rId252"/>
    <p:sldId id="783" r:id="rId253"/>
    <p:sldId id="506" r:id="rId254"/>
    <p:sldId id="507" r:id="rId255"/>
    <p:sldId id="508" r:id="rId256"/>
    <p:sldId id="509" r:id="rId257"/>
    <p:sldId id="510" r:id="rId258"/>
    <p:sldId id="511" r:id="rId259"/>
    <p:sldId id="781" r:id="rId2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012"/>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3" Type="http://schemas.openxmlformats.org/officeDocument/2006/relationships/tableStyles" Target="tableStyles.xml"/><Relationship Id="rId262" Type="http://schemas.openxmlformats.org/officeDocument/2006/relationships/viewProps" Target="viewProps.xml"/><Relationship Id="rId261" Type="http://schemas.openxmlformats.org/officeDocument/2006/relationships/presProps" Target="presProps.xml"/><Relationship Id="rId260" Type="http://schemas.openxmlformats.org/officeDocument/2006/relationships/slide" Target="slides/slide257.xml"/><Relationship Id="rId26" Type="http://schemas.openxmlformats.org/officeDocument/2006/relationships/slide" Target="slides/slide24.xml"/><Relationship Id="rId259" Type="http://schemas.openxmlformats.org/officeDocument/2006/relationships/slide" Target="slides/slide256.xml"/><Relationship Id="rId258" Type="http://schemas.openxmlformats.org/officeDocument/2006/relationships/slide" Target="slides/slide255.xml"/><Relationship Id="rId257" Type="http://schemas.openxmlformats.org/officeDocument/2006/relationships/slide" Target="slides/slide254.xml"/><Relationship Id="rId256" Type="http://schemas.openxmlformats.org/officeDocument/2006/relationships/slide" Target="slides/slide253.xml"/><Relationship Id="rId255" Type="http://schemas.openxmlformats.org/officeDocument/2006/relationships/slide" Target="slides/slide252.xml"/><Relationship Id="rId254" Type="http://schemas.openxmlformats.org/officeDocument/2006/relationships/slide" Target="slides/slide251.xml"/><Relationship Id="rId253" Type="http://schemas.openxmlformats.org/officeDocument/2006/relationships/slide" Target="slides/slide250.xml"/><Relationship Id="rId252" Type="http://schemas.openxmlformats.org/officeDocument/2006/relationships/slide" Target="slides/slide249.xml"/><Relationship Id="rId251" Type="http://schemas.openxmlformats.org/officeDocument/2006/relationships/slide" Target="slides/slide248.xml"/><Relationship Id="rId250" Type="http://schemas.openxmlformats.org/officeDocument/2006/relationships/slide" Target="slides/slide247.xml"/><Relationship Id="rId25" Type="http://schemas.openxmlformats.org/officeDocument/2006/relationships/slide" Target="slides/slide23.xml"/><Relationship Id="rId249" Type="http://schemas.openxmlformats.org/officeDocument/2006/relationships/slide" Target="slides/slide246.xml"/><Relationship Id="rId248" Type="http://schemas.openxmlformats.org/officeDocument/2006/relationships/slide" Target="slides/slide245.xml"/><Relationship Id="rId247" Type="http://schemas.openxmlformats.org/officeDocument/2006/relationships/slide" Target="slides/slide244.xml"/><Relationship Id="rId246" Type="http://schemas.openxmlformats.org/officeDocument/2006/relationships/slide" Target="slides/slide243.xml"/><Relationship Id="rId245" Type="http://schemas.openxmlformats.org/officeDocument/2006/relationships/slide" Target="slides/slide242.xml"/><Relationship Id="rId244" Type="http://schemas.openxmlformats.org/officeDocument/2006/relationships/slide" Target="slides/slide241.xml"/><Relationship Id="rId243" Type="http://schemas.openxmlformats.org/officeDocument/2006/relationships/slide" Target="slides/slide240.xml"/><Relationship Id="rId242" Type="http://schemas.openxmlformats.org/officeDocument/2006/relationships/slide" Target="slides/slide239.xml"/><Relationship Id="rId241" Type="http://schemas.openxmlformats.org/officeDocument/2006/relationships/slide" Target="slides/slide238.xml"/><Relationship Id="rId240" Type="http://schemas.openxmlformats.org/officeDocument/2006/relationships/slide" Target="slides/slide237.xml"/><Relationship Id="rId24" Type="http://schemas.openxmlformats.org/officeDocument/2006/relationships/slide" Target="slides/slide22.xml"/><Relationship Id="rId239" Type="http://schemas.openxmlformats.org/officeDocument/2006/relationships/slide" Target="slides/slide236.xml"/><Relationship Id="rId238" Type="http://schemas.openxmlformats.org/officeDocument/2006/relationships/slide" Target="slides/slide235.xml"/><Relationship Id="rId237" Type="http://schemas.openxmlformats.org/officeDocument/2006/relationships/slide" Target="slides/slide234.xml"/><Relationship Id="rId236" Type="http://schemas.openxmlformats.org/officeDocument/2006/relationships/slide" Target="slides/slide233.xml"/><Relationship Id="rId235" Type="http://schemas.openxmlformats.org/officeDocument/2006/relationships/slide" Target="slides/slide232.xml"/><Relationship Id="rId234" Type="http://schemas.openxmlformats.org/officeDocument/2006/relationships/slide" Target="slides/slide231.xml"/><Relationship Id="rId233" Type="http://schemas.openxmlformats.org/officeDocument/2006/relationships/slide" Target="slides/slide230.xml"/><Relationship Id="rId232" Type="http://schemas.openxmlformats.org/officeDocument/2006/relationships/slide" Target="slides/slide229.xml"/><Relationship Id="rId231" Type="http://schemas.openxmlformats.org/officeDocument/2006/relationships/slide" Target="slides/slide228.xml"/><Relationship Id="rId230" Type="http://schemas.openxmlformats.org/officeDocument/2006/relationships/slide" Target="slides/slide227.xml"/><Relationship Id="rId23" Type="http://schemas.openxmlformats.org/officeDocument/2006/relationships/slide" Target="slides/slide21.xml"/><Relationship Id="rId229" Type="http://schemas.openxmlformats.org/officeDocument/2006/relationships/slide" Target="slides/slide226.xml"/><Relationship Id="rId228" Type="http://schemas.openxmlformats.org/officeDocument/2006/relationships/slide" Target="slides/slide225.xml"/><Relationship Id="rId227" Type="http://schemas.openxmlformats.org/officeDocument/2006/relationships/slide" Target="slides/slide224.xml"/><Relationship Id="rId226" Type="http://schemas.openxmlformats.org/officeDocument/2006/relationships/slide" Target="slides/slide223.xml"/><Relationship Id="rId225" Type="http://schemas.openxmlformats.org/officeDocument/2006/relationships/slide" Target="slides/slide222.xml"/><Relationship Id="rId224" Type="http://schemas.openxmlformats.org/officeDocument/2006/relationships/slide" Target="slides/slide221.xml"/><Relationship Id="rId223" Type="http://schemas.openxmlformats.org/officeDocument/2006/relationships/slide" Target="slides/slide220.xml"/><Relationship Id="rId222" Type="http://schemas.openxmlformats.org/officeDocument/2006/relationships/slide" Target="slides/slide219.xml"/><Relationship Id="rId221" Type="http://schemas.openxmlformats.org/officeDocument/2006/relationships/slide" Target="slides/slide218.xml"/><Relationship Id="rId220" Type="http://schemas.openxmlformats.org/officeDocument/2006/relationships/slide" Target="slides/slide217.xml"/><Relationship Id="rId22" Type="http://schemas.openxmlformats.org/officeDocument/2006/relationships/slide" Target="slides/slide20.xml"/><Relationship Id="rId219" Type="http://schemas.openxmlformats.org/officeDocument/2006/relationships/slide" Target="slides/slide216.xml"/><Relationship Id="rId218" Type="http://schemas.openxmlformats.org/officeDocument/2006/relationships/slide" Target="slides/slide215.xml"/><Relationship Id="rId217" Type="http://schemas.openxmlformats.org/officeDocument/2006/relationships/slide" Target="slides/slide214.xml"/><Relationship Id="rId216" Type="http://schemas.openxmlformats.org/officeDocument/2006/relationships/slide" Target="slides/slide213.xml"/><Relationship Id="rId215" Type="http://schemas.openxmlformats.org/officeDocument/2006/relationships/slide" Target="slides/slide212.xml"/><Relationship Id="rId214" Type="http://schemas.openxmlformats.org/officeDocument/2006/relationships/slide" Target="slides/slide21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9.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8.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7.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notesMaster" Target="notesMasters/notesMaster1.xml"/><Relationship Id="rId182" Type="http://schemas.openxmlformats.org/officeDocument/2006/relationships/slide" Target="slides/slide180.xml"/><Relationship Id="rId181" Type="http://schemas.openxmlformats.org/officeDocument/2006/relationships/slide" Target="slides/slide179.xml"/><Relationship Id="rId180" Type="http://schemas.openxmlformats.org/officeDocument/2006/relationships/slide" Target="slides/slide178.xml"/><Relationship Id="rId18" Type="http://schemas.openxmlformats.org/officeDocument/2006/relationships/slide" Target="slides/slide16.xml"/><Relationship Id="rId179" Type="http://schemas.openxmlformats.org/officeDocument/2006/relationships/slide" Target="slides/slide177.xml"/><Relationship Id="rId178" Type="http://schemas.openxmlformats.org/officeDocument/2006/relationships/slide" Target="slides/slide176.xml"/><Relationship Id="rId177" Type="http://schemas.openxmlformats.org/officeDocument/2006/relationships/slide" Target="slides/slide175.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2DBC9D5-92BB-491A-B59B-548920D6C30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264E2C3-DB51-4EA7-BAC2-5FE66EB6F41B}">
      <dgm:prSet phldrT="[Text]"/>
      <dgm:spPr/>
      <dgm:t>
        <a:bodyPr/>
        <a:lstStyle/>
        <a:p>
          <a:r>
            <a:rPr lang="en-US" dirty="0"/>
            <a:t>C</a:t>
          </a:r>
        </a:p>
      </dgm:t>
    </dgm:pt>
    <dgm:pt modelId="{46D68740-721B-4E4B-A10D-2B605357EDA2}" cxnId="{0A2AA576-8000-4BBA-98D9-9CD502112E66}" type="parTrans">
      <dgm:prSet/>
      <dgm:spPr/>
      <dgm:t>
        <a:bodyPr/>
        <a:lstStyle/>
        <a:p>
          <a:endParaRPr lang="en-US"/>
        </a:p>
      </dgm:t>
    </dgm:pt>
    <dgm:pt modelId="{A907D460-8328-428A-B90D-9D4D4BED06A3}" cxnId="{0A2AA576-8000-4BBA-98D9-9CD502112E66}" type="sibTrans">
      <dgm:prSet/>
      <dgm:spPr/>
      <dgm:t>
        <a:bodyPr/>
        <a:lstStyle/>
        <a:p>
          <a:endParaRPr lang="en-US"/>
        </a:p>
      </dgm:t>
    </dgm:pt>
    <dgm:pt modelId="{F55804B0-7BA8-414A-A40B-6F453A2F57D1}">
      <dgm:prSet phldrT="[Text]"/>
      <dgm:spPr/>
      <dgm:t>
        <a:bodyPr/>
        <a:lstStyle/>
        <a:p>
          <a:r>
            <a:rPr lang="en-US" dirty="0"/>
            <a:t>R</a:t>
          </a:r>
        </a:p>
      </dgm:t>
    </dgm:pt>
    <dgm:pt modelId="{6E26318C-A99A-4680-AFAC-39D50E1161A7}" cxnId="{D19FC335-BED4-4968-B141-F69FC1868517}" type="parTrans">
      <dgm:prSet/>
      <dgm:spPr/>
      <dgm:t>
        <a:bodyPr/>
        <a:lstStyle/>
        <a:p>
          <a:endParaRPr lang="en-US"/>
        </a:p>
      </dgm:t>
    </dgm:pt>
    <dgm:pt modelId="{E5A705BF-B39E-43E7-86E1-C813062808F2}" cxnId="{D19FC335-BED4-4968-B141-F69FC1868517}" type="sibTrans">
      <dgm:prSet/>
      <dgm:spPr/>
      <dgm:t>
        <a:bodyPr/>
        <a:lstStyle/>
        <a:p>
          <a:endParaRPr lang="en-US"/>
        </a:p>
      </dgm:t>
    </dgm:pt>
    <dgm:pt modelId="{61FA56CF-A404-427A-8CA1-F81FDA04A596}">
      <dgm:prSet phldrT="[Text]"/>
      <dgm:spPr/>
      <dgm:t>
        <a:bodyPr/>
        <a:lstStyle/>
        <a:p>
          <a:r>
            <a:rPr lang="en-US" dirty="0"/>
            <a:t>NH2</a:t>
          </a:r>
        </a:p>
      </dgm:t>
    </dgm:pt>
    <dgm:pt modelId="{7B71AACB-86B3-429E-B72D-14DA54831542}" cxnId="{B2FDA2D6-5EAD-42F4-AE10-928D1AD5CE65}" type="parTrans">
      <dgm:prSet/>
      <dgm:spPr/>
      <dgm:t>
        <a:bodyPr/>
        <a:lstStyle/>
        <a:p>
          <a:endParaRPr lang="en-US"/>
        </a:p>
      </dgm:t>
    </dgm:pt>
    <dgm:pt modelId="{1BBEB1B4-917F-4205-A4D9-0578A87CC488}" cxnId="{B2FDA2D6-5EAD-42F4-AE10-928D1AD5CE65}" type="sibTrans">
      <dgm:prSet/>
      <dgm:spPr/>
      <dgm:t>
        <a:bodyPr/>
        <a:lstStyle/>
        <a:p>
          <a:endParaRPr lang="en-US"/>
        </a:p>
      </dgm:t>
    </dgm:pt>
    <dgm:pt modelId="{AD8AC23E-5E28-4B49-881F-7D52906BE9B6}">
      <dgm:prSet phldrT="[Text]"/>
      <dgm:spPr/>
      <dgm:t>
        <a:bodyPr/>
        <a:lstStyle/>
        <a:p>
          <a:r>
            <a:rPr lang="en-US" dirty="0"/>
            <a:t>H</a:t>
          </a:r>
        </a:p>
      </dgm:t>
    </dgm:pt>
    <dgm:pt modelId="{74656B23-E9D7-45F2-94CB-795B4A87B670}" cxnId="{FA9E2E2B-D1BB-449E-AFE1-0015B80C9D2D}" type="parTrans">
      <dgm:prSet/>
      <dgm:spPr/>
      <dgm:t>
        <a:bodyPr/>
        <a:lstStyle/>
        <a:p>
          <a:endParaRPr lang="en-US"/>
        </a:p>
      </dgm:t>
    </dgm:pt>
    <dgm:pt modelId="{5C33C5C5-3565-4329-8775-510AC77E358B}" cxnId="{FA9E2E2B-D1BB-449E-AFE1-0015B80C9D2D}" type="sibTrans">
      <dgm:prSet/>
      <dgm:spPr/>
      <dgm:t>
        <a:bodyPr/>
        <a:lstStyle/>
        <a:p>
          <a:endParaRPr lang="en-US"/>
        </a:p>
      </dgm:t>
    </dgm:pt>
    <dgm:pt modelId="{BBD4B493-4756-423B-A94B-858CAFEEFF1B}">
      <dgm:prSet phldrT="[Text]"/>
      <dgm:spPr/>
      <dgm:t>
        <a:bodyPr/>
        <a:lstStyle/>
        <a:p>
          <a:r>
            <a:rPr lang="en-US" dirty="0"/>
            <a:t>COOH</a:t>
          </a:r>
        </a:p>
      </dgm:t>
    </dgm:pt>
    <dgm:pt modelId="{A8D08EDA-BC73-43B6-9E1B-66304B794922}" cxnId="{80B5E1DF-377B-4DCE-A969-BF6D8933A937}" type="parTrans">
      <dgm:prSet/>
      <dgm:spPr/>
      <dgm:t>
        <a:bodyPr/>
        <a:lstStyle/>
        <a:p>
          <a:endParaRPr lang="en-US"/>
        </a:p>
      </dgm:t>
    </dgm:pt>
    <dgm:pt modelId="{206CC76D-3DEF-4972-B93D-57074DCE1313}" cxnId="{80B5E1DF-377B-4DCE-A969-BF6D8933A937}" type="sibTrans">
      <dgm:prSet/>
      <dgm:spPr/>
      <dgm:t>
        <a:bodyPr/>
        <a:lstStyle/>
        <a:p>
          <a:endParaRPr lang="en-US"/>
        </a:p>
      </dgm:t>
    </dgm:pt>
    <dgm:pt modelId="{C2B17E72-0C33-4C90-BD5D-1C3DBA075DA1}" type="pres">
      <dgm:prSet presAssocID="{D2DBC9D5-92BB-491A-B59B-548920D6C307}" presName="Name0" presStyleCnt="0">
        <dgm:presLayoutVars>
          <dgm:chMax val="1"/>
          <dgm:dir/>
          <dgm:animLvl val="ctr"/>
          <dgm:resizeHandles val="exact"/>
        </dgm:presLayoutVars>
      </dgm:prSet>
      <dgm:spPr/>
      <dgm:t>
        <a:bodyPr/>
        <a:lstStyle/>
        <a:p>
          <a:endParaRPr lang="en-US"/>
        </a:p>
      </dgm:t>
    </dgm:pt>
    <dgm:pt modelId="{0251A1DE-6AC9-4792-9858-17AC36B703A2}" type="pres">
      <dgm:prSet presAssocID="{5264E2C3-DB51-4EA7-BAC2-5FE66EB6F41B}" presName="centerShape" presStyleLbl="node0" presStyleIdx="0" presStyleCnt="1" custLinFactNeighborX="697" custLinFactNeighborY="530"/>
      <dgm:spPr/>
      <dgm:t>
        <a:bodyPr/>
        <a:lstStyle/>
        <a:p>
          <a:endParaRPr lang="en-US"/>
        </a:p>
      </dgm:t>
    </dgm:pt>
    <dgm:pt modelId="{21C650BC-AF4C-4836-8418-BB6222E9F1BB}" type="pres">
      <dgm:prSet presAssocID="{6E26318C-A99A-4680-AFAC-39D50E1161A7}" presName="parTrans" presStyleLbl="sibTrans2D1" presStyleIdx="0" presStyleCnt="4"/>
      <dgm:spPr/>
      <dgm:t>
        <a:bodyPr/>
        <a:lstStyle/>
        <a:p>
          <a:endParaRPr lang="en-US"/>
        </a:p>
      </dgm:t>
    </dgm:pt>
    <dgm:pt modelId="{3D5D107C-F5DF-44C0-AC5F-45DFC2834309}" type="pres">
      <dgm:prSet presAssocID="{6E26318C-A99A-4680-AFAC-39D50E1161A7}" presName="connectorText" presStyleLbl="sibTrans2D1" presStyleIdx="0" presStyleCnt="4"/>
      <dgm:spPr/>
      <dgm:t>
        <a:bodyPr/>
        <a:lstStyle/>
        <a:p>
          <a:endParaRPr lang="en-US"/>
        </a:p>
      </dgm:t>
    </dgm:pt>
    <dgm:pt modelId="{D7ECFE2F-A0B9-4CF8-8FBD-4C4003EDB5D8}" type="pres">
      <dgm:prSet presAssocID="{F55804B0-7BA8-414A-A40B-6F453A2F57D1}" presName="node" presStyleLbl="node1" presStyleIdx="0" presStyleCnt="4">
        <dgm:presLayoutVars>
          <dgm:bulletEnabled val="1"/>
        </dgm:presLayoutVars>
      </dgm:prSet>
      <dgm:spPr/>
      <dgm:t>
        <a:bodyPr/>
        <a:lstStyle/>
        <a:p>
          <a:endParaRPr lang="en-US"/>
        </a:p>
      </dgm:t>
    </dgm:pt>
    <dgm:pt modelId="{340AB6E5-9B79-4DB5-8157-51A57CC5A20D}" type="pres">
      <dgm:prSet presAssocID="{7B71AACB-86B3-429E-B72D-14DA54831542}" presName="parTrans" presStyleLbl="sibTrans2D1" presStyleIdx="1" presStyleCnt="4"/>
      <dgm:spPr/>
      <dgm:t>
        <a:bodyPr/>
        <a:lstStyle/>
        <a:p>
          <a:endParaRPr lang="en-US"/>
        </a:p>
      </dgm:t>
    </dgm:pt>
    <dgm:pt modelId="{716F08A0-A77A-4785-AF1D-B134934E939D}" type="pres">
      <dgm:prSet presAssocID="{7B71AACB-86B3-429E-B72D-14DA54831542}" presName="connectorText" presStyleLbl="sibTrans2D1" presStyleIdx="1" presStyleCnt="4"/>
      <dgm:spPr/>
      <dgm:t>
        <a:bodyPr/>
        <a:lstStyle/>
        <a:p>
          <a:endParaRPr lang="en-US"/>
        </a:p>
      </dgm:t>
    </dgm:pt>
    <dgm:pt modelId="{2EDCC9DE-1C34-4B34-8C9A-67612490A37B}" type="pres">
      <dgm:prSet presAssocID="{61FA56CF-A404-427A-8CA1-F81FDA04A596}" presName="node" presStyleLbl="node1" presStyleIdx="1" presStyleCnt="4">
        <dgm:presLayoutVars>
          <dgm:bulletEnabled val="1"/>
        </dgm:presLayoutVars>
      </dgm:prSet>
      <dgm:spPr/>
      <dgm:t>
        <a:bodyPr/>
        <a:lstStyle/>
        <a:p>
          <a:endParaRPr lang="en-US"/>
        </a:p>
      </dgm:t>
    </dgm:pt>
    <dgm:pt modelId="{0ECE6592-06E8-4214-A523-46829243A39E}" type="pres">
      <dgm:prSet presAssocID="{74656B23-E9D7-45F2-94CB-795B4A87B670}" presName="parTrans" presStyleLbl="sibTrans2D1" presStyleIdx="2" presStyleCnt="4"/>
      <dgm:spPr/>
      <dgm:t>
        <a:bodyPr/>
        <a:lstStyle/>
        <a:p>
          <a:endParaRPr lang="en-US"/>
        </a:p>
      </dgm:t>
    </dgm:pt>
    <dgm:pt modelId="{C4D8EE99-123A-4B90-BAA0-A6CBE60B7BEF}" type="pres">
      <dgm:prSet presAssocID="{74656B23-E9D7-45F2-94CB-795B4A87B670}" presName="connectorText" presStyleLbl="sibTrans2D1" presStyleIdx="2" presStyleCnt="4"/>
      <dgm:spPr/>
      <dgm:t>
        <a:bodyPr/>
        <a:lstStyle/>
        <a:p>
          <a:endParaRPr lang="en-US"/>
        </a:p>
      </dgm:t>
    </dgm:pt>
    <dgm:pt modelId="{5B283637-8219-45C4-82F7-D8D37B483472}" type="pres">
      <dgm:prSet presAssocID="{AD8AC23E-5E28-4B49-881F-7D52906BE9B6}" presName="node" presStyleLbl="node1" presStyleIdx="2" presStyleCnt="4">
        <dgm:presLayoutVars>
          <dgm:bulletEnabled val="1"/>
        </dgm:presLayoutVars>
      </dgm:prSet>
      <dgm:spPr/>
      <dgm:t>
        <a:bodyPr/>
        <a:lstStyle/>
        <a:p>
          <a:endParaRPr lang="en-US"/>
        </a:p>
      </dgm:t>
    </dgm:pt>
    <dgm:pt modelId="{1256ADE5-39BE-433F-BEB9-EE0C92AF6BCE}" type="pres">
      <dgm:prSet presAssocID="{A8D08EDA-BC73-43B6-9E1B-66304B794922}" presName="parTrans" presStyleLbl="sibTrans2D1" presStyleIdx="3" presStyleCnt="4"/>
      <dgm:spPr/>
      <dgm:t>
        <a:bodyPr/>
        <a:lstStyle/>
        <a:p>
          <a:endParaRPr lang="en-US"/>
        </a:p>
      </dgm:t>
    </dgm:pt>
    <dgm:pt modelId="{3214B0CB-A228-4E2B-B715-D276E3AC6E89}" type="pres">
      <dgm:prSet presAssocID="{A8D08EDA-BC73-43B6-9E1B-66304B794922}" presName="connectorText" presStyleLbl="sibTrans2D1" presStyleIdx="3" presStyleCnt="4"/>
      <dgm:spPr/>
      <dgm:t>
        <a:bodyPr/>
        <a:lstStyle/>
        <a:p>
          <a:endParaRPr lang="en-US"/>
        </a:p>
      </dgm:t>
    </dgm:pt>
    <dgm:pt modelId="{1C583094-6C80-43FD-B60C-1622C22948B3}" type="pres">
      <dgm:prSet presAssocID="{BBD4B493-4756-423B-A94B-858CAFEEFF1B}" presName="node" presStyleLbl="node1" presStyleIdx="3" presStyleCnt="4">
        <dgm:presLayoutVars>
          <dgm:bulletEnabled val="1"/>
        </dgm:presLayoutVars>
      </dgm:prSet>
      <dgm:spPr/>
      <dgm:t>
        <a:bodyPr/>
        <a:lstStyle/>
        <a:p>
          <a:endParaRPr lang="en-US"/>
        </a:p>
      </dgm:t>
    </dgm:pt>
  </dgm:ptLst>
  <dgm:cxnLst>
    <dgm:cxn modelId="{4BB24E2C-0AE5-4A2A-AE8B-A31E22F26EE2}" type="presOf" srcId="{6E26318C-A99A-4680-AFAC-39D50E1161A7}" destId="{21C650BC-AF4C-4836-8418-BB6222E9F1BB}" srcOrd="0" destOrd="0" presId="urn:microsoft.com/office/officeart/2005/8/layout/radial5"/>
    <dgm:cxn modelId="{FA9E2E2B-D1BB-449E-AFE1-0015B80C9D2D}" srcId="{5264E2C3-DB51-4EA7-BAC2-5FE66EB6F41B}" destId="{AD8AC23E-5E28-4B49-881F-7D52906BE9B6}" srcOrd="2" destOrd="0" parTransId="{74656B23-E9D7-45F2-94CB-795B4A87B670}" sibTransId="{5C33C5C5-3565-4329-8775-510AC77E358B}"/>
    <dgm:cxn modelId="{D19FC335-BED4-4968-B141-F69FC1868517}" srcId="{5264E2C3-DB51-4EA7-BAC2-5FE66EB6F41B}" destId="{F55804B0-7BA8-414A-A40B-6F453A2F57D1}" srcOrd="0" destOrd="0" parTransId="{6E26318C-A99A-4680-AFAC-39D50E1161A7}" sibTransId="{E5A705BF-B39E-43E7-86E1-C813062808F2}"/>
    <dgm:cxn modelId="{0A2AA576-8000-4BBA-98D9-9CD502112E66}" srcId="{D2DBC9D5-92BB-491A-B59B-548920D6C307}" destId="{5264E2C3-DB51-4EA7-BAC2-5FE66EB6F41B}" srcOrd="0" destOrd="0" parTransId="{46D68740-721B-4E4B-A10D-2B605357EDA2}" sibTransId="{A907D460-8328-428A-B90D-9D4D4BED06A3}"/>
    <dgm:cxn modelId="{42020615-0D1C-4F2E-95C7-BF01BE736E9C}" type="presOf" srcId="{7B71AACB-86B3-429E-B72D-14DA54831542}" destId="{340AB6E5-9B79-4DB5-8157-51A57CC5A20D}" srcOrd="0" destOrd="0" presId="urn:microsoft.com/office/officeart/2005/8/layout/radial5"/>
    <dgm:cxn modelId="{6E3F4D10-B1B6-4967-868D-44B226B4FF1E}" type="presOf" srcId="{A8D08EDA-BC73-43B6-9E1B-66304B794922}" destId="{1256ADE5-39BE-433F-BEB9-EE0C92AF6BCE}" srcOrd="0" destOrd="0" presId="urn:microsoft.com/office/officeart/2005/8/layout/radial5"/>
    <dgm:cxn modelId="{E1C57498-365B-462B-BD9A-B4E4AA443E05}" type="presOf" srcId="{AD8AC23E-5E28-4B49-881F-7D52906BE9B6}" destId="{5B283637-8219-45C4-82F7-D8D37B483472}" srcOrd="0" destOrd="0" presId="urn:microsoft.com/office/officeart/2005/8/layout/radial5"/>
    <dgm:cxn modelId="{CF009E97-B3D7-4772-9086-51B4E7E21F42}" type="presOf" srcId="{61FA56CF-A404-427A-8CA1-F81FDA04A596}" destId="{2EDCC9DE-1C34-4B34-8C9A-67612490A37B}" srcOrd="0" destOrd="0" presId="urn:microsoft.com/office/officeart/2005/8/layout/radial5"/>
    <dgm:cxn modelId="{1437BB55-B505-4E92-B795-FD7B5701658B}" type="presOf" srcId="{74656B23-E9D7-45F2-94CB-795B4A87B670}" destId="{0ECE6592-06E8-4214-A523-46829243A39E}" srcOrd="0" destOrd="0" presId="urn:microsoft.com/office/officeart/2005/8/layout/radial5"/>
    <dgm:cxn modelId="{9E104579-5775-40D9-9D64-E2ADEC0C836F}" type="presOf" srcId="{A8D08EDA-BC73-43B6-9E1B-66304B794922}" destId="{3214B0CB-A228-4E2B-B715-D276E3AC6E89}" srcOrd="1" destOrd="0" presId="urn:microsoft.com/office/officeart/2005/8/layout/radial5"/>
    <dgm:cxn modelId="{8DCE3433-585F-4FEF-852A-B8C260870848}" type="presOf" srcId="{6E26318C-A99A-4680-AFAC-39D50E1161A7}" destId="{3D5D107C-F5DF-44C0-AC5F-45DFC2834309}" srcOrd="1" destOrd="0" presId="urn:microsoft.com/office/officeart/2005/8/layout/radial5"/>
    <dgm:cxn modelId="{63A0E1CA-0359-4A40-9FA8-C7FC35F00B03}" type="presOf" srcId="{BBD4B493-4756-423B-A94B-858CAFEEFF1B}" destId="{1C583094-6C80-43FD-B60C-1622C22948B3}" srcOrd="0" destOrd="0" presId="urn:microsoft.com/office/officeart/2005/8/layout/radial5"/>
    <dgm:cxn modelId="{80B5E1DF-377B-4DCE-A969-BF6D8933A937}" srcId="{5264E2C3-DB51-4EA7-BAC2-5FE66EB6F41B}" destId="{BBD4B493-4756-423B-A94B-858CAFEEFF1B}" srcOrd="3" destOrd="0" parTransId="{A8D08EDA-BC73-43B6-9E1B-66304B794922}" sibTransId="{206CC76D-3DEF-4972-B93D-57074DCE1313}"/>
    <dgm:cxn modelId="{B2FDA2D6-5EAD-42F4-AE10-928D1AD5CE65}" srcId="{5264E2C3-DB51-4EA7-BAC2-5FE66EB6F41B}" destId="{61FA56CF-A404-427A-8CA1-F81FDA04A596}" srcOrd="1" destOrd="0" parTransId="{7B71AACB-86B3-429E-B72D-14DA54831542}" sibTransId="{1BBEB1B4-917F-4205-A4D9-0578A87CC488}"/>
    <dgm:cxn modelId="{0772EC98-2C05-48CD-99DB-4EBE0AF2741F}" type="presOf" srcId="{D2DBC9D5-92BB-491A-B59B-548920D6C307}" destId="{C2B17E72-0C33-4C90-BD5D-1C3DBA075DA1}" srcOrd="0" destOrd="0" presId="urn:microsoft.com/office/officeart/2005/8/layout/radial5"/>
    <dgm:cxn modelId="{ECFBE228-714F-48BA-8B78-AE705CC1DAC7}" type="presOf" srcId="{74656B23-E9D7-45F2-94CB-795B4A87B670}" destId="{C4D8EE99-123A-4B90-BAA0-A6CBE60B7BEF}" srcOrd="1" destOrd="0" presId="urn:microsoft.com/office/officeart/2005/8/layout/radial5"/>
    <dgm:cxn modelId="{5F9A7A7E-8C15-45BD-8CC6-E6B755CE3D4F}" type="presOf" srcId="{F55804B0-7BA8-414A-A40B-6F453A2F57D1}" destId="{D7ECFE2F-A0B9-4CF8-8FBD-4C4003EDB5D8}" srcOrd="0" destOrd="0" presId="urn:microsoft.com/office/officeart/2005/8/layout/radial5"/>
    <dgm:cxn modelId="{41B52EE6-A9BA-4593-A5A8-9F031CD8186D}" type="presOf" srcId="{5264E2C3-DB51-4EA7-BAC2-5FE66EB6F41B}" destId="{0251A1DE-6AC9-4792-9858-17AC36B703A2}" srcOrd="0" destOrd="0" presId="urn:microsoft.com/office/officeart/2005/8/layout/radial5"/>
    <dgm:cxn modelId="{033E8D64-4CF3-4A3A-8A48-821FADE26B14}" type="presOf" srcId="{7B71AACB-86B3-429E-B72D-14DA54831542}" destId="{716F08A0-A77A-4785-AF1D-B134934E939D}" srcOrd="1" destOrd="0" presId="urn:microsoft.com/office/officeart/2005/8/layout/radial5"/>
    <dgm:cxn modelId="{757BD0EE-5D7D-4F27-867B-E5303520E898}" type="presParOf" srcId="{C2B17E72-0C33-4C90-BD5D-1C3DBA075DA1}" destId="{0251A1DE-6AC9-4792-9858-17AC36B703A2}" srcOrd="0" destOrd="0" presId="urn:microsoft.com/office/officeart/2005/8/layout/radial5"/>
    <dgm:cxn modelId="{03D40E8A-E9D8-40EF-811D-A82CFD35B747}" type="presParOf" srcId="{C2B17E72-0C33-4C90-BD5D-1C3DBA075DA1}" destId="{21C650BC-AF4C-4836-8418-BB6222E9F1BB}" srcOrd="1" destOrd="0" presId="urn:microsoft.com/office/officeart/2005/8/layout/radial5"/>
    <dgm:cxn modelId="{DFDCB24D-4180-42FC-B4A9-05F75D96937F}" type="presParOf" srcId="{21C650BC-AF4C-4836-8418-BB6222E9F1BB}" destId="{3D5D107C-F5DF-44C0-AC5F-45DFC2834309}" srcOrd="0" destOrd="0" presId="urn:microsoft.com/office/officeart/2005/8/layout/radial5"/>
    <dgm:cxn modelId="{2AE86AAE-58BD-4971-97AB-CA35DD5B503D}" type="presParOf" srcId="{C2B17E72-0C33-4C90-BD5D-1C3DBA075DA1}" destId="{D7ECFE2F-A0B9-4CF8-8FBD-4C4003EDB5D8}" srcOrd="2" destOrd="0" presId="urn:microsoft.com/office/officeart/2005/8/layout/radial5"/>
    <dgm:cxn modelId="{EC180513-B415-45E2-995F-23FEBA0B0B57}" type="presParOf" srcId="{C2B17E72-0C33-4C90-BD5D-1C3DBA075DA1}" destId="{340AB6E5-9B79-4DB5-8157-51A57CC5A20D}" srcOrd="3" destOrd="0" presId="urn:microsoft.com/office/officeart/2005/8/layout/radial5"/>
    <dgm:cxn modelId="{8BEC817F-9DA7-4884-A318-0CC633DDB935}" type="presParOf" srcId="{340AB6E5-9B79-4DB5-8157-51A57CC5A20D}" destId="{716F08A0-A77A-4785-AF1D-B134934E939D}" srcOrd="0" destOrd="0" presId="urn:microsoft.com/office/officeart/2005/8/layout/radial5"/>
    <dgm:cxn modelId="{36ABD020-B8B5-4CEB-9EAC-5906A81781F4}" type="presParOf" srcId="{C2B17E72-0C33-4C90-BD5D-1C3DBA075DA1}" destId="{2EDCC9DE-1C34-4B34-8C9A-67612490A37B}" srcOrd="4" destOrd="0" presId="urn:microsoft.com/office/officeart/2005/8/layout/radial5"/>
    <dgm:cxn modelId="{40EFF88F-0E50-46EB-9C4D-1D135F1E5423}" type="presParOf" srcId="{C2B17E72-0C33-4C90-BD5D-1C3DBA075DA1}" destId="{0ECE6592-06E8-4214-A523-46829243A39E}" srcOrd="5" destOrd="0" presId="urn:microsoft.com/office/officeart/2005/8/layout/radial5"/>
    <dgm:cxn modelId="{73CF5827-86CA-41E5-B047-03B6A0BC6464}" type="presParOf" srcId="{0ECE6592-06E8-4214-A523-46829243A39E}" destId="{C4D8EE99-123A-4B90-BAA0-A6CBE60B7BEF}" srcOrd="0" destOrd="0" presId="urn:microsoft.com/office/officeart/2005/8/layout/radial5"/>
    <dgm:cxn modelId="{C29A56EB-E482-4C1A-ACF4-F7A8FAE18D5C}" type="presParOf" srcId="{C2B17E72-0C33-4C90-BD5D-1C3DBA075DA1}" destId="{5B283637-8219-45C4-82F7-D8D37B483472}" srcOrd="6" destOrd="0" presId="urn:microsoft.com/office/officeart/2005/8/layout/radial5"/>
    <dgm:cxn modelId="{E0FB6A19-3C54-4D43-BC68-D7CEEEF4941C}" type="presParOf" srcId="{C2B17E72-0C33-4C90-BD5D-1C3DBA075DA1}" destId="{1256ADE5-39BE-433F-BEB9-EE0C92AF6BCE}" srcOrd="7" destOrd="0" presId="urn:microsoft.com/office/officeart/2005/8/layout/radial5"/>
    <dgm:cxn modelId="{6810AEE9-F166-4497-AE9A-D56D37CC5E1E}" type="presParOf" srcId="{1256ADE5-39BE-433F-BEB9-EE0C92AF6BCE}" destId="{3214B0CB-A228-4E2B-B715-D276E3AC6E89}" srcOrd="0" destOrd="0" presId="urn:microsoft.com/office/officeart/2005/8/layout/radial5"/>
    <dgm:cxn modelId="{56C0EC6F-3C08-492C-A80A-06D57F0CE13F}" type="presParOf" srcId="{C2B17E72-0C33-4C90-BD5D-1C3DBA075DA1}" destId="{1C583094-6C80-43FD-B60C-1622C22948B3}" srcOrd="8"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BC9D5-92BB-491A-B59B-548920D6C30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264E2C3-DB51-4EA7-BAC2-5FE66EB6F41B}">
      <dgm:prSet phldrT="[Text]"/>
      <dgm:spPr/>
      <dgm:t>
        <a:bodyPr/>
        <a:lstStyle/>
        <a:p>
          <a:r>
            <a:rPr lang="en-US" dirty="0"/>
            <a:t>C</a:t>
          </a:r>
        </a:p>
      </dgm:t>
    </dgm:pt>
    <dgm:pt modelId="{46D68740-721B-4E4B-A10D-2B605357EDA2}" cxnId="{0A2AA576-8000-4BBA-98D9-9CD502112E66}" type="parTrans">
      <dgm:prSet/>
      <dgm:spPr/>
      <dgm:t>
        <a:bodyPr/>
        <a:lstStyle/>
        <a:p>
          <a:endParaRPr lang="en-US"/>
        </a:p>
      </dgm:t>
    </dgm:pt>
    <dgm:pt modelId="{A907D460-8328-428A-B90D-9D4D4BED06A3}" cxnId="{0A2AA576-8000-4BBA-98D9-9CD502112E66}" type="sibTrans">
      <dgm:prSet/>
      <dgm:spPr/>
      <dgm:t>
        <a:bodyPr/>
        <a:lstStyle/>
        <a:p>
          <a:endParaRPr lang="en-US"/>
        </a:p>
      </dgm:t>
    </dgm:pt>
    <dgm:pt modelId="{F55804B0-7BA8-414A-A40B-6F453A2F57D1}">
      <dgm:prSet phldrT="[Text]"/>
      <dgm:spPr/>
      <dgm:t>
        <a:bodyPr/>
        <a:lstStyle/>
        <a:p>
          <a:r>
            <a:rPr lang="en-US" dirty="0"/>
            <a:t>R</a:t>
          </a:r>
        </a:p>
      </dgm:t>
    </dgm:pt>
    <dgm:pt modelId="{6E26318C-A99A-4680-AFAC-39D50E1161A7}" cxnId="{D19FC335-BED4-4968-B141-F69FC1868517}" type="parTrans">
      <dgm:prSet/>
      <dgm:spPr/>
      <dgm:t>
        <a:bodyPr/>
        <a:lstStyle/>
        <a:p>
          <a:endParaRPr lang="en-US"/>
        </a:p>
      </dgm:t>
    </dgm:pt>
    <dgm:pt modelId="{E5A705BF-B39E-43E7-86E1-C813062808F2}" cxnId="{D19FC335-BED4-4968-B141-F69FC1868517}" type="sibTrans">
      <dgm:prSet/>
      <dgm:spPr/>
      <dgm:t>
        <a:bodyPr/>
        <a:lstStyle/>
        <a:p>
          <a:endParaRPr lang="en-US"/>
        </a:p>
      </dgm:t>
    </dgm:pt>
    <dgm:pt modelId="{61FA56CF-A404-427A-8CA1-F81FDA04A596}">
      <dgm:prSet phldrT="[Text]"/>
      <dgm:spPr/>
      <dgm:t>
        <a:bodyPr/>
        <a:lstStyle/>
        <a:p>
          <a:r>
            <a:rPr lang="en-US" dirty="0"/>
            <a:t>NH2</a:t>
          </a:r>
        </a:p>
      </dgm:t>
    </dgm:pt>
    <dgm:pt modelId="{7B71AACB-86B3-429E-B72D-14DA54831542}" cxnId="{B2FDA2D6-5EAD-42F4-AE10-928D1AD5CE65}" type="parTrans">
      <dgm:prSet/>
      <dgm:spPr/>
      <dgm:t>
        <a:bodyPr/>
        <a:lstStyle/>
        <a:p>
          <a:endParaRPr lang="en-US"/>
        </a:p>
      </dgm:t>
    </dgm:pt>
    <dgm:pt modelId="{1BBEB1B4-917F-4205-A4D9-0578A87CC488}" cxnId="{B2FDA2D6-5EAD-42F4-AE10-928D1AD5CE65}" type="sibTrans">
      <dgm:prSet/>
      <dgm:spPr/>
      <dgm:t>
        <a:bodyPr/>
        <a:lstStyle/>
        <a:p>
          <a:endParaRPr lang="en-US"/>
        </a:p>
      </dgm:t>
    </dgm:pt>
    <dgm:pt modelId="{AD8AC23E-5E28-4B49-881F-7D52906BE9B6}">
      <dgm:prSet phldrT="[Text]"/>
      <dgm:spPr/>
      <dgm:t>
        <a:bodyPr/>
        <a:lstStyle/>
        <a:p>
          <a:r>
            <a:rPr lang="en-US" dirty="0"/>
            <a:t>H</a:t>
          </a:r>
        </a:p>
      </dgm:t>
    </dgm:pt>
    <dgm:pt modelId="{74656B23-E9D7-45F2-94CB-795B4A87B670}" cxnId="{FA9E2E2B-D1BB-449E-AFE1-0015B80C9D2D}" type="parTrans">
      <dgm:prSet/>
      <dgm:spPr/>
      <dgm:t>
        <a:bodyPr/>
        <a:lstStyle/>
        <a:p>
          <a:endParaRPr lang="en-US"/>
        </a:p>
      </dgm:t>
    </dgm:pt>
    <dgm:pt modelId="{5C33C5C5-3565-4329-8775-510AC77E358B}" cxnId="{FA9E2E2B-D1BB-449E-AFE1-0015B80C9D2D}" type="sibTrans">
      <dgm:prSet/>
      <dgm:spPr/>
      <dgm:t>
        <a:bodyPr/>
        <a:lstStyle/>
        <a:p>
          <a:endParaRPr lang="en-US"/>
        </a:p>
      </dgm:t>
    </dgm:pt>
    <dgm:pt modelId="{BBD4B493-4756-423B-A94B-858CAFEEFF1B}">
      <dgm:prSet phldrT="[Text]"/>
      <dgm:spPr/>
      <dgm:t>
        <a:bodyPr/>
        <a:lstStyle/>
        <a:p>
          <a:r>
            <a:rPr lang="en-US" dirty="0"/>
            <a:t>COOH</a:t>
          </a:r>
        </a:p>
      </dgm:t>
    </dgm:pt>
    <dgm:pt modelId="{A8D08EDA-BC73-43B6-9E1B-66304B794922}" cxnId="{80B5E1DF-377B-4DCE-A969-BF6D8933A937}" type="parTrans">
      <dgm:prSet/>
      <dgm:spPr/>
      <dgm:t>
        <a:bodyPr/>
        <a:lstStyle/>
        <a:p>
          <a:endParaRPr lang="en-US"/>
        </a:p>
      </dgm:t>
    </dgm:pt>
    <dgm:pt modelId="{206CC76D-3DEF-4972-B93D-57074DCE1313}" cxnId="{80B5E1DF-377B-4DCE-A969-BF6D8933A937}" type="sibTrans">
      <dgm:prSet/>
      <dgm:spPr/>
      <dgm:t>
        <a:bodyPr/>
        <a:lstStyle/>
        <a:p>
          <a:endParaRPr lang="en-US"/>
        </a:p>
      </dgm:t>
    </dgm:pt>
    <dgm:pt modelId="{C2B17E72-0C33-4C90-BD5D-1C3DBA075DA1}" type="pres">
      <dgm:prSet presAssocID="{D2DBC9D5-92BB-491A-B59B-548920D6C307}" presName="Name0" presStyleCnt="0">
        <dgm:presLayoutVars>
          <dgm:chMax val="1"/>
          <dgm:dir/>
          <dgm:animLvl val="ctr"/>
          <dgm:resizeHandles val="exact"/>
        </dgm:presLayoutVars>
      </dgm:prSet>
      <dgm:spPr/>
      <dgm:t>
        <a:bodyPr/>
        <a:lstStyle/>
        <a:p>
          <a:endParaRPr lang="en-US"/>
        </a:p>
      </dgm:t>
    </dgm:pt>
    <dgm:pt modelId="{0251A1DE-6AC9-4792-9858-17AC36B703A2}" type="pres">
      <dgm:prSet presAssocID="{5264E2C3-DB51-4EA7-BAC2-5FE66EB6F41B}" presName="centerShape" presStyleLbl="node0" presStyleIdx="0" presStyleCnt="1" custLinFactNeighborX="697" custLinFactNeighborY="530"/>
      <dgm:spPr/>
      <dgm:t>
        <a:bodyPr/>
        <a:lstStyle/>
        <a:p>
          <a:endParaRPr lang="en-US"/>
        </a:p>
      </dgm:t>
    </dgm:pt>
    <dgm:pt modelId="{21C650BC-AF4C-4836-8418-BB6222E9F1BB}" type="pres">
      <dgm:prSet presAssocID="{6E26318C-A99A-4680-AFAC-39D50E1161A7}" presName="parTrans" presStyleLbl="sibTrans2D1" presStyleIdx="0" presStyleCnt="4"/>
      <dgm:spPr/>
      <dgm:t>
        <a:bodyPr/>
        <a:lstStyle/>
        <a:p>
          <a:endParaRPr lang="en-US"/>
        </a:p>
      </dgm:t>
    </dgm:pt>
    <dgm:pt modelId="{3D5D107C-F5DF-44C0-AC5F-45DFC2834309}" type="pres">
      <dgm:prSet presAssocID="{6E26318C-A99A-4680-AFAC-39D50E1161A7}" presName="connectorText" presStyleLbl="sibTrans2D1" presStyleIdx="0" presStyleCnt="4"/>
      <dgm:spPr/>
      <dgm:t>
        <a:bodyPr/>
        <a:lstStyle/>
        <a:p>
          <a:endParaRPr lang="en-US"/>
        </a:p>
      </dgm:t>
    </dgm:pt>
    <dgm:pt modelId="{D7ECFE2F-A0B9-4CF8-8FBD-4C4003EDB5D8}" type="pres">
      <dgm:prSet presAssocID="{F55804B0-7BA8-414A-A40B-6F453A2F57D1}" presName="node" presStyleLbl="node1" presStyleIdx="0" presStyleCnt="4">
        <dgm:presLayoutVars>
          <dgm:bulletEnabled val="1"/>
        </dgm:presLayoutVars>
      </dgm:prSet>
      <dgm:spPr/>
      <dgm:t>
        <a:bodyPr/>
        <a:lstStyle/>
        <a:p>
          <a:endParaRPr lang="en-US"/>
        </a:p>
      </dgm:t>
    </dgm:pt>
    <dgm:pt modelId="{340AB6E5-9B79-4DB5-8157-51A57CC5A20D}" type="pres">
      <dgm:prSet presAssocID="{7B71AACB-86B3-429E-B72D-14DA54831542}" presName="parTrans" presStyleLbl="sibTrans2D1" presStyleIdx="1" presStyleCnt="4"/>
      <dgm:spPr/>
      <dgm:t>
        <a:bodyPr/>
        <a:lstStyle/>
        <a:p>
          <a:endParaRPr lang="en-US"/>
        </a:p>
      </dgm:t>
    </dgm:pt>
    <dgm:pt modelId="{716F08A0-A77A-4785-AF1D-B134934E939D}" type="pres">
      <dgm:prSet presAssocID="{7B71AACB-86B3-429E-B72D-14DA54831542}" presName="connectorText" presStyleLbl="sibTrans2D1" presStyleIdx="1" presStyleCnt="4"/>
      <dgm:spPr/>
      <dgm:t>
        <a:bodyPr/>
        <a:lstStyle/>
        <a:p>
          <a:endParaRPr lang="en-US"/>
        </a:p>
      </dgm:t>
    </dgm:pt>
    <dgm:pt modelId="{2EDCC9DE-1C34-4B34-8C9A-67612490A37B}" type="pres">
      <dgm:prSet presAssocID="{61FA56CF-A404-427A-8CA1-F81FDA04A596}" presName="node" presStyleLbl="node1" presStyleIdx="1" presStyleCnt="4">
        <dgm:presLayoutVars>
          <dgm:bulletEnabled val="1"/>
        </dgm:presLayoutVars>
      </dgm:prSet>
      <dgm:spPr/>
      <dgm:t>
        <a:bodyPr/>
        <a:lstStyle/>
        <a:p>
          <a:endParaRPr lang="en-US"/>
        </a:p>
      </dgm:t>
    </dgm:pt>
    <dgm:pt modelId="{0ECE6592-06E8-4214-A523-46829243A39E}" type="pres">
      <dgm:prSet presAssocID="{74656B23-E9D7-45F2-94CB-795B4A87B670}" presName="parTrans" presStyleLbl="sibTrans2D1" presStyleIdx="2" presStyleCnt="4"/>
      <dgm:spPr/>
      <dgm:t>
        <a:bodyPr/>
        <a:lstStyle/>
        <a:p>
          <a:endParaRPr lang="en-US"/>
        </a:p>
      </dgm:t>
    </dgm:pt>
    <dgm:pt modelId="{C4D8EE99-123A-4B90-BAA0-A6CBE60B7BEF}" type="pres">
      <dgm:prSet presAssocID="{74656B23-E9D7-45F2-94CB-795B4A87B670}" presName="connectorText" presStyleLbl="sibTrans2D1" presStyleIdx="2" presStyleCnt="4"/>
      <dgm:spPr/>
      <dgm:t>
        <a:bodyPr/>
        <a:lstStyle/>
        <a:p>
          <a:endParaRPr lang="en-US"/>
        </a:p>
      </dgm:t>
    </dgm:pt>
    <dgm:pt modelId="{5B283637-8219-45C4-82F7-D8D37B483472}" type="pres">
      <dgm:prSet presAssocID="{AD8AC23E-5E28-4B49-881F-7D52906BE9B6}" presName="node" presStyleLbl="node1" presStyleIdx="2" presStyleCnt="4">
        <dgm:presLayoutVars>
          <dgm:bulletEnabled val="1"/>
        </dgm:presLayoutVars>
      </dgm:prSet>
      <dgm:spPr/>
      <dgm:t>
        <a:bodyPr/>
        <a:lstStyle/>
        <a:p>
          <a:endParaRPr lang="en-US"/>
        </a:p>
      </dgm:t>
    </dgm:pt>
    <dgm:pt modelId="{1256ADE5-39BE-433F-BEB9-EE0C92AF6BCE}" type="pres">
      <dgm:prSet presAssocID="{A8D08EDA-BC73-43B6-9E1B-66304B794922}" presName="parTrans" presStyleLbl="sibTrans2D1" presStyleIdx="3" presStyleCnt="4"/>
      <dgm:spPr/>
      <dgm:t>
        <a:bodyPr/>
        <a:lstStyle/>
        <a:p>
          <a:endParaRPr lang="en-US"/>
        </a:p>
      </dgm:t>
    </dgm:pt>
    <dgm:pt modelId="{3214B0CB-A228-4E2B-B715-D276E3AC6E89}" type="pres">
      <dgm:prSet presAssocID="{A8D08EDA-BC73-43B6-9E1B-66304B794922}" presName="connectorText" presStyleLbl="sibTrans2D1" presStyleIdx="3" presStyleCnt="4"/>
      <dgm:spPr/>
      <dgm:t>
        <a:bodyPr/>
        <a:lstStyle/>
        <a:p>
          <a:endParaRPr lang="en-US"/>
        </a:p>
      </dgm:t>
    </dgm:pt>
    <dgm:pt modelId="{1C583094-6C80-43FD-B60C-1622C22948B3}" type="pres">
      <dgm:prSet presAssocID="{BBD4B493-4756-423B-A94B-858CAFEEFF1B}" presName="node" presStyleLbl="node1" presStyleIdx="3" presStyleCnt="4">
        <dgm:presLayoutVars>
          <dgm:bulletEnabled val="1"/>
        </dgm:presLayoutVars>
      </dgm:prSet>
      <dgm:spPr/>
      <dgm:t>
        <a:bodyPr/>
        <a:lstStyle/>
        <a:p>
          <a:endParaRPr lang="en-US"/>
        </a:p>
      </dgm:t>
    </dgm:pt>
  </dgm:ptLst>
  <dgm:cxnLst>
    <dgm:cxn modelId="{FA9E2E2B-D1BB-449E-AFE1-0015B80C9D2D}" srcId="{5264E2C3-DB51-4EA7-BAC2-5FE66EB6F41B}" destId="{AD8AC23E-5E28-4B49-881F-7D52906BE9B6}" srcOrd="2" destOrd="0" parTransId="{74656B23-E9D7-45F2-94CB-795B4A87B670}" sibTransId="{5C33C5C5-3565-4329-8775-510AC77E358B}"/>
    <dgm:cxn modelId="{B3426ADD-9E37-4598-925C-356643AB0CAF}" type="presOf" srcId="{BBD4B493-4756-423B-A94B-858CAFEEFF1B}" destId="{1C583094-6C80-43FD-B60C-1622C22948B3}" srcOrd="0" destOrd="0" presId="urn:microsoft.com/office/officeart/2005/8/layout/radial5"/>
    <dgm:cxn modelId="{D19FC335-BED4-4968-B141-F69FC1868517}" srcId="{5264E2C3-DB51-4EA7-BAC2-5FE66EB6F41B}" destId="{F55804B0-7BA8-414A-A40B-6F453A2F57D1}" srcOrd="0" destOrd="0" parTransId="{6E26318C-A99A-4680-AFAC-39D50E1161A7}" sibTransId="{E5A705BF-B39E-43E7-86E1-C813062808F2}"/>
    <dgm:cxn modelId="{0A2AA576-8000-4BBA-98D9-9CD502112E66}" srcId="{D2DBC9D5-92BB-491A-B59B-548920D6C307}" destId="{5264E2C3-DB51-4EA7-BAC2-5FE66EB6F41B}" srcOrd="0" destOrd="0" parTransId="{46D68740-721B-4E4B-A10D-2B605357EDA2}" sibTransId="{A907D460-8328-428A-B90D-9D4D4BED06A3}"/>
    <dgm:cxn modelId="{7DB69265-7ECD-45C8-B484-35C3E3EC6F0F}" type="presOf" srcId="{74656B23-E9D7-45F2-94CB-795B4A87B670}" destId="{C4D8EE99-123A-4B90-BAA0-A6CBE60B7BEF}" srcOrd="1" destOrd="0" presId="urn:microsoft.com/office/officeart/2005/8/layout/radial5"/>
    <dgm:cxn modelId="{84EB9174-51AB-47F0-9FD7-8B271850D057}" type="presOf" srcId="{74656B23-E9D7-45F2-94CB-795B4A87B670}" destId="{0ECE6592-06E8-4214-A523-46829243A39E}" srcOrd="0" destOrd="0" presId="urn:microsoft.com/office/officeart/2005/8/layout/radial5"/>
    <dgm:cxn modelId="{E62EDE5B-DE7B-4F62-B2F7-7CDA3D43F4C7}" type="presOf" srcId="{5264E2C3-DB51-4EA7-BAC2-5FE66EB6F41B}" destId="{0251A1DE-6AC9-4792-9858-17AC36B703A2}" srcOrd="0" destOrd="0" presId="urn:microsoft.com/office/officeart/2005/8/layout/radial5"/>
    <dgm:cxn modelId="{CE14404E-DF71-488C-BCB4-59D254268F3A}" type="presOf" srcId="{7B71AACB-86B3-429E-B72D-14DA54831542}" destId="{340AB6E5-9B79-4DB5-8157-51A57CC5A20D}" srcOrd="0" destOrd="0" presId="urn:microsoft.com/office/officeart/2005/8/layout/radial5"/>
    <dgm:cxn modelId="{7FFE4012-8889-441D-89B7-F28825053047}" type="presOf" srcId="{A8D08EDA-BC73-43B6-9E1B-66304B794922}" destId="{1256ADE5-39BE-433F-BEB9-EE0C92AF6BCE}" srcOrd="0" destOrd="0" presId="urn:microsoft.com/office/officeart/2005/8/layout/radial5"/>
    <dgm:cxn modelId="{CE315D47-FB45-4F51-BE3A-73F9E889AC02}" type="presOf" srcId="{61FA56CF-A404-427A-8CA1-F81FDA04A596}" destId="{2EDCC9DE-1C34-4B34-8C9A-67612490A37B}" srcOrd="0" destOrd="0" presId="urn:microsoft.com/office/officeart/2005/8/layout/radial5"/>
    <dgm:cxn modelId="{6BB10664-D725-4ACD-B67E-165CE5A631A8}" type="presOf" srcId="{6E26318C-A99A-4680-AFAC-39D50E1161A7}" destId="{21C650BC-AF4C-4836-8418-BB6222E9F1BB}" srcOrd="0" destOrd="0" presId="urn:microsoft.com/office/officeart/2005/8/layout/radial5"/>
    <dgm:cxn modelId="{28A8A153-55C6-421C-99B4-F735DA37B14F}" type="presOf" srcId="{7B71AACB-86B3-429E-B72D-14DA54831542}" destId="{716F08A0-A77A-4785-AF1D-B134934E939D}" srcOrd="1" destOrd="0" presId="urn:microsoft.com/office/officeart/2005/8/layout/radial5"/>
    <dgm:cxn modelId="{31A1A08B-B47B-43C6-9D5C-6EB1656795E3}" type="presOf" srcId="{6E26318C-A99A-4680-AFAC-39D50E1161A7}" destId="{3D5D107C-F5DF-44C0-AC5F-45DFC2834309}" srcOrd="1" destOrd="0" presId="urn:microsoft.com/office/officeart/2005/8/layout/radial5"/>
    <dgm:cxn modelId="{5C59E07D-6B93-4B44-BA39-D86B4E8E01D8}" type="presOf" srcId="{A8D08EDA-BC73-43B6-9E1B-66304B794922}" destId="{3214B0CB-A228-4E2B-B715-D276E3AC6E89}" srcOrd="1" destOrd="0" presId="urn:microsoft.com/office/officeart/2005/8/layout/radial5"/>
    <dgm:cxn modelId="{80B5E1DF-377B-4DCE-A969-BF6D8933A937}" srcId="{5264E2C3-DB51-4EA7-BAC2-5FE66EB6F41B}" destId="{BBD4B493-4756-423B-A94B-858CAFEEFF1B}" srcOrd="3" destOrd="0" parTransId="{A8D08EDA-BC73-43B6-9E1B-66304B794922}" sibTransId="{206CC76D-3DEF-4972-B93D-57074DCE1313}"/>
    <dgm:cxn modelId="{B2FDA2D6-5EAD-42F4-AE10-928D1AD5CE65}" srcId="{5264E2C3-DB51-4EA7-BAC2-5FE66EB6F41B}" destId="{61FA56CF-A404-427A-8CA1-F81FDA04A596}" srcOrd="1" destOrd="0" parTransId="{7B71AACB-86B3-429E-B72D-14DA54831542}" sibTransId="{1BBEB1B4-917F-4205-A4D9-0578A87CC488}"/>
    <dgm:cxn modelId="{0032E278-5FA1-4704-93AB-5A3E40B633D9}" type="presOf" srcId="{AD8AC23E-5E28-4B49-881F-7D52906BE9B6}" destId="{5B283637-8219-45C4-82F7-D8D37B483472}" srcOrd="0" destOrd="0" presId="urn:microsoft.com/office/officeart/2005/8/layout/radial5"/>
    <dgm:cxn modelId="{9912760A-006B-4409-8FF5-67945982C4B4}" type="presOf" srcId="{D2DBC9D5-92BB-491A-B59B-548920D6C307}" destId="{C2B17E72-0C33-4C90-BD5D-1C3DBA075DA1}" srcOrd="0" destOrd="0" presId="urn:microsoft.com/office/officeart/2005/8/layout/radial5"/>
    <dgm:cxn modelId="{754FEE13-E99B-4F1F-AAD4-936C4183ADEF}" type="presOf" srcId="{F55804B0-7BA8-414A-A40B-6F453A2F57D1}" destId="{D7ECFE2F-A0B9-4CF8-8FBD-4C4003EDB5D8}" srcOrd="0" destOrd="0" presId="urn:microsoft.com/office/officeart/2005/8/layout/radial5"/>
    <dgm:cxn modelId="{39B87E3C-B17A-4EA0-9E59-A713D75A566A}" type="presParOf" srcId="{C2B17E72-0C33-4C90-BD5D-1C3DBA075DA1}" destId="{0251A1DE-6AC9-4792-9858-17AC36B703A2}" srcOrd="0" destOrd="0" presId="urn:microsoft.com/office/officeart/2005/8/layout/radial5"/>
    <dgm:cxn modelId="{81FA4403-B0BA-40AA-8D77-F6097B81EDA8}" type="presParOf" srcId="{C2B17E72-0C33-4C90-BD5D-1C3DBA075DA1}" destId="{21C650BC-AF4C-4836-8418-BB6222E9F1BB}" srcOrd="1" destOrd="0" presId="urn:microsoft.com/office/officeart/2005/8/layout/radial5"/>
    <dgm:cxn modelId="{2BCBE28B-AA95-42F0-A927-88D522E37C36}" type="presParOf" srcId="{21C650BC-AF4C-4836-8418-BB6222E9F1BB}" destId="{3D5D107C-F5DF-44C0-AC5F-45DFC2834309}" srcOrd="0" destOrd="0" presId="urn:microsoft.com/office/officeart/2005/8/layout/radial5"/>
    <dgm:cxn modelId="{7D0894C2-C6AC-47F1-9E7E-3C160D42718B}" type="presParOf" srcId="{C2B17E72-0C33-4C90-BD5D-1C3DBA075DA1}" destId="{D7ECFE2F-A0B9-4CF8-8FBD-4C4003EDB5D8}" srcOrd="2" destOrd="0" presId="urn:microsoft.com/office/officeart/2005/8/layout/radial5"/>
    <dgm:cxn modelId="{6A2B7C28-BBDC-4CAD-A9F9-58BA1247388E}" type="presParOf" srcId="{C2B17E72-0C33-4C90-BD5D-1C3DBA075DA1}" destId="{340AB6E5-9B79-4DB5-8157-51A57CC5A20D}" srcOrd="3" destOrd="0" presId="urn:microsoft.com/office/officeart/2005/8/layout/radial5"/>
    <dgm:cxn modelId="{D4DDBBF5-8486-46CF-B207-B218022EBE21}" type="presParOf" srcId="{340AB6E5-9B79-4DB5-8157-51A57CC5A20D}" destId="{716F08A0-A77A-4785-AF1D-B134934E939D}" srcOrd="0" destOrd="0" presId="urn:microsoft.com/office/officeart/2005/8/layout/radial5"/>
    <dgm:cxn modelId="{6999DFCD-E1E3-45CB-9E20-739E5C0183CD}" type="presParOf" srcId="{C2B17E72-0C33-4C90-BD5D-1C3DBA075DA1}" destId="{2EDCC9DE-1C34-4B34-8C9A-67612490A37B}" srcOrd="4" destOrd="0" presId="urn:microsoft.com/office/officeart/2005/8/layout/radial5"/>
    <dgm:cxn modelId="{81EFEA57-2E34-41D5-9953-C0B0C0A2B16B}" type="presParOf" srcId="{C2B17E72-0C33-4C90-BD5D-1C3DBA075DA1}" destId="{0ECE6592-06E8-4214-A523-46829243A39E}" srcOrd="5" destOrd="0" presId="urn:microsoft.com/office/officeart/2005/8/layout/radial5"/>
    <dgm:cxn modelId="{304AF299-D73E-4A27-A38D-60C52F1D1C03}" type="presParOf" srcId="{0ECE6592-06E8-4214-A523-46829243A39E}" destId="{C4D8EE99-123A-4B90-BAA0-A6CBE60B7BEF}" srcOrd="0" destOrd="0" presId="urn:microsoft.com/office/officeart/2005/8/layout/radial5"/>
    <dgm:cxn modelId="{314D3F60-807A-4E32-976B-9DC2ACAEA7F4}" type="presParOf" srcId="{C2B17E72-0C33-4C90-BD5D-1C3DBA075DA1}" destId="{5B283637-8219-45C4-82F7-D8D37B483472}" srcOrd="6" destOrd="0" presId="urn:microsoft.com/office/officeart/2005/8/layout/radial5"/>
    <dgm:cxn modelId="{03DAD160-88A3-4054-9E6F-BEF6AD900806}" type="presParOf" srcId="{C2B17E72-0C33-4C90-BD5D-1C3DBA075DA1}" destId="{1256ADE5-39BE-433F-BEB9-EE0C92AF6BCE}" srcOrd="7" destOrd="0" presId="urn:microsoft.com/office/officeart/2005/8/layout/radial5"/>
    <dgm:cxn modelId="{EC8675C9-4A53-422F-859B-A16B4B18AB45}" type="presParOf" srcId="{1256ADE5-39BE-433F-BEB9-EE0C92AF6BCE}" destId="{3214B0CB-A228-4E2B-B715-D276E3AC6E89}" srcOrd="0" destOrd="0" presId="urn:microsoft.com/office/officeart/2005/8/layout/radial5"/>
    <dgm:cxn modelId="{AE513507-3CD5-48D7-83E2-68D34883C1F9}" type="presParOf" srcId="{C2B17E72-0C33-4C90-BD5D-1C3DBA075DA1}" destId="{1C583094-6C80-43FD-B60C-1622C22948B3}" srcOrd="8"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0251A1DE-6AC9-4792-9858-17AC36B703A2}">
      <dsp:nvSpPr>
        <dsp:cNvPr id="3" name="Oval 2"/>
        <dsp:cNvSpPr/>
      </dsp:nvSpPr>
      <dsp:spPr bwMode="white">
        <a:xfrm>
          <a:off x="3527580" y="1673773"/>
          <a:ext cx="1191043" cy="1191043"/>
        </a:xfrm>
        <a:prstGeom prst="ellipse">
          <a:avLst/>
        </a:prstGeom>
      </dsp:spPr>
      <dsp:style>
        <a:lnRef idx="2">
          <a:schemeClr val="lt1"/>
        </a:lnRef>
        <a:fillRef idx="1">
          <a:schemeClr val="accent1"/>
        </a:fillRef>
        <a:effectRef idx="0">
          <a:scrgbClr r="0" g="0" b="0"/>
        </a:effectRef>
        <a:fontRef idx="minor">
          <a:schemeClr val="lt1"/>
        </a:fontRef>
      </dsp:style>
      <dsp:txBody>
        <a:bodyPr lIns="59690" tIns="59690" rIns="59690" bIns="59690" anchor="ctr"/>
        <a:lstStyle>
          <a:lvl1pPr algn="ctr">
            <a:defRPr sz="4700"/>
          </a:lvl1pPr>
          <a:lvl2pPr marL="285750" indent="-285750" algn="ctr">
            <a:defRPr sz="3600"/>
          </a:lvl2pPr>
          <a:lvl3pPr marL="571500" indent="-285750" algn="ctr">
            <a:defRPr sz="3600"/>
          </a:lvl3pPr>
          <a:lvl4pPr marL="857250" indent="-285750" algn="ctr">
            <a:defRPr sz="3600"/>
          </a:lvl4pPr>
          <a:lvl5pPr marL="1143000" indent="-285750" algn="ctr">
            <a:defRPr sz="3600"/>
          </a:lvl5pPr>
          <a:lvl6pPr marL="1428750" indent="-285750" algn="ctr">
            <a:defRPr sz="3600"/>
          </a:lvl6pPr>
          <a:lvl7pPr marL="1714500" indent="-285750" algn="ctr">
            <a:defRPr sz="3600"/>
          </a:lvl7pPr>
          <a:lvl8pPr marL="2000250" indent="-285750" algn="ctr">
            <a:defRPr sz="3600"/>
          </a:lvl8pPr>
          <a:lvl9pPr marL="2286000" indent="-285750" algn="ctr">
            <a:defRPr sz="3600"/>
          </a:lvl9pPr>
        </a:lstStyle>
        <a:p>
          <a:pPr lvl="0">
            <a:lnSpc>
              <a:spcPct val="100000"/>
            </a:lnSpc>
            <a:spcBef>
              <a:spcPct val="0"/>
            </a:spcBef>
            <a:spcAft>
              <a:spcPct val="35000"/>
            </a:spcAft>
          </a:pPr>
          <a:r>
            <a:rPr lang="en-US" dirty="0"/>
            <a:t>C</a:t>
          </a:r>
        </a:p>
      </dsp:txBody>
      <dsp:txXfrm>
        <a:off x="3527580" y="1673773"/>
        <a:ext cx="1191043" cy="1191043"/>
      </dsp:txXfrm>
    </dsp:sp>
    <dsp:sp modelId="{21C650BC-AF4C-4836-8418-BB6222E9F1BB}">
      <dsp:nvSpPr>
        <dsp:cNvPr id="4" name="Right Arrow 3"/>
        <dsp:cNvSpPr/>
      </dsp:nvSpPr>
      <dsp:spPr bwMode="white">
        <a:xfrm rot="16182949">
          <a:off x="3991022" y="1229930"/>
          <a:ext cx="255858" cy="40495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en-US"/>
        </a:p>
      </dsp:txBody>
      <dsp:txXfrm rot="16182949">
        <a:off x="3991022" y="1229930"/>
        <a:ext cx="255858" cy="404955"/>
      </dsp:txXfrm>
    </dsp:sp>
    <dsp:sp modelId="{D7ECFE2F-A0B9-4CF8-8FBD-4C4003EDB5D8}">
      <dsp:nvSpPr>
        <dsp:cNvPr id="5" name="Oval 4"/>
        <dsp:cNvSpPr/>
      </dsp:nvSpPr>
      <dsp:spPr bwMode="white">
        <a:xfrm>
          <a:off x="3519279" y="0"/>
          <a:ext cx="1191043" cy="1191043"/>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dirty="0"/>
            <a:t>R</a:t>
          </a:r>
        </a:p>
      </dsp:txBody>
      <dsp:txXfrm>
        <a:off x="3519279" y="0"/>
        <a:ext cx="1191043" cy="1191043"/>
      </dsp:txXfrm>
    </dsp:sp>
    <dsp:sp modelId="{340AB6E5-9B79-4DB5-8157-51A57CC5A20D}">
      <dsp:nvSpPr>
        <dsp:cNvPr id="6" name="Right Arrow 5"/>
        <dsp:cNvSpPr/>
      </dsp:nvSpPr>
      <dsp:spPr bwMode="white">
        <a:xfrm rot="-13079">
          <a:off x="4828627" y="2063660"/>
          <a:ext cx="248108" cy="40495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en-US"/>
        </a:p>
      </dsp:txBody>
      <dsp:txXfrm rot="-13079">
        <a:off x="4828627" y="2063660"/>
        <a:ext cx="248108" cy="404955"/>
      </dsp:txXfrm>
    </dsp:sp>
    <dsp:sp modelId="{2EDCC9DE-1C34-4B34-8C9A-67612490A37B}">
      <dsp:nvSpPr>
        <dsp:cNvPr id="7" name="Oval 6"/>
        <dsp:cNvSpPr/>
      </dsp:nvSpPr>
      <dsp:spPr bwMode="white">
        <a:xfrm>
          <a:off x="5186739" y="1667460"/>
          <a:ext cx="1191043" cy="1191043"/>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dirty="0"/>
            <a:t>NH2</a:t>
          </a:r>
        </a:p>
      </dsp:txBody>
      <dsp:txXfrm>
        <a:off x="5186739" y="1667460"/>
        <a:ext cx="1191043" cy="1191043"/>
      </dsp:txXfrm>
    </dsp:sp>
    <dsp:sp modelId="{0ECE6592-06E8-4214-A523-46829243A39E}">
      <dsp:nvSpPr>
        <dsp:cNvPr id="8" name="Right Arrow 7"/>
        <dsp:cNvSpPr/>
      </dsp:nvSpPr>
      <dsp:spPr bwMode="white">
        <a:xfrm rot="5417179">
          <a:off x="3994368" y="2897390"/>
          <a:ext cx="249166" cy="40495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en-US"/>
        </a:p>
      </dsp:txBody>
      <dsp:txXfrm rot="5417179">
        <a:off x="3994368" y="2897390"/>
        <a:ext cx="249166" cy="404955"/>
      </dsp:txXfrm>
    </dsp:sp>
    <dsp:sp modelId="{5B283637-8219-45C4-82F7-D8D37B483472}">
      <dsp:nvSpPr>
        <dsp:cNvPr id="9" name="Oval 8"/>
        <dsp:cNvSpPr/>
      </dsp:nvSpPr>
      <dsp:spPr bwMode="white">
        <a:xfrm>
          <a:off x="3519279" y="3334920"/>
          <a:ext cx="1191043" cy="1191043"/>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dirty="0"/>
            <a:t>H</a:t>
          </a:r>
        </a:p>
      </dsp:txBody>
      <dsp:txXfrm>
        <a:off x="3519279" y="3334920"/>
        <a:ext cx="1191043" cy="1191043"/>
      </dsp:txXfrm>
    </dsp:sp>
    <dsp:sp modelId="{1256ADE5-39BE-433F-BEB9-EE0C92AF6BCE}">
      <dsp:nvSpPr>
        <dsp:cNvPr id="10" name="Right Arrow 9"/>
        <dsp:cNvSpPr/>
      </dsp:nvSpPr>
      <dsp:spPr bwMode="white">
        <a:xfrm rot="10812949">
          <a:off x="3156767" y="2063660"/>
          <a:ext cx="256907" cy="40495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en-US"/>
        </a:p>
      </dsp:txBody>
      <dsp:txXfrm rot="10812949">
        <a:off x="3156767" y="2063660"/>
        <a:ext cx="256907" cy="404955"/>
      </dsp:txXfrm>
    </dsp:sp>
    <dsp:sp modelId="{1C583094-6C80-43FD-B60C-1622C22948B3}">
      <dsp:nvSpPr>
        <dsp:cNvPr id="11" name="Oval 10"/>
        <dsp:cNvSpPr/>
      </dsp:nvSpPr>
      <dsp:spPr bwMode="white">
        <a:xfrm>
          <a:off x="1851818" y="1667460"/>
          <a:ext cx="1191043" cy="1191043"/>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dirty="0"/>
            <a:t>COOH</a:t>
          </a:r>
        </a:p>
      </dsp:txBody>
      <dsp:txXfrm>
        <a:off x="1851818" y="1667460"/>
        <a:ext cx="1191043" cy="1191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0251A1DE-6AC9-4792-9858-17AC36B703A2}">
      <dsp:nvSpPr>
        <dsp:cNvPr id="3" name="Oval 2"/>
        <dsp:cNvSpPr/>
      </dsp:nvSpPr>
      <dsp:spPr bwMode="white">
        <a:xfrm>
          <a:off x="3527580" y="1673773"/>
          <a:ext cx="1191043" cy="1191043"/>
        </a:xfrm>
        <a:prstGeom prst="ellipse">
          <a:avLst/>
        </a:prstGeom>
      </dsp:spPr>
      <dsp:style>
        <a:lnRef idx="2">
          <a:schemeClr val="lt1"/>
        </a:lnRef>
        <a:fillRef idx="1">
          <a:schemeClr val="accent1"/>
        </a:fillRef>
        <a:effectRef idx="0">
          <a:scrgbClr r="0" g="0" b="0"/>
        </a:effectRef>
        <a:fontRef idx="minor">
          <a:schemeClr val="lt1"/>
        </a:fontRef>
      </dsp:style>
      <dsp:txBody>
        <a:bodyPr lIns="59690" tIns="59690" rIns="59690" bIns="59690" anchor="ctr"/>
        <a:lstStyle>
          <a:lvl1pPr algn="ctr">
            <a:defRPr sz="4700"/>
          </a:lvl1pPr>
          <a:lvl2pPr marL="285750" indent="-285750" algn="ctr">
            <a:defRPr sz="3600"/>
          </a:lvl2pPr>
          <a:lvl3pPr marL="571500" indent="-285750" algn="ctr">
            <a:defRPr sz="3600"/>
          </a:lvl3pPr>
          <a:lvl4pPr marL="857250" indent="-285750" algn="ctr">
            <a:defRPr sz="3600"/>
          </a:lvl4pPr>
          <a:lvl5pPr marL="1143000" indent="-285750" algn="ctr">
            <a:defRPr sz="3600"/>
          </a:lvl5pPr>
          <a:lvl6pPr marL="1428750" indent="-285750" algn="ctr">
            <a:defRPr sz="3600"/>
          </a:lvl6pPr>
          <a:lvl7pPr marL="1714500" indent="-285750" algn="ctr">
            <a:defRPr sz="3600"/>
          </a:lvl7pPr>
          <a:lvl8pPr marL="2000250" indent="-285750" algn="ctr">
            <a:defRPr sz="3600"/>
          </a:lvl8pPr>
          <a:lvl9pPr marL="2286000" indent="-285750" algn="ctr">
            <a:defRPr sz="3600"/>
          </a:lvl9pPr>
        </a:lstStyle>
        <a:p>
          <a:pPr lvl="0">
            <a:lnSpc>
              <a:spcPct val="100000"/>
            </a:lnSpc>
            <a:spcBef>
              <a:spcPct val="0"/>
            </a:spcBef>
            <a:spcAft>
              <a:spcPct val="35000"/>
            </a:spcAft>
          </a:pPr>
          <a:r>
            <a:rPr lang="en-US" dirty="0"/>
            <a:t>C</a:t>
          </a:r>
        </a:p>
      </dsp:txBody>
      <dsp:txXfrm>
        <a:off x="3527580" y="1673773"/>
        <a:ext cx="1191043" cy="1191043"/>
      </dsp:txXfrm>
    </dsp:sp>
    <dsp:sp modelId="{21C650BC-AF4C-4836-8418-BB6222E9F1BB}">
      <dsp:nvSpPr>
        <dsp:cNvPr id="4" name="Right Arrow 3"/>
        <dsp:cNvSpPr/>
      </dsp:nvSpPr>
      <dsp:spPr bwMode="white">
        <a:xfrm rot="16182949">
          <a:off x="3991022" y="1229930"/>
          <a:ext cx="255858" cy="40495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en-US"/>
        </a:p>
      </dsp:txBody>
      <dsp:txXfrm rot="16182949">
        <a:off x="3991022" y="1229930"/>
        <a:ext cx="255858" cy="404955"/>
      </dsp:txXfrm>
    </dsp:sp>
    <dsp:sp modelId="{D7ECFE2F-A0B9-4CF8-8FBD-4C4003EDB5D8}">
      <dsp:nvSpPr>
        <dsp:cNvPr id="5" name="Oval 4"/>
        <dsp:cNvSpPr/>
      </dsp:nvSpPr>
      <dsp:spPr bwMode="white">
        <a:xfrm>
          <a:off x="3519279" y="0"/>
          <a:ext cx="1191043" cy="1191043"/>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dirty="0"/>
            <a:t>R</a:t>
          </a:r>
        </a:p>
      </dsp:txBody>
      <dsp:txXfrm>
        <a:off x="3519279" y="0"/>
        <a:ext cx="1191043" cy="1191043"/>
      </dsp:txXfrm>
    </dsp:sp>
    <dsp:sp modelId="{340AB6E5-9B79-4DB5-8157-51A57CC5A20D}">
      <dsp:nvSpPr>
        <dsp:cNvPr id="6" name="Right Arrow 5"/>
        <dsp:cNvSpPr/>
      </dsp:nvSpPr>
      <dsp:spPr bwMode="white">
        <a:xfrm rot="-13079">
          <a:off x="4828627" y="2063660"/>
          <a:ext cx="248108" cy="40495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en-US"/>
        </a:p>
      </dsp:txBody>
      <dsp:txXfrm rot="-13079">
        <a:off x="4828627" y="2063660"/>
        <a:ext cx="248108" cy="404955"/>
      </dsp:txXfrm>
    </dsp:sp>
    <dsp:sp modelId="{2EDCC9DE-1C34-4B34-8C9A-67612490A37B}">
      <dsp:nvSpPr>
        <dsp:cNvPr id="7" name="Oval 6"/>
        <dsp:cNvSpPr/>
      </dsp:nvSpPr>
      <dsp:spPr bwMode="white">
        <a:xfrm>
          <a:off x="5186739" y="1667460"/>
          <a:ext cx="1191043" cy="1191043"/>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dirty="0"/>
            <a:t>NH2</a:t>
          </a:r>
        </a:p>
      </dsp:txBody>
      <dsp:txXfrm>
        <a:off x="5186739" y="1667460"/>
        <a:ext cx="1191043" cy="1191043"/>
      </dsp:txXfrm>
    </dsp:sp>
    <dsp:sp modelId="{0ECE6592-06E8-4214-A523-46829243A39E}">
      <dsp:nvSpPr>
        <dsp:cNvPr id="8" name="Right Arrow 7"/>
        <dsp:cNvSpPr/>
      </dsp:nvSpPr>
      <dsp:spPr bwMode="white">
        <a:xfrm rot="5417179">
          <a:off x="3994368" y="2897390"/>
          <a:ext cx="249166" cy="40495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en-US"/>
        </a:p>
      </dsp:txBody>
      <dsp:txXfrm rot="5417179">
        <a:off x="3994368" y="2897390"/>
        <a:ext cx="249166" cy="404955"/>
      </dsp:txXfrm>
    </dsp:sp>
    <dsp:sp modelId="{5B283637-8219-45C4-82F7-D8D37B483472}">
      <dsp:nvSpPr>
        <dsp:cNvPr id="9" name="Oval 8"/>
        <dsp:cNvSpPr/>
      </dsp:nvSpPr>
      <dsp:spPr bwMode="white">
        <a:xfrm>
          <a:off x="3519279" y="3334920"/>
          <a:ext cx="1191043" cy="1191043"/>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dirty="0"/>
            <a:t>H</a:t>
          </a:r>
        </a:p>
      </dsp:txBody>
      <dsp:txXfrm>
        <a:off x="3519279" y="3334920"/>
        <a:ext cx="1191043" cy="1191043"/>
      </dsp:txXfrm>
    </dsp:sp>
    <dsp:sp modelId="{1256ADE5-39BE-433F-BEB9-EE0C92AF6BCE}">
      <dsp:nvSpPr>
        <dsp:cNvPr id="10" name="Right Arrow 9"/>
        <dsp:cNvSpPr/>
      </dsp:nvSpPr>
      <dsp:spPr bwMode="white">
        <a:xfrm rot="10812949">
          <a:off x="3156767" y="2063660"/>
          <a:ext cx="256907" cy="40495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en-US"/>
        </a:p>
      </dsp:txBody>
      <dsp:txXfrm rot="10812949">
        <a:off x="3156767" y="2063660"/>
        <a:ext cx="256907" cy="404955"/>
      </dsp:txXfrm>
    </dsp:sp>
    <dsp:sp modelId="{1C583094-6C80-43FD-B60C-1622C22948B3}">
      <dsp:nvSpPr>
        <dsp:cNvPr id="11" name="Oval 10"/>
        <dsp:cNvSpPr/>
      </dsp:nvSpPr>
      <dsp:spPr bwMode="white">
        <a:xfrm>
          <a:off x="1851818" y="1667460"/>
          <a:ext cx="1191043" cy="1191043"/>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dirty="0"/>
            <a:t>COOH</a:t>
          </a:r>
        </a:p>
      </dsp:txBody>
      <dsp:txXfrm>
        <a:off x="1851818" y="1667460"/>
        <a:ext cx="1191043" cy="119104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882CA-6FE8-462D-9BCB-65EB2FE781D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632B9-5B26-45B2-AAF0-66356DDA0F2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ln>
        </p:spPr>
      </p:sp>
      <p:sp>
        <p:nvSpPr>
          <p:cNvPr id="38915"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24580"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81F1F5C-9208-49D6-BFD8-DEFE0B9A0DA6}"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ln>
        </p:spPr>
      </p:sp>
      <p:sp>
        <p:nvSpPr>
          <p:cNvPr id="48131"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33796"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7B2752D-B82A-431B-9CD5-25CAA7218C44}"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ln>
        </p:spPr>
      </p:sp>
      <p:sp>
        <p:nvSpPr>
          <p:cNvPr id="49155"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34820"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2766C08-4627-48C1-8932-19C68D2FC663}"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ln>
        </p:spPr>
      </p:sp>
      <p:sp>
        <p:nvSpPr>
          <p:cNvPr id="50179"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35844"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220396A-4648-4B57-ACE5-614EEFF4D78E}"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ln>
        </p:spPr>
      </p:sp>
      <p:sp>
        <p:nvSpPr>
          <p:cNvPr id="51203"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36868"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4363145-3610-45D3-A86F-FB7B2FFCE993}"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ln>
        </p:spPr>
      </p:sp>
      <p:sp>
        <p:nvSpPr>
          <p:cNvPr id="52227"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37892"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B0E6B87-F254-4EB9-8F34-5B51172E0C7B}"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p:spPr>
      </p:sp>
      <p:sp>
        <p:nvSpPr>
          <p:cNvPr id="53251"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38916"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0C61424-3229-4125-91E6-0B459AEF53C4}"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ln>
        </p:spPr>
      </p:sp>
      <p:sp>
        <p:nvSpPr>
          <p:cNvPr id="54275"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39940"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22EA8F1-683C-48EF-85A5-77DF38807C81}"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p:spPr>
      </p:sp>
      <p:sp>
        <p:nvSpPr>
          <p:cNvPr id="55299"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40964"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8AF6870-57C5-40AD-A247-2465D6A51575}"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cap="flat"/>
        </p:spPr>
      </p:sp>
      <p:sp>
        <p:nvSpPr>
          <p:cNvPr id="9830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cap="flat"/>
        </p:spPr>
      </p:sp>
      <p:sp>
        <p:nvSpPr>
          <p:cNvPr id="11264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ln>
        </p:spPr>
      </p:sp>
      <p:sp>
        <p:nvSpPr>
          <p:cNvPr id="39939"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25604"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28CDC40-CF87-4A33-9182-7E32AF99236B}"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ln cap="flat"/>
        </p:spPr>
      </p:sp>
      <p:sp>
        <p:nvSpPr>
          <p:cNvPr id="121859"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ln>
        </p:spPr>
      </p:sp>
      <p:sp>
        <p:nvSpPr>
          <p:cNvPr id="40963"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2793146-4E4F-440F-B85E-8C8A05996C68}"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ln>
        </p:spPr>
      </p:sp>
      <p:sp>
        <p:nvSpPr>
          <p:cNvPr id="41987"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27652"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9B62542-EB55-4FC8-8DA1-12D13E4A509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ln>
        </p:spPr>
      </p:sp>
      <p:sp>
        <p:nvSpPr>
          <p:cNvPr id="43011"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28676"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C188FB3-E6DB-4E99-8777-DF270AD7351A}"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ln>
        </p:spPr>
      </p:sp>
      <p:sp>
        <p:nvSpPr>
          <p:cNvPr id="44035"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29700"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34653E7-8DFD-41AF-B3EA-556DEBC8EA9D}"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ln>
        </p:spPr>
      </p:sp>
      <p:sp>
        <p:nvSpPr>
          <p:cNvPr id="45059"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30724"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95D5970-1C81-4279-B667-279F162395D8}"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ln>
        </p:spPr>
      </p:sp>
      <p:sp>
        <p:nvSpPr>
          <p:cNvPr id="46083"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31748"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FDB4927-DAB1-426D-AE7B-6094A36F5E5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ln>
        </p:spPr>
      </p:sp>
      <p:sp>
        <p:nvSpPr>
          <p:cNvPr id="47107"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a:p>
        </p:txBody>
      </p:sp>
      <p:sp>
        <p:nvSpPr>
          <p:cNvPr id="32772"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B99F62B-9ACE-4594-843A-88E891770B7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E2B3B3-891D-4517-AAFB-F02EA45181D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9BE2B3B3-891D-4517-AAFB-F02EA45181D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9BE2B3B3-891D-4517-AAFB-F02EA45181D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228600" y="1981200"/>
            <a:ext cx="3695700" cy="4114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076700" y="1981200"/>
            <a:ext cx="3695700" cy="4114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D4208F58-2A19-4D53-9158-8A5C416FAEE9}"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9BE2B3B3-891D-4517-AAFB-F02EA45181D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BE2B3B3-891D-4517-AAFB-F02EA45181D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lstStyle/>
          <a:p>
            <a:fld id="{9BE2B3B3-891D-4517-AAFB-F02EA45181D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lstStyle/>
          <a:p>
            <a:fld id="{9BE2B3B3-891D-4517-AAFB-F02EA45181DE}" type="datetimeFigureOut">
              <a:rPr lang="en-US"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BE2B3B3-891D-4517-AAFB-F02EA45181DE}" type="datetimeFigureOut">
              <a:rPr lang="en-US"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2B3B3-891D-4517-AAFB-F02EA45181DE}" type="datetimeFigureOut">
              <a:rPr lang="en-US"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BE2B3B3-891D-4517-AAFB-F02EA45181D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BE2B3B3-891D-4517-AAFB-F02EA45181D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1B0EEA-A29E-4F5B-8123-9865A262AFAC}"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2B3B3-891D-4517-AAFB-F02EA45181DE}" type="datetimeFigureOut">
              <a:rPr lang="en-US" smtClean="0"/>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B0EEA-A29E-4F5B-8123-9865A262AFAC}"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www.worthington-biochem.com/CTL/default.html" TargetMode="External"/><Relationship Id="rId7" Type="http://schemas.openxmlformats.org/officeDocument/2006/relationships/hyperlink" Target="http://www.worthington-biochem.com/BA/default.html" TargetMode="External"/><Relationship Id="rId6" Type="http://schemas.openxmlformats.org/officeDocument/2006/relationships/hyperlink" Target="http://www.worthington-biochem.com/AA/default.html" TargetMode="External"/><Relationship Id="rId5" Type="http://schemas.openxmlformats.org/officeDocument/2006/relationships/hyperlink" Target="http://www.worthington-biochem.com/MALT/default.html" TargetMode="External"/><Relationship Id="rId4" Type="http://schemas.openxmlformats.org/officeDocument/2006/relationships/hyperlink" Target="http://www.worthington-biochem.com/URC/default.html" TargetMode="External"/><Relationship Id="rId3" Type="http://schemas.openxmlformats.org/officeDocument/2006/relationships/hyperlink" Target="http://www.worthington-biochem.com/TRY/default.html" TargetMode="External"/><Relationship Id="rId2" Type="http://schemas.openxmlformats.org/officeDocument/2006/relationships/hyperlink" Target="http://www.worthington-biochem.com/PM/default.html" TargetMode="External"/><Relationship Id="rId1" Type="http://schemas.openxmlformats.org/officeDocument/2006/relationships/hyperlink" Target="http://www.worthington-biochem.com/PL/default.html"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hyperlink" Target="http://en.wikipedia.org/wiki/Michaelis-Menten_kinetics" TargetMode="Externa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en.wikipedia.org/wiki/Chemical_kinetics" TargetMode="External"/><Relationship Id="rId1" Type="http://schemas.openxmlformats.org/officeDocument/2006/relationships/hyperlink" Target="http://en.wikipedia.org/wiki/Michaelis-Menten_kinetic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emf"/></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5.png"/><Relationship Id="rId1" Type="http://schemas.openxmlformats.org/officeDocument/2006/relationships/image" Target="../media/image24.e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7.emf"/><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emf"/></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4.png"/><Relationship Id="rId1" Type="http://schemas.openxmlformats.org/officeDocument/2006/relationships/image" Target="../media/image33.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6.emf"/></Relationships>
</file>

<file path=ppt/slides/_rels/slide1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emf"/><Relationship Id="rId1" Type="http://schemas.openxmlformats.org/officeDocument/2006/relationships/image" Target="../media/image37.png"/></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en.wikipedia.org/wiki/Enzymes" TargetMode="External"/><Relationship Id="rId3" Type="http://schemas.openxmlformats.org/officeDocument/2006/relationships/hyperlink" Target="http://en.wikipedia.org/wiki/Protein" TargetMode="External"/><Relationship Id="rId2" Type="http://schemas.openxmlformats.org/officeDocument/2006/relationships/hyperlink" Target="http://en.wikipedia.org/wiki/Chemical_reaction" TargetMode="External"/><Relationship Id="rId1" Type="http://schemas.openxmlformats.org/officeDocument/2006/relationships/hyperlink" Target="http://en.wikipedia.org/wiki/Catalysis"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en.wikipedia.org/wiki/Primary_structure" TargetMode="External"/><Relationship Id="rId1" Type="http://schemas.openxmlformats.org/officeDocument/2006/relationships/hyperlink" Target="http://en.wikipedia.org/wiki/Protein" TargetMode="Externa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en.wikipedia.org/wiki/Conformational_change" TargetMode="Externa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en.wikipedia.org/wiki/Entropy" TargetMode="External"/></Relationships>
</file>

<file path=ppt/slides/_rels/slide1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en.wikipedia.org/wiki/Base_(chemistry)" TargetMode="External"/><Relationship Id="rId1" Type="http://schemas.openxmlformats.org/officeDocument/2006/relationships/hyperlink" Target="http://en.wikipedia.org/wiki/Acid" TargetMode="External"/></Relationships>
</file>

<file path=ppt/slides/_rels/slide174.xml.rels><?xml version="1.0" encoding="UTF-8" standalone="yes"?>
<Relationships xmlns="http://schemas.openxmlformats.org/package/2006/relationships"><Relationship Id="rId9" Type="http://schemas.openxmlformats.org/officeDocument/2006/relationships/hyperlink" Target="http://en.wikipedia.org/wiki/Cofactors" TargetMode="External"/><Relationship Id="rId8" Type="http://schemas.openxmlformats.org/officeDocument/2006/relationships/hyperlink" Target="http://en.wikipedia.org/wiki/Glutamic_acid" TargetMode="External"/><Relationship Id="rId7" Type="http://schemas.openxmlformats.org/officeDocument/2006/relationships/hyperlink" Target="http://en.wikipedia.org/wiki/Aspartic_acid" TargetMode="External"/><Relationship Id="rId6" Type="http://schemas.openxmlformats.org/officeDocument/2006/relationships/hyperlink" Target="http://en.wikipedia.org/wiki/Arginine" TargetMode="External"/><Relationship Id="rId5" Type="http://schemas.openxmlformats.org/officeDocument/2006/relationships/hyperlink" Target="http://en.wikipedia.org/wiki/Lysine" TargetMode="External"/><Relationship Id="rId4" Type="http://schemas.openxmlformats.org/officeDocument/2006/relationships/hyperlink" Target="http://en.wikipedia.org/wiki/Amino_acid" TargetMode="External"/><Relationship Id="rId3" Type="http://schemas.openxmlformats.org/officeDocument/2006/relationships/hyperlink" Target="http://en.wikipedia.org/wiki/Base_(chemistry)" TargetMode="External"/><Relationship Id="rId2" Type="http://schemas.openxmlformats.org/officeDocument/2006/relationships/hyperlink" Target="http://en.wikipedia.org/wiki/Acid" TargetMode="External"/><Relationship Id="rId11" Type="http://schemas.openxmlformats.org/officeDocument/2006/relationships/slideLayout" Target="../slideLayouts/slideLayout2.xml"/><Relationship Id="rId10" Type="http://schemas.openxmlformats.org/officeDocument/2006/relationships/hyperlink" Target="http://en.wikipedia.org/wiki/Zinc" TargetMode="External"/><Relationship Id="rId1" Type="http://schemas.openxmlformats.org/officeDocument/2006/relationships/hyperlink" Target="http://en.wikipedia.org/wiki/Ionic_bonds" TargetMode="Externa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en.wikipedia.org/wiki/Glycolysis" TargetMode="External"/><Relationship Id="rId7" Type="http://schemas.openxmlformats.org/officeDocument/2006/relationships/hyperlink" Target="http://en.wikipedia.org/wiki/Aldolase" TargetMode="External"/><Relationship Id="rId6" Type="http://schemas.openxmlformats.org/officeDocument/2006/relationships/hyperlink" Target="http://en.wikipedia.org/wiki/Lysine" TargetMode="External"/><Relationship Id="rId5" Type="http://schemas.openxmlformats.org/officeDocument/2006/relationships/hyperlink" Target="http://en.wikipedia.org/wiki/Amine" TargetMode="External"/><Relationship Id="rId4" Type="http://schemas.openxmlformats.org/officeDocument/2006/relationships/hyperlink" Target="http://en.wikipedia.org/wiki/Schiff_base" TargetMode="External"/><Relationship Id="rId3" Type="http://schemas.openxmlformats.org/officeDocument/2006/relationships/hyperlink" Target="http://en.wikipedia.org/wiki/Trypsin" TargetMode="External"/><Relationship Id="rId2" Type="http://schemas.openxmlformats.org/officeDocument/2006/relationships/hyperlink" Target="http://en.wikipedia.org/wiki/Chymotrypsin" TargetMode="External"/><Relationship Id="rId1" Type="http://schemas.openxmlformats.org/officeDocument/2006/relationships/hyperlink" Target="http://en.wikipedia.org/wiki/Protease" TargetMode="Externa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en.wikipedia.org/wiki/Beta_sheet" TargetMode="External"/><Relationship Id="rId2" Type="http://schemas.openxmlformats.org/officeDocument/2006/relationships/hyperlink" Target="http://en.wikipedia.org/wiki/Alpha_helix" TargetMode="External"/><Relationship Id="rId1" Type="http://schemas.openxmlformats.org/officeDocument/2006/relationships/hyperlink" Target="http://en.wikipedia.org/wiki/Secondary_structure" TargetMode="Externa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1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en.wikipedia.org/wiki/Genetic_code" TargetMode="External"/><Relationship Id="rId5" Type="http://schemas.openxmlformats.org/officeDocument/2006/relationships/hyperlink" Target="https://en.wikipedia.org/wiki/Protein" TargetMode="External"/><Relationship Id="rId4" Type="http://schemas.openxmlformats.org/officeDocument/2006/relationships/hyperlink" Target="https://en.wikipedia.org/wiki/Functional_group" TargetMode="External"/><Relationship Id="rId3" Type="http://schemas.openxmlformats.org/officeDocument/2006/relationships/hyperlink" Target="https://en.wikipedia.org/wiki/Carboxylic_acid" TargetMode="External"/><Relationship Id="rId2" Type="http://schemas.openxmlformats.org/officeDocument/2006/relationships/hyperlink" Target="https://en.wikipedia.org/wiki/Amino" TargetMode="External"/><Relationship Id="rId1" Type="http://schemas.openxmlformats.org/officeDocument/2006/relationships/hyperlink" Target="https://en.wikipedia.org/wiki/Organic_compoun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en.wikipedia.org/wiki/Van_der_Waals_force" TargetMode="External"/><Relationship Id="rId6" Type="http://schemas.openxmlformats.org/officeDocument/2006/relationships/hyperlink" Target="http://en.wikipedia.org/wiki/Hydrophilic" TargetMode="External"/><Relationship Id="rId5" Type="http://schemas.openxmlformats.org/officeDocument/2006/relationships/hyperlink" Target="http://en.wikipedia.org/wiki/Hydrophobic_interactions" TargetMode="External"/><Relationship Id="rId4" Type="http://schemas.openxmlformats.org/officeDocument/2006/relationships/hyperlink" Target="http://en.wikipedia.org/wiki/Disulfide_bridges" TargetMode="External"/><Relationship Id="rId3" Type="http://schemas.openxmlformats.org/officeDocument/2006/relationships/hyperlink" Target="http://en.wikipedia.org/wiki/Hydrogen_bonding" TargetMode="External"/><Relationship Id="rId2" Type="http://schemas.openxmlformats.org/officeDocument/2006/relationships/hyperlink" Target="http://en.wikipedia.org/wiki/Tertiary_structure" TargetMode="External"/><Relationship Id="rId1" Type="http://schemas.openxmlformats.org/officeDocument/2006/relationships/hyperlink" Target="http://en.wikipedia.org/wiki/Dimension" TargetMode="External"/></Relationships>
</file>

<file path=ppt/slides/_rels/slide2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2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2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en.wikipedia.org/wiki/Hemoglobin" TargetMode="External"/><Relationship Id="rId4" Type="http://schemas.openxmlformats.org/officeDocument/2006/relationships/hyperlink" Target="http://en.wikipedia.org/wiki/Heteromeric" TargetMode="External"/><Relationship Id="rId3" Type="http://schemas.openxmlformats.org/officeDocument/2006/relationships/hyperlink" Target="http://en.wikipedia.org/wiki/Polymeric" TargetMode="External"/><Relationship Id="rId2" Type="http://schemas.openxmlformats.org/officeDocument/2006/relationships/hyperlink" Target="http://en.wikipedia.org/wiki/Quaternary_structure" TargetMode="External"/><Relationship Id="rId1" Type="http://schemas.openxmlformats.org/officeDocument/2006/relationships/hyperlink" Target="http://en.wikipedia.org/wiki/Polypeptide" TargetMode="Externa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2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2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58.jpeg"/><Relationship Id="rId1" Type="http://schemas.openxmlformats.org/officeDocument/2006/relationships/image" Target="../media/image57.jpe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pn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61.jpeg"/><Relationship Id="rId1" Type="http://schemas.openxmlformats.org/officeDocument/2006/relationships/image" Target="../media/image60.jpe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2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2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image" Target="../media/image65.jpe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6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9.jpeg"/></Relationships>
</file>

<file path=ppt/slides/_rels/slide247.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image" Target="../media/image70.jpe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thoughtco.com/protein-structure-373563" TargetMode="External"/></Relationships>
</file>

<file path=ppt/slides/_rels/slide3.xml.rels><?xml version="1.0" encoding="UTF-8" standalone="yes"?>
<Relationships xmlns="http://schemas.openxmlformats.org/package/2006/relationships"><Relationship Id="rId9" Type="http://schemas.openxmlformats.org/officeDocument/2006/relationships/hyperlink" Target="https://en.wikipedia.org/wiki/Residue_(chemistry)#Biochemistry" TargetMode="External"/><Relationship Id="rId8" Type="http://schemas.openxmlformats.org/officeDocument/2006/relationships/hyperlink" Target="https://en.wikipedia.org/wiki/Sulfur" TargetMode="External"/><Relationship Id="rId7" Type="http://schemas.openxmlformats.org/officeDocument/2006/relationships/hyperlink" Target="https://en.wikipedia.org/wiki/Hydroxyl" TargetMode="External"/><Relationship Id="rId6" Type="http://schemas.openxmlformats.org/officeDocument/2006/relationships/hyperlink" Target="https://en.wikipedia.org/wiki/Aromatic" TargetMode="External"/><Relationship Id="rId5" Type="http://schemas.openxmlformats.org/officeDocument/2006/relationships/hyperlink" Target="https://en.wikipedia.org/wiki/Open-chain_compound" TargetMode="External"/><Relationship Id="rId4" Type="http://schemas.openxmlformats.org/officeDocument/2006/relationships/hyperlink" Target="https://en.wikipedia.org/wiki/Aliphatic" TargetMode="External"/><Relationship Id="rId3" Type="http://schemas.openxmlformats.org/officeDocument/2006/relationships/hyperlink" Target="https://en.wikipedia.org/wiki/Ionization" TargetMode="External"/><Relationship Id="rId2" Type="http://schemas.openxmlformats.org/officeDocument/2006/relationships/hyperlink" Target="https://en.wikipedia.org/wiki/Chemical_polarity" TargetMode="External"/><Relationship Id="rId13" Type="http://schemas.openxmlformats.org/officeDocument/2006/relationships/slideLayout" Target="../slideLayouts/slideLayout2.xml"/><Relationship Id="rId12" Type="http://schemas.openxmlformats.org/officeDocument/2006/relationships/hyperlink" Target="https://en.wikipedia.org/wiki/Tissue_(biology)" TargetMode="External"/><Relationship Id="rId11" Type="http://schemas.openxmlformats.org/officeDocument/2006/relationships/hyperlink" Target="https://en.wikipedia.org/wiki/Muscle" TargetMode="External"/><Relationship Id="rId10" Type="http://schemas.openxmlformats.org/officeDocument/2006/relationships/hyperlink" Target="https://en.wikipedia.org/wiki/Water" TargetMode="External"/><Relationship Id="rId1" Type="http://schemas.openxmlformats.org/officeDocument/2006/relationships/hyperlink" Target="https://en.wikipedia.org/wiki/Alpha_and_beta_carb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thoughtco.com/blood-vessels-373483" TargetMode="Externa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www.thoughtco.com/white-blood-cell-373387" TargetMode="External"/><Relationship Id="rId5" Type="http://schemas.openxmlformats.org/officeDocument/2006/relationships/hyperlink" Target="https://www.thoughtco.com/antibodies-373557" TargetMode="External"/><Relationship Id="rId4" Type="http://schemas.openxmlformats.org/officeDocument/2006/relationships/hyperlink" Target="https://www.thoughtco.com/viruses-373893" TargetMode="External"/><Relationship Id="rId3" Type="http://schemas.openxmlformats.org/officeDocument/2006/relationships/hyperlink" Target="https://www.thoughtco.com/prokaryotes-meaning-373369" TargetMode="External"/><Relationship Id="rId2" Type="http://schemas.openxmlformats.org/officeDocument/2006/relationships/hyperlink" Target="https://www.thoughtco.com/immune-system-372421" TargetMode="External"/><Relationship Id="rId1" Type="http://schemas.openxmlformats.org/officeDocument/2006/relationships/hyperlink" Target="https://www.thoughtco.com/facts-about-blood-373355"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thoughtco.com/muscle-tissue-anatomy-37319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thoughtco.com/facts-about-cells-373372" TargetMode="External"/><Relationship Id="rId1" Type="http://schemas.openxmlformats.org/officeDocument/2006/relationships/hyperlink" Target="https://www.thoughtco.com/hormones-373559"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thoughtco.com/connective-tissue-anatomy-373207" TargetMode="External"/><Relationship Id="rId1" Type="http://schemas.openxmlformats.org/officeDocument/2006/relationships/hyperlink" Target="https://www.thoughtco.com/integumentary-system-373580" TargetMode="Externa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thoughtco.com/amino-acid-373556" TargetMode="Externa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www.thoughtco.com/cellular-respiration-process-373396" TargetMode="External"/><Relationship Id="rId2" Type="http://schemas.openxmlformats.org/officeDocument/2006/relationships/hyperlink" Target="https://www.thoughtco.com/red-blood-cells-373487" TargetMode="External"/><Relationship Id="rId1" Type="http://schemas.openxmlformats.org/officeDocument/2006/relationships/hyperlink" Target="https://www.thoughtco.com/facts-about-blood-373355"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en.wikipedia.org/wiki/Abiogenesis" TargetMode="External"/><Relationship Id="rId2" Type="http://schemas.openxmlformats.org/officeDocument/2006/relationships/hyperlink" Target="https://en.wikipedia.org/wiki/Biosynthesis" TargetMode="External"/><Relationship Id="rId1" Type="http://schemas.openxmlformats.org/officeDocument/2006/relationships/hyperlink" Target="https://en.wikipedia.org/wiki/Neurotransmitte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worthington-biochem.com/TRY/default.html" TargetMode="External"/><Relationship Id="rId1" Type="http://schemas.openxmlformats.org/officeDocument/2006/relationships/hyperlink" Target="http://www.worthington-biochem.com/PM/default.html" TargetMode="Externa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worthington-biochem.com/CGOT/default.html" TargetMode="External"/><Relationship Id="rId1" Type="http://schemas.openxmlformats.org/officeDocument/2006/relationships/hyperlink" Target="http://www.worthington-biochem.com/UP/default.html"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s://en.wikipedia.org/wiki/Secondary_amine" TargetMode="External"/><Relationship Id="rId7" Type="http://schemas.openxmlformats.org/officeDocument/2006/relationships/hyperlink" Target="https://en.wikipedia.org/wiki/Hydroxyproline" TargetMode="External"/><Relationship Id="rId6" Type="http://schemas.openxmlformats.org/officeDocument/2006/relationships/hyperlink" Target="https://en.wikipedia.org/wiki/Proline" TargetMode="External"/><Relationship Id="rId5" Type="http://schemas.openxmlformats.org/officeDocument/2006/relationships/hyperlink" Target="https://en.wikipedia.org/wiki/Amino_group" TargetMode="External"/><Relationship Id="rId4" Type="http://schemas.openxmlformats.org/officeDocument/2006/relationships/hyperlink" Target="https://en.wikipedia.org/wiki/Alpha_carbon" TargetMode="External"/><Relationship Id="rId3" Type="http://schemas.openxmlformats.org/officeDocument/2006/relationships/hyperlink" Target="https://en.wikipedia.org/wiki/Carboxyl_group" TargetMode="External"/><Relationship Id="rId2" Type="http://schemas.openxmlformats.org/officeDocument/2006/relationships/hyperlink" Target="https://en.wikipedia.org/wiki/Carbon" TargetMode="External"/><Relationship Id="rId1" Type="http://schemas.openxmlformats.org/officeDocument/2006/relationships/hyperlink" Target="https://en.wikipedia.org/wiki/Substituent"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en.wikipedia.org/wiki/Heme" TargetMode="External"/><Relationship Id="rId4" Type="http://schemas.openxmlformats.org/officeDocument/2006/relationships/hyperlink" Target="http://en.wikipedia.org/wiki/Flavin_group" TargetMode="External"/><Relationship Id="rId3" Type="http://schemas.openxmlformats.org/officeDocument/2006/relationships/hyperlink" Target="http://en.wikipedia.org/wiki/Iron-sulfur_clusters" TargetMode="External"/><Relationship Id="rId2" Type="http://schemas.openxmlformats.org/officeDocument/2006/relationships/hyperlink" Target="http://en.wikipedia.org/wiki/Cofactor_(biochemistry)" TargetMode="External"/><Relationship Id="rId1" Type="http://schemas.openxmlformats.org/officeDocument/2006/relationships/hyperlink" Target="http://en.wikipedia.org/wiki/Apoenzyme" TargetMode="Externa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en.wikipedia.org/wiki/Coenzymes" TargetMode="External"/><Relationship Id="rId1" Type="http://schemas.openxmlformats.org/officeDocument/2006/relationships/hyperlink" Target="http://en.wikipedia.org/wiki/Prosthetic_group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hyperlink" Target="http://en.wikipedia.org/wiki/Michaelis-Menten_kinetics"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MSB 100-PROTEINS, Enzymes, Vitamins- STRUCTURE &amp; function</a:t>
            </a:r>
            <a:endParaRPr lang="en-GB" dirty="0"/>
          </a:p>
        </p:txBody>
      </p:sp>
      <p:sp>
        <p:nvSpPr>
          <p:cNvPr id="3" name="Subtitle 2"/>
          <p:cNvSpPr>
            <a:spLocks noGrp="1"/>
          </p:cNvSpPr>
          <p:nvPr>
            <p:ph type="subTitle" idx="1"/>
          </p:nvPr>
        </p:nvSpPr>
        <p:spPr/>
        <p:txBody>
          <a:bodyPr>
            <a:normAutofit/>
          </a:bodyPr>
          <a:lstStyle/>
          <a:p>
            <a:r>
              <a:rPr lang="en-GB" sz="1600" dirty="0"/>
              <a:t>Prof. A. Kwena</a:t>
            </a:r>
            <a:endParaRPr lang="en-GB"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Background-Different Levels of protein Structure</a:t>
            </a:r>
            <a:endParaRPr lang="en-GB" dirty="0"/>
          </a:p>
        </p:txBody>
      </p:sp>
      <p:sp>
        <p:nvSpPr>
          <p:cNvPr id="3" name="Content Placeholder 2"/>
          <p:cNvSpPr>
            <a:spLocks noGrp="1"/>
          </p:cNvSpPr>
          <p:nvPr>
            <p:ph idx="1"/>
          </p:nvPr>
        </p:nvSpPr>
        <p:spPr/>
        <p:txBody>
          <a:bodyPr/>
          <a:lstStyle/>
          <a:p>
            <a:r>
              <a:rPr lang="en-GB" dirty="0"/>
              <a:t>Primary Structure</a:t>
            </a:r>
            <a:endParaRPr lang="en-GB" dirty="0"/>
          </a:p>
          <a:p>
            <a:r>
              <a:rPr lang="en-GB" dirty="0"/>
              <a:t>Secondary Structure</a:t>
            </a:r>
            <a:endParaRPr lang="en-GB" dirty="0"/>
          </a:p>
          <a:p>
            <a:r>
              <a:rPr lang="en-GB" dirty="0"/>
              <a:t>Tertiary Structure</a:t>
            </a:r>
            <a:endParaRPr lang="en-GB" dirty="0"/>
          </a:p>
          <a:p>
            <a:r>
              <a:rPr lang="en-GB" dirty="0"/>
              <a:t>Quaternary Structure</a:t>
            </a:r>
            <a:endParaRPr lang="en-GB"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optimum pH value will vary greatly from one enzyme to another</a:t>
            </a:r>
            <a:endParaRPr lang="en-GB"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 for Optimum Activity</a:t>
            </a:r>
            <a:endParaRPr lang="en-GB" dirty="0"/>
          </a:p>
        </p:txBody>
      </p:sp>
      <p:sp>
        <p:nvSpPr>
          <p:cNvPr id="3" name="Content Placeholder 2"/>
          <p:cNvSpPr>
            <a:spLocks noGrp="1"/>
          </p:cNvSpPr>
          <p:nvPr>
            <p:ph idx="1"/>
          </p:nvPr>
        </p:nvSpPr>
        <p:spPr/>
        <p:txBody>
          <a:bodyPr>
            <a:normAutofit fontScale="70000" lnSpcReduction="20000"/>
          </a:bodyPr>
          <a:lstStyle/>
          <a:p>
            <a:pPr>
              <a:buNone/>
            </a:pPr>
            <a:r>
              <a:rPr lang="en-GB" dirty="0"/>
              <a:t>	Enzyme 		pH Optimum</a:t>
            </a:r>
            <a:endParaRPr lang="en-GB" dirty="0"/>
          </a:p>
          <a:p>
            <a:r>
              <a:rPr lang="en-GB" dirty="0"/>
              <a:t> </a:t>
            </a:r>
            <a:r>
              <a:rPr lang="en-GB" dirty="0">
                <a:hlinkClick r:id="rId1"/>
              </a:rPr>
              <a:t>Lipase (pancreas)</a:t>
            </a:r>
            <a:r>
              <a:rPr lang="en-GB" dirty="0"/>
              <a:t> 	8.0 </a:t>
            </a:r>
            <a:endParaRPr lang="en-GB" dirty="0"/>
          </a:p>
          <a:p>
            <a:r>
              <a:rPr lang="en-GB" dirty="0"/>
              <a:t>Lipase (stomach) 	4.0 - 5.0 </a:t>
            </a:r>
            <a:endParaRPr lang="en-GB" dirty="0"/>
          </a:p>
          <a:p>
            <a:r>
              <a:rPr lang="en-GB" dirty="0"/>
              <a:t>Lipase (castor oil) 	4.7 </a:t>
            </a:r>
            <a:endParaRPr lang="en-GB" dirty="0"/>
          </a:p>
          <a:p>
            <a:r>
              <a:rPr lang="en-GB" dirty="0">
                <a:hlinkClick r:id="rId2"/>
              </a:rPr>
              <a:t>Pepsin</a:t>
            </a:r>
            <a:r>
              <a:rPr lang="en-GB" dirty="0"/>
              <a:t> 		1.5 - 1.6 </a:t>
            </a:r>
            <a:endParaRPr lang="en-GB" dirty="0"/>
          </a:p>
          <a:p>
            <a:r>
              <a:rPr lang="en-GB" dirty="0" err="1">
                <a:hlinkClick r:id="rId3"/>
              </a:rPr>
              <a:t>Trypsin</a:t>
            </a:r>
            <a:r>
              <a:rPr lang="en-GB" dirty="0"/>
              <a:t> 		7.8 - 8.7 </a:t>
            </a:r>
            <a:endParaRPr lang="en-GB" dirty="0"/>
          </a:p>
          <a:p>
            <a:r>
              <a:rPr lang="en-GB" dirty="0" err="1">
                <a:hlinkClick r:id="rId4"/>
              </a:rPr>
              <a:t>Urease</a:t>
            </a:r>
            <a:r>
              <a:rPr lang="en-GB" dirty="0"/>
              <a:t> 		7.0 </a:t>
            </a:r>
            <a:endParaRPr lang="en-GB" dirty="0"/>
          </a:p>
          <a:p>
            <a:r>
              <a:rPr lang="en-GB" dirty="0" err="1"/>
              <a:t>Invertase</a:t>
            </a:r>
            <a:r>
              <a:rPr lang="en-GB" dirty="0"/>
              <a:t> 		4.5 </a:t>
            </a:r>
            <a:endParaRPr lang="en-GB" dirty="0"/>
          </a:p>
          <a:p>
            <a:r>
              <a:rPr lang="en-GB" dirty="0">
                <a:hlinkClick r:id="rId5"/>
              </a:rPr>
              <a:t>Maltase</a:t>
            </a:r>
            <a:r>
              <a:rPr lang="en-GB" dirty="0"/>
              <a:t> 		6.1 - 6.8</a:t>
            </a:r>
            <a:endParaRPr lang="en-GB" dirty="0"/>
          </a:p>
          <a:p>
            <a:r>
              <a:rPr lang="en-GB" dirty="0"/>
              <a:t> </a:t>
            </a:r>
            <a:r>
              <a:rPr lang="en-GB" dirty="0">
                <a:hlinkClick r:id="rId6"/>
              </a:rPr>
              <a:t>Amylase (pancreas)</a:t>
            </a:r>
            <a:r>
              <a:rPr lang="en-GB" dirty="0"/>
              <a:t> 	6.7 - 7.0 </a:t>
            </a:r>
            <a:endParaRPr lang="en-GB" dirty="0"/>
          </a:p>
          <a:p>
            <a:r>
              <a:rPr lang="en-GB" dirty="0">
                <a:hlinkClick r:id="rId7"/>
              </a:rPr>
              <a:t>Amylase (malt)</a:t>
            </a:r>
            <a:r>
              <a:rPr lang="en-GB" dirty="0"/>
              <a:t> 	4.6 - 5.2 </a:t>
            </a:r>
            <a:endParaRPr lang="en-GB" dirty="0"/>
          </a:p>
          <a:p>
            <a:r>
              <a:rPr lang="en-GB" dirty="0" err="1">
                <a:hlinkClick r:id="rId8"/>
              </a:rPr>
              <a:t>Catalase</a:t>
            </a:r>
            <a:r>
              <a:rPr lang="en-GB" dirty="0"/>
              <a:t> 		7.0</a:t>
            </a:r>
            <a:endParaRPr lang="en-GB"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In addition to temperature and pH there are other factors, such as ionic strength, which can affect the enzymatic reaction. </a:t>
            </a:r>
            <a:endParaRPr lang="en-GB" dirty="0"/>
          </a:p>
          <a:p>
            <a:r>
              <a:rPr lang="en-GB" dirty="0"/>
              <a:t>Each of these physical and chemical parameters must be considered and optimized in order for an enzymatic reaction to be accurate and reproducible.</a:t>
            </a:r>
            <a:endParaRPr lang="en-GB"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Enzyme Kinetics</a:t>
            </a:r>
            <a:br>
              <a:rPr lang="en-GB" b="1" dirty="0"/>
            </a:br>
            <a:endParaRPr lang="en-GB" dirty="0"/>
          </a:p>
        </p:txBody>
      </p:sp>
      <p:sp>
        <p:nvSpPr>
          <p:cNvPr id="3" name="Content Placeholder 2"/>
          <p:cNvSpPr>
            <a:spLocks noGrp="1"/>
          </p:cNvSpPr>
          <p:nvPr>
            <p:ph idx="1"/>
          </p:nvPr>
        </p:nvSpPr>
        <p:spPr/>
        <p:txBody>
          <a:bodyPr>
            <a:normAutofit/>
          </a:bodyPr>
          <a:lstStyle/>
          <a:p>
            <a:r>
              <a:rPr lang="en-GB" dirty="0"/>
              <a:t>The study of the rate at which an enzyme works is called </a:t>
            </a:r>
            <a:r>
              <a:rPr lang="en-GB" b="1" dirty="0"/>
              <a:t>enzyme kinetics</a:t>
            </a:r>
            <a:r>
              <a:rPr lang="en-GB" dirty="0"/>
              <a:t>.</a:t>
            </a:r>
            <a:endParaRPr lang="en-GB" dirty="0"/>
          </a:p>
          <a:p>
            <a:r>
              <a:rPr lang="en-GB" dirty="0"/>
              <a:t>Let us examine enzyme kinetics as a function of the </a:t>
            </a:r>
            <a:r>
              <a:rPr lang="en-GB" b="1" dirty="0"/>
              <a:t>concentration of substrate</a:t>
            </a:r>
            <a:r>
              <a:rPr lang="en-GB" dirty="0"/>
              <a:t> available to the enzyme.</a:t>
            </a:r>
            <a:endParaRPr lang="en-GB"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GB" dirty="0"/>
              <a:t>At time zero, we add a fixed amount of the enzyme preparation. Over the next few minutes, we measure the concentration of product formed. </a:t>
            </a:r>
            <a:endParaRPr lang="en-GB" dirty="0"/>
          </a:p>
          <a:p>
            <a:r>
              <a:rPr lang="en-GB" dirty="0"/>
              <a:t>If the product absorbs light, we can easily do this in a spectrophotometer. </a:t>
            </a:r>
            <a:endParaRPr lang="en-GB" dirty="0"/>
          </a:p>
          <a:p>
            <a:r>
              <a:rPr lang="en-GB" dirty="0"/>
              <a:t>Early in the run, when the amount of substrate is in substantial excess to the amount of enzyme, the rate we observe is the initial velocity of </a:t>
            </a:r>
            <a:r>
              <a:rPr lang="en-GB" b="1" dirty="0"/>
              <a:t>V</a:t>
            </a:r>
            <a:r>
              <a:rPr lang="en-GB" b="1" baseline="-25000" dirty="0"/>
              <a:t>i</a:t>
            </a:r>
            <a:r>
              <a:rPr lang="en-GB" dirty="0"/>
              <a:t>. </a:t>
            </a:r>
            <a:endParaRPr lang="en-GB" dirty="0"/>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Plotting </a:t>
            </a:r>
            <a:r>
              <a:rPr lang="en-GB" b="1" dirty="0"/>
              <a:t>V</a:t>
            </a:r>
            <a:r>
              <a:rPr lang="en-GB" b="1" baseline="-25000" dirty="0"/>
              <a:t>i</a:t>
            </a:r>
            <a:r>
              <a:rPr lang="en-GB" dirty="0"/>
              <a:t> as a function of </a:t>
            </a:r>
            <a:r>
              <a:rPr lang="en-GB" b="1" dirty="0"/>
              <a:t>[S]</a:t>
            </a:r>
            <a:endParaRPr lang="en-GB" dirty="0"/>
          </a:p>
        </p:txBody>
      </p:sp>
      <p:pic>
        <p:nvPicPr>
          <p:cNvPr id="2050" name="Picture 2"/>
          <p:cNvPicPr>
            <a:picLocks noGrp="1" noChangeAspect="1" noChangeArrowheads="1"/>
          </p:cNvPicPr>
          <p:nvPr>
            <p:ph idx="1"/>
          </p:nvPr>
        </p:nvPicPr>
        <p:blipFill>
          <a:blip r:embed="rId1" cstate="print"/>
          <a:srcRect/>
          <a:stretch>
            <a:fillRect/>
          </a:stretch>
        </p:blipFill>
        <p:spPr bwMode="auto">
          <a:xfrm>
            <a:off x="785786" y="1714488"/>
            <a:ext cx="7215238"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"double-reciprocal" or </a:t>
            </a:r>
            <a:r>
              <a:rPr lang="en-GB" dirty="0" err="1"/>
              <a:t>Lineweaver</a:t>
            </a:r>
            <a:r>
              <a:rPr lang="en-GB" dirty="0"/>
              <a:t>-Burk plot.</a:t>
            </a:r>
            <a:endParaRPr lang="en-GB" dirty="0"/>
          </a:p>
        </p:txBody>
      </p:sp>
      <p:pic>
        <p:nvPicPr>
          <p:cNvPr id="1026" name="Picture 2"/>
          <p:cNvPicPr>
            <a:picLocks noGrp="1" noChangeAspect="1" noChangeArrowheads="1"/>
          </p:cNvPicPr>
          <p:nvPr>
            <p:ph idx="1"/>
          </p:nvPr>
        </p:nvPicPr>
        <p:blipFill>
          <a:blip r:embed="rId1" cstate="print"/>
          <a:srcRect/>
          <a:stretch>
            <a:fillRect/>
          </a:stretch>
        </p:blipFill>
        <p:spPr bwMode="auto">
          <a:xfrm>
            <a:off x="1428728" y="1785926"/>
            <a:ext cx="6500858"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t>At low values of </a:t>
            </a:r>
            <a:r>
              <a:rPr lang="en-GB" b="1" dirty="0"/>
              <a:t>[S]</a:t>
            </a:r>
            <a:r>
              <a:rPr lang="en-GB" dirty="0"/>
              <a:t>, the initial </a:t>
            </a:r>
            <a:r>
              <a:rPr lang="en-GB" dirty="0" err="1"/>
              <a:t>velocity,</a:t>
            </a:r>
            <a:r>
              <a:rPr lang="en-GB" b="1" dirty="0" err="1"/>
              <a:t>V</a:t>
            </a:r>
            <a:r>
              <a:rPr lang="en-GB" b="1" baseline="-25000" dirty="0" err="1"/>
              <a:t>i</a:t>
            </a:r>
            <a:r>
              <a:rPr lang="en-GB" dirty="0"/>
              <a:t>, rises almost linearly with increasing </a:t>
            </a:r>
            <a:r>
              <a:rPr lang="en-GB" b="1" dirty="0"/>
              <a:t>[S]</a:t>
            </a:r>
            <a:r>
              <a:rPr lang="en-GB" dirty="0"/>
              <a:t>. </a:t>
            </a:r>
            <a:endParaRPr lang="en-GB" dirty="0"/>
          </a:p>
          <a:p>
            <a:r>
              <a:rPr lang="en-GB" dirty="0"/>
              <a:t>But as </a:t>
            </a:r>
            <a:r>
              <a:rPr lang="en-GB" b="1" dirty="0"/>
              <a:t>[S]</a:t>
            </a:r>
            <a:r>
              <a:rPr lang="en-GB" dirty="0"/>
              <a:t> increases, the gains in </a:t>
            </a:r>
            <a:r>
              <a:rPr lang="en-GB" b="1" dirty="0"/>
              <a:t>V</a:t>
            </a:r>
            <a:r>
              <a:rPr lang="en-GB" b="1" baseline="-25000" dirty="0"/>
              <a:t>i</a:t>
            </a:r>
            <a:r>
              <a:rPr lang="en-GB" dirty="0"/>
              <a:t> level off (forming a rectangular hyperbola). </a:t>
            </a:r>
            <a:endParaRPr lang="en-GB" dirty="0"/>
          </a:p>
          <a:p>
            <a:r>
              <a:rPr lang="en-GB" dirty="0"/>
              <a:t>The asymptote represents the maximum velocity of the reaction, designated </a:t>
            </a:r>
            <a:r>
              <a:rPr lang="en-GB" b="1" dirty="0" err="1"/>
              <a:t>V</a:t>
            </a:r>
            <a:r>
              <a:rPr lang="en-GB" b="1" baseline="-25000" dirty="0" err="1"/>
              <a:t>max</a:t>
            </a:r>
            <a:r>
              <a:rPr lang="en-GB" dirty="0"/>
              <a:t> </a:t>
            </a:r>
            <a:endParaRPr lang="en-GB" dirty="0"/>
          </a:p>
          <a:p>
            <a:r>
              <a:rPr lang="en-GB" dirty="0"/>
              <a:t>The substrate concentration that produces a </a:t>
            </a:r>
            <a:r>
              <a:rPr lang="en-GB" b="1" dirty="0"/>
              <a:t>V</a:t>
            </a:r>
            <a:r>
              <a:rPr lang="en-GB" b="1" baseline="-25000" dirty="0"/>
              <a:t>i</a:t>
            </a:r>
            <a:r>
              <a:rPr lang="en-GB" dirty="0"/>
              <a:t> that is one-half of </a:t>
            </a:r>
            <a:r>
              <a:rPr lang="en-GB" b="1" dirty="0" err="1"/>
              <a:t>V</a:t>
            </a:r>
            <a:r>
              <a:rPr lang="en-GB" b="1" baseline="-25000" dirty="0" err="1"/>
              <a:t>max</a:t>
            </a:r>
            <a:r>
              <a:rPr lang="en-GB" dirty="0"/>
              <a:t> is designated the </a:t>
            </a:r>
            <a:r>
              <a:rPr lang="en-GB" dirty="0" err="1"/>
              <a:t>Michaelis-Menten</a:t>
            </a:r>
            <a:r>
              <a:rPr lang="en-GB" dirty="0"/>
              <a:t> constant, </a:t>
            </a:r>
            <a:r>
              <a:rPr lang="en-GB" b="1" dirty="0"/>
              <a:t>K</a:t>
            </a:r>
            <a:r>
              <a:rPr lang="en-GB" b="1" baseline="-25000" dirty="0"/>
              <a:t>m</a:t>
            </a:r>
            <a:r>
              <a:rPr lang="en-GB" dirty="0"/>
              <a:t>(named after the scientists who developed the study of enzyme kinetics). </a:t>
            </a:r>
            <a:endParaRPr lang="en-GB" dirty="0"/>
          </a:p>
          <a:p>
            <a:endParaRPr lang="en-GB"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hlinkClick r:id="rId1" tooltip="Michaelis-Menten kinetics"/>
              </a:rPr>
              <a:t>Michaelis–Menten</a:t>
            </a:r>
            <a:r>
              <a:rPr lang="en-GB" dirty="0">
                <a:hlinkClick r:id="rId1" tooltip="Michaelis-Menten kinetics"/>
              </a:rPr>
              <a:t> equation</a:t>
            </a:r>
            <a:endParaRPr lang="en-GB"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571472" y="2500306"/>
            <a:ext cx="7786742" cy="29289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a:t>The </a:t>
            </a:r>
            <a:r>
              <a:rPr lang="en-GB" dirty="0" err="1">
                <a:hlinkClick r:id="rId1" tooltip="Michaelis-Menten kinetics"/>
              </a:rPr>
              <a:t>Michaelis-Menten</a:t>
            </a:r>
            <a:r>
              <a:rPr lang="en-GB" dirty="0">
                <a:hlinkClick r:id="rId1" tooltip="Michaelis-Menten kinetics"/>
              </a:rPr>
              <a:t> kinetic model of a single-substrate reaction</a:t>
            </a:r>
            <a:r>
              <a:rPr lang="en-GB" dirty="0"/>
              <a:t> is shown in the previous slide. </a:t>
            </a:r>
            <a:endParaRPr lang="en-GB" dirty="0"/>
          </a:p>
          <a:p>
            <a:r>
              <a:rPr lang="en-GB" dirty="0"/>
              <a:t>There is an initial </a:t>
            </a:r>
            <a:r>
              <a:rPr lang="en-GB" dirty="0">
                <a:hlinkClick r:id="rId2" tooltip="Chemical kinetics"/>
              </a:rPr>
              <a:t>bimolecular reaction</a:t>
            </a:r>
            <a:r>
              <a:rPr lang="en-GB" dirty="0"/>
              <a:t> between the enzyme E and substrate S to form the enzyme–substrate complex ES. </a:t>
            </a:r>
            <a:endParaRPr lang="en-GB" dirty="0"/>
          </a:p>
          <a:p>
            <a:r>
              <a:rPr lang="en-GB" dirty="0"/>
              <a:t>Although the enzymatic mechanism for the </a:t>
            </a:r>
            <a:r>
              <a:rPr lang="en-GB" dirty="0" err="1">
                <a:hlinkClick r:id="rId2" tooltip="Chemical kinetics"/>
              </a:rPr>
              <a:t>unimolecular</a:t>
            </a:r>
            <a:r>
              <a:rPr lang="en-GB" dirty="0">
                <a:hlinkClick r:id="rId2" tooltip="Chemical kinetics"/>
              </a:rPr>
              <a:t> reaction</a:t>
            </a:r>
            <a:r>
              <a:rPr lang="en-GB" dirty="0"/>
              <a:t> can be quite complex</a:t>
            </a:r>
            <a:endParaRPr lang="en-GB" dirty="0"/>
          </a:p>
          <a:p>
            <a:r>
              <a:rPr lang="en-GB" dirty="0" err="1"/>
              <a:t>Michaelis-Menten</a:t>
            </a:r>
            <a:r>
              <a:rPr lang="en-GB" dirty="0"/>
              <a:t> equation is the basis for most single-substrate enzyme kinetics.</a:t>
            </a:r>
            <a:endParaRPr lang="en-GB" dirty="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a:t>
            </a:r>
            <a:endParaRPr lang="en-GB" dirty="0"/>
          </a:p>
        </p:txBody>
      </p:sp>
      <p:sp>
        <p:nvSpPr>
          <p:cNvPr id="3" name="Content Placeholder 2"/>
          <p:cNvSpPr>
            <a:spLocks noGrp="1"/>
          </p:cNvSpPr>
          <p:nvPr>
            <p:ph idx="1"/>
          </p:nvPr>
        </p:nvSpPr>
        <p:spPr/>
        <p:txBody>
          <a:bodyPr/>
          <a:lstStyle/>
          <a:p>
            <a:r>
              <a:rPr lang="en-GB" dirty="0"/>
              <a:t>Sequence of residues in the polypeptide</a:t>
            </a:r>
            <a:endParaRPr lang="en-GB"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err="1"/>
              <a:t>Michaelis-Menten</a:t>
            </a:r>
            <a:r>
              <a:rPr lang="en-GB" i="1" dirty="0"/>
              <a:t> equation</a:t>
            </a:r>
            <a:endParaRPr lang="en-GB" dirty="0"/>
          </a:p>
        </p:txBody>
      </p:sp>
      <p:pic>
        <p:nvPicPr>
          <p:cNvPr id="5122" name="Picture 2"/>
          <p:cNvPicPr>
            <a:picLocks noGrp="1" noChangeAspect="1" noChangeArrowheads="1"/>
          </p:cNvPicPr>
          <p:nvPr>
            <p:ph idx="1"/>
          </p:nvPr>
        </p:nvPicPr>
        <p:blipFill>
          <a:blip r:embed="rId1" cstate="print"/>
          <a:srcRect/>
          <a:stretch>
            <a:fillRect/>
          </a:stretch>
        </p:blipFill>
        <p:spPr bwMode="auto">
          <a:xfrm>
            <a:off x="571472" y="2500306"/>
            <a:ext cx="6715172"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constants</a:t>
            </a:r>
            <a:endParaRPr lang="en-GB" dirty="0"/>
          </a:p>
        </p:txBody>
      </p:sp>
      <p:pic>
        <p:nvPicPr>
          <p:cNvPr id="6146" name="Picture 2"/>
          <p:cNvPicPr>
            <a:picLocks noGrp="1" noChangeAspect="1" noChangeArrowheads="1"/>
          </p:cNvPicPr>
          <p:nvPr>
            <p:ph idx="1"/>
          </p:nvPr>
        </p:nvPicPr>
        <p:blipFill>
          <a:blip r:embed="rId1" cstate="print"/>
          <a:srcRect/>
          <a:stretch>
            <a:fillRect/>
          </a:stretch>
        </p:blipFill>
        <p:spPr bwMode="auto">
          <a:xfrm>
            <a:off x="642911" y="2071678"/>
            <a:ext cx="7572428"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K</a:t>
            </a:r>
            <a:r>
              <a:rPr lang="en-GB" b="1" baseline="-25000" dirty="0"/>
              <a:t>m</a:t>
            </a:r>
            <a:r>
              <a:rPr lang="en-GB" dirty="0"/>
              <a:t> is (roughly) an </a:t>
            </a:r>
            <a:r>
              <a:rPr lang="en-GB" dirty="0">
                <a:solidFill>
                  <a:srgbClr val="FF0000"/>
                </a:solidFill>
              </a:rPr>
              <a:t>inverse measure of the affinity or strength of binding </a:t>
            </a:r>
            <a:r>
              <a:rPr lang="en-GB" dirty="0"/>
              <a:t>between the enzyme and its substrate. </a:t>
            </a:r>
            <a:endParaRPr lang="en-GB" dirty="0"/>
          </a:p>
          <a:p>
            <a:r>
              <a:rPr lang="en-GB" dirty="0"/>
              <a:t>The </a:t>
            </a:r>
            <a:r>
              <a:rPr lang="en-GB" dirty="0">
                <a:solidFill>
                  <a:srgbClr val="FF0000"/>
                </a:solidFill>
              </a:rPr>
              <a:t>lower the </a:t>
            </a:r>
            <a:r>
              <a:rPr lang="en-GB" b="1" dirty="0"/>
              <a:t>K</a:t>
            </a:r>
            <a:r>
              <a:rPr lang="en-GB" b="1" baseline="-25000" dirty="0"/>
              <a:t>m</a:t>
            </a:r>
            <a:r>
              <a:rPr lang="en-GB" dirty="0"/>
              <a:t>, </a:t>
            </a:r>
            <a:r>
              <a:rPr lang="en-GB" dirty="0">
                <a:solidFill>
                  <a:srgbClr val="FF0000"/>
                </a:solidFill>
              </a:rPr>
              <a:t>the greater the affinity </a:t>
            </a:r>
            <a:r>
              <a:rPr lang="en-GB" dirty="0"/>
              <a:t>(so the lower the concentration of substrate needed to achieve a given rate). </a:t>
            </a:r>
            <a:endParaRPr lang="en-GB"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Plotting the reciprocals of the </a:t>
            </a:r>
            <a:r>
              <a:rPr lang="en-GB" b="1" dirty="0"/>
              <a:t>same data points</a:t>
            </a:r>
            <a:r>
              <a:rPr lang="en-GB" dirty="0"/>
              <a:t> yields a "</a:t>
            </a:r>
            <a:r>
              <a:rPr lang="en-GB" dirty="0">
                <a:solidFill>
                  <a:srgbClr val="FF0000"/>
                </a:solidFill>
              </a:rPr>
              <a:t>double-reciprocal</a:t>
            </a:r>
            <a:r>
              <a:rPr lang="en-GB" dirty="0"/>
              <a:t>" or </a:t>
            </a:r>
            <a:r>
              <a:rPr lang="en-GB" dirty="0" err="1">
                <a:solidFill>
                  <a:srgbClr val="FF0000"/>
                </a:solidFill>
              </a:rPr>
              <a:t>Lineweaver</a:t>
            </a:r>
            <a:r>
              <a:rPr lang="en-GB" dirty="0">
                <a:solidFill>
                  <a:srgbClr val="FF0000"/>
                </a:solidFill>
              </a:rPr>
              <a:t>-Burk plot</a:t>
            </a:r>
            <a:r>
              <a:rPr lang="en-GB" dirty="0"/>
              <a:t>.</a:t>
            </a:r>
            <a:endParaRPr lang="en-GB" dirty="0"/>
          </a:p>
          <a:p>
            <a:r>
              <a:rPr lang="en-GB" dirty="0"/>
              <a:t>This provides a more precise way to determine </a:t>
            </a:r>
            <a:r>
              <a:rPr lang="en-GB" b="1" dirty="0" err="1"/>
              <a:t>V</a:t>
            </a:r>
            <a:r>
              <a:rPr lang="en-GB" b="1" baseline="-25000" dirty="0" err="1"/>
              <a:t>max</a:t>
            </a:r>
            <a:r>
              <a:rPr lang="en-GB" dirty="0"/>
              <a:t> and </a:t>
            </a:r>
            <a:r>
              <a:rPr lang="en-GB" b="1" dirty="0"/>
              <a:t>K</a:t>
            </a:r>
            <a:r>
              <a:rPr lang="en-GB" b="1" baseline="-25000" dirty="0"/>
              <a:t>m</a:t>
            </a:r>
            <a:r>
              <a:rPr lang="en-GB" dirty="0"/>
              <a:t>.</a:t>
            </a:r>
            <a:endParaRPr lang="en-GB"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"double-reciprocal" or </a:t>
            </a:r>
            <a:r>
              <a:rPr lang="en-GB" dirty="0" err="1"/>
              <a:t>Lineweaver</a:t>
            </a:r>
            <a:r>
              <a:rPr lang="en-GB" dirty="0"/>
              <a:t>-Burk plot.</a:t>
            </a:r>
            <a:endParaRPr lang="en-GB" dirty="0"/>
          </a:p>
        </p:txBody>
      </p:sp>
      <p:pic>
        <p:nvPicPr>
          <p:cNvPr id="1026" name="Picture 2"/>
          <p:cNvPicPr>
            <a:picLocks noGrp="1" noChangeAspect="1" noChangeArrowheads="1"/>
          </p:cNvPicPr>
          <p:nvPr>
            <p:ph idx="1"/>
          </p:nvPr>
        </p:nvPicPr>
        <p:blipFill>
          <a:blip r:embed="rId1" cstate="print"/>
          <a:srcRect/>
          <a:stretch>
            <a:fillRect/>
          </a:stretch>
        </p:blipFill>
        <p:spPr bwMode="auto">
          <a:xfrm>
            <a:off x="2082257" y="1600200"/>
            <a:ext cx="497948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ENZYMES</a:t>
            </a:r>
            <a:endParaRPr lang="en-GB" dirty="0"/>
          </a:p>
        </p:txBody>
      </p:sp>
      <p:sp>
        <p:nvSpPr>
          <p:cNvPr id="2051" name="Rectangle 3"/>
          <p:cNvSpPr>
            <a:spLocks noGrp="1" noChangeArrowheads="1"/>
          </p:cNvSpPr>
          <p:nvPr>
            <p:ph type="subTitle" idx="1"/>
          </p:nvPr>
        </p:nvSpPr>
        <p:spPr/>
        <p:txBody>
          <a:bodyPr/>
          <a:lstStyle/>
          <a:p>
            <a:r>
              <a:rPr lang="en-GB" dirty="0">
                <a:solidFill>
                  <a:srgbClr val="FF0000"/>
                </a:solidFill>
              </a:rPr>
              <a:t>Inhibitors</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Kinetics of Enzyme Inhibitors</a:t>
            </a:r>
            <a:endParaRPr lang="en-GB" dirty="0"/>
          </a:p>
        </p:txBody>
      </p:sp>
      <p:sp>
        <p:nvSpPr>
          <p:cNvPr id="3" name="Content Placeholder 2"/>
          <p:cNvSpPr>
            <a:spLocks noGrp="1"/>
          </p:cNvSpPr>
          <p:nvPr>
            <p:ph idx="1"/>
          </p:nvPr>
        </p:nvSpPr>
        <p:spPr/>
        <p:txBody>
          <a:bodyPr>
            <a:normAutofit/>
          </a:bodyPr>
          <a:lstStyle/>
          <a:p>
            <a:r>
              <a:rPr lang="en-GB" dirty="0"/>
              <a:t>One of the important uses of kinetic analysis is the study of enzyme inhibitors. </a:t>
            </a:r>
            <a:endParaRPr lang="en-GB" dirty="0"/>
          </a:p>
          <a:p>
            <a:r>
              <a:rPr lang="en-GB" dirty="0">
                <a:solidFill>
                  <a:srgbClr val="FF0000"/>
                </a:solidFill>
              </a:rPr>
              <a:t>Inhibitors</a:t>
            </a:r>
            <a:r>
              <a:rPr lang="en-GB" dirty="0"/>
              <a:t> are </a:t>
            </a:r>
            <a:r>
              <a:rPr lang="en-GB" dirty="0">
                <a:solidFill>
                  <a:srgbClr val="FF0000"/>
                </a:solidFill>
              </a:rPr>
              <a:t>compounds which interact with an enzyme to slow down its rate of reaction</a:t>
            </a:r>
            <a:r>
              <a:rPr lang="en-GB" dirty="0"/>
              <a:t>. </a:t>
            </a:r>
            <a:endParaRPr lang="en-GB"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They may occur naturally in cells, where they might be used for controlling metabolic reaction rates, or artificially, where they might be used as experimental tools in the study of enzyme reactions. </a:t>
            </a:r>
            <a:endParaRPr lang="en-GB" dirty="0"/>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Many </a:t>
            </a:r>
            <a:r>
              <a:rPr lang="en-GB" dirty="0">
                <a:solidFill>
                  <a:srgbClr val="FF0000"/>
                </a:solidFill>
              </a:rPr>
              <a:t>toxic compounds </a:t>
            </a:r>
            <a:r>
              <a:rPr lang="en-GB" dirty="0"/>
              <a:t>are enzyme inhibitors, being toxic because they inhibit enzymes responsible for vital reactions. </a:t>
            </a:r>
            <a:endParaRPr lang="en-GB" dirty="0"/>
          </a:p>
          <a:p>
            <a:r>
              <a:rPr lang="en-GB" dirty="0"/>
              <a:t>Some of these toxic inhibitors are specific for individual organisms, or groups of organisms, and can be used as </a:t>
            </a:r>
            <a:r>
              <a:rPr lang="en-GB" dirty="0">
                <a:solidFill>
                  <a:srgbClr val="FF0000"/>
                </a:solidFill>
              </a:rPr>
              <a:t>antibiotics, pesticides, herbicides, </a:t>
            </a:r>
            <a:r>
              <a:rPr lang="en-GB" dirty="0"/>
              <a:t>and so on.</a:t>
            </a:r>
            <a:endParaRPr lang="en-GB"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Inhibitors can interact with an enzyme in different ways and enzyme kinetics is a major tool in distinguishing between these mechanisms.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Secondary</a:t>
            </a:r>
            <a:endParaRPr lang="en-GB" dirty="0"/>
          </a:p>
        </p:txBody>
      </p:sp>
      <p:sp>
        <p:nvSpPr>
          <p:cNvPr id="3" name="Content Placeholder 2"/>
          <p:cNvSpPr>
            <a:spLocks noGrp="1"/>
          </p:cNvSpPr>
          <p:nvPr>
            <p:ph idx="1"/>
          </p:nvPr>
        </p:nvSpPr>
        <p:spPr/>
        <p:txBody>
          <a:bodyPr/>
          <a:lstStyle/>
          <a:p>
            <a:r>
              <a:rPr lang="en-GB" dirty="0"/>
              <a:t>A local </a:t>
            </a:r>
            <a:r>
              <a:rPr lang="en-GB" dirty="0" err="1"/>
              <a:t>regulary</a:t>
            </a:r>
            <a:r>
              <a:rPr lang="en-GB" dirty="0"/>
              <a:t> structure in proteins and is mainly found with hydrogen bonds between backbone atoms.</a:t>
            </a:r>
            <a:endParaRPr lang="en-GB" dirty="0"/>
          </a:p>
          <a:p>
            <a:r>
              <a:rPr lang="en-GB" dirty="0"/>
              <a:t>There are two types of stable secondary structures : </a:t>
            </a:r>
            <a:r>
              <a:rPr lang="en-GB" dirty="0">
                <a:solidFill>
                  <a:srgbClr val="FF0000"/>
                </a:solidFill>
              </a:rPr>
              <a:t>Alpha helices </a:t>
            </a:r>
            <a:r>
              <a:rPr lang="en-GB" dirty="0"/>
              <a:t>and </a:t>
            </a:r>
            <a:r>
              <a:rPr lang="el-GR" dirty="0">
                <a:solidFill>
                  <a:srgbClr val="FF0000"/>
                </a:solidFill>
              </a:rPr>
              <a:t>β</a:t>
            </a:r>
            <a:r>
              <a:rPr lang="en-GB" dirty="0">
                <a:solidFill>
                  <a:srgbClr val="FF0000"/>
                </a:solidFill>
              </a:rPr>
              <a:t>-pleated sheets</a:t>
            </a:r>
            <a:r>
              <a:rPr lang="en-GB" dirty="0"/>
              <a:t>- usually located inside the protein with loops on the outer regions.</a:t>
            </a:r>
            <a:endParaRPr lang="en-GB" dirty="0"/>
          </a:p>
          <a:p>
            <a:endParaRPr lang="en-GB"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GB" sz="4000" b="1" dirty="0"/>
              <a:t>Reversible Enzyme Inhibitors:</a:t>
            </a:r>
            <a:br>
              <a:rPr lang="en-GB" sz="4000" dirty="0"/>
            </a:br>
            <a:endParaRPr lang="en-GB" sz="4000" dirty="0"/>
          </a:p>
        </p:txBody>
      </p:sp>
      <p:sp>
        <p:nvSpPr>
          <p:cNvPr id="3075" name="Rectangle 3"/>
          <p:cNvSpPr>
            <a:spLocks noGrp="1" noChangeArrowheads="1"/>
          </p:cNvSpPr>
          <p:nvPr>
            <p:ph type="body" idx="1"/>
          </p:nvPr>
        </p:nvSpPr>
        <p:spPr/>
        <p:txBody>
          <a:bodyPr/>
          <a:lstStyle/>
          <a:p>
            <a:pPr>
              <a:lnSpc>
                <a:spcPct val="90000"/>
              </a:lnSpc>
            </a:pPr>
            <a:r>
              <a:rPr lang="en-GB" sz="2800" dirty="0"/>
              <a:t>Enzyme inhibitors can be used to stop a catalytic reaction. </a:t>
            </a:r>
            <a:endParaRPr lang="en-GB" sz="2800" dirty="0"/>
          </a:p>
          <a:p>
            <a:pPr>
              <a:lnSpc>
                <a:spcPct val="90000"/>
              </a:lnSpc>
            </a:pPr>
            <a:r>
              <a:rPr lang="en-GB" sz="2800" dirty="0"/>
              <a:t>Many drugs, like the anticancer drug </a:t>
            </a:r>
            <a:r>
              <a:rPr lang="en-GB" sz="2800" dirty="0" err="1">
                <a:solidFill>
                  <a:srgbClr val="FF0000"/>
                </a:solidFill>
              </a:rPr>
              <a:t>methotrexate</a:t>
            </a:r>
            <a:r>
              <a:rPr lang="en-GB" sz="2800" dirty="0"/>
              <a:t> work by resembling a substrate/coenzyme structure like </a:t>
            </a:r>
            <a:r>
              <a:rPr lang="en-GB" sz="2800" dirty="0" err="1">
                <a:solidFill>
                  <a:srgbClr val="FF0000"/>
                </a:solidFill>
              </a:rPr>
              <a:t>dihydrofolate</a:t>
            </a:r>
            <a:r>
              <a:rPr lang="en-GB" sz="2800" dirty="0"/>
              <a:t> and competitively inhibit key metabolic enzymes like </a:t>
            </a:r>
            <a:r>
              <a:rPr lang="en-GB" sz="2800" dirty="0" err="1">
                <a:solidFill>
                  <a:srgbClr val="FF0000"/>
                </a:solidFill>
              </a:rPr>
              <a:t>dihydrofolate</a:t>
            </a:r>
            <a:r>
              <a:rPr lang="en-GB" sz="2800" dirty="0">
                <a:solidFill>
                  <a:srgbClr val="FF0000"/>
                </a:solidFill>
              </a:rPr>
              <a:t> </a:t>
            </a:r>
            <a:r>
              <a:rPr lang="en-GB" sz="2800" dirty="0" err="1">
                <a:solidFill>
                  <a:srgbClr val="FF0000"/>
                </a:solidFill>
              </a:rPr>
              <a:t>reductase</a:t>
            </a:r>
            <a:r>
              <a:rPr lang="en-GB" sz="2800" dirty="0"/>
              <a:t>. </a:t>
            </a:r>
            <a:endParaRPr lang="en-GB" sz="2800" dirty="0"/>
          </a:p>
          <a:p>
            <a:pPr>
              <a:lnSpc>
                <a:spcPct val="90000"/>
              </a:lnSpc>
            </a:pPr>
            <a:r>
              <a:rPr lang="en-GB" sz="2800" dirty="0"/>
              <a:t>Reversible inhibitors undergo a rapid association-dissociation with enzymes. </a:t>
            </a:r>
            <a:endParaRPr lang="en-GB" sz="2800" dirty="0"/>
          </a:p>
          <a:p>
            <a:pPr>
              <a:lnSpc>
                <a:spcPct val="90000"/>
              </a:lnSpc>
            </a:pPr>
            <a:r>
              <a:rPr lang="en-GB" sz="2800" dirty="0"/>
              <a:t>Inhibitors prevent binding of substrate to enzyme.</a:t>
            </a:r>
            <a:endParaRPr lang="en-GB" sz="2800" dirty="0"/>
          </a:p>
          <a:p>
            <a:pPr>
              <a:lnSpc>
                <a:spcPct val="90000"/>
              </a:lnSpc>
            </a:pPr>
            <a:endParaRPr lang="en-GB" sz="28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Reversible and Irreversible Inhibitors</a:t>
            </a:r>
            <a:endParaRPr lang="en-GB" dirty="0"/>
          </a:p>
        </p:txBody>
      </p:sp>
      <p:sp>
        <p:nvSpPr>
          <p:cNvPr id="3" name="Content Placeholder 2"/>
          <p:cNvSpPr>
            <a:spLocks noGrp="1"/>
          </p:cNvSpPr>
          <p:nvPr>
            <p:ph idx="1"/>
          </p:nvPr>
        </p:nvSpPr>
        <p:spPr/>
        <p:txBody>
          <a:bodyPr>
            <a:normAutofit fontScale="92500"/>
          </a:bodyPr>
          <a:lstStyle/>
          <a:p>
            <a:r>
              <a:rPr lang="en-GB" dirty="0">
                <a:solidFill>
                  <a:srgbClr val="FF0000"/>
                </a:solidFill>
              </a:rPr>
              <a:t>Reversible</a:t>
            </a:r>
            <a:r>
              <a:rPr lang="en-GB" dirty="0"/>
              <a:t> inhibitors bind to the enzyme using weak bonds, similar to those used in binding the substrate. These bonds are formed rapidly, but also break easily. </a:t>
            </a:r>
            <a:endParaRPr lang="en-GB" dirty="0"/>
          </a:p>
          <a:p>
            <a:r>
              <a:rPr lang="en-GB" dirty="0"/>
              <a:t>In consequence reversible inhibitors are effectively instantaneous in their action, but do not permanently disable the enzyme. </a:t>
            </a:r>
            <a:endParaRPr lang="en-GB" dirty="0"/>
          </a:p>
          <a:p>
            <a:r>
              <a:rPr lang="en-GB" dirty="0"/>
              <a:t>The inhibitor comes to an equilibrium with the enzyme, to form an enzyme-inhibitor complex:</a:t>
            </a:r>
            <a:endParaRPr lang="en-GB"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Irreversible inhibitors are also known as </a:t>
            </a:r>
            <a:r>
              <a:rPr lang="en-GB" i="1" dirty="0"/>
              <a:t>enzyme inactivators</a:t>
            </a:r>
            <a:r>
              <a:rPr lang="en-GB" dirty="0"/>
              <a:t>. </a:t>
            </a:r>
            <a:endParaRPr lang="en-GB" dirty="0"/>
          </a:p>
          <a:p>
            <a:r>
              <a:rPr lang="en-GB" dirty="0"/>
              <a:t>They combine with the enzyme by forming a strong, usually covalent bond: </a:t>
            </a:r>
            <a:endParaRPr lang="en-GB" dirty="0"/>
          </a:p>
          <a:p>
            <a:endParaRPr lang="en-GB"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a:t>Since the reaction is more or less irreversible, the enzyme is effectively permanently disabled. </a:t>
            </a:r>
            <a:endParaRPr lang="en-GB" dirty="0"/>
          </a:p>
          <a:p>
            <a:r>
              <a:rPr lang="en-GB" dirty="0"/>
              <a:t>Unlike reversible inhibitors these </a:t>
            </a:r>
            <a:r>
              <a:rPr lang="en-GB" dirty="0">
                <a:solidFill>
                  <a:srgbClr val="FF0000"/>
                </a:solidFill>
              </a:rPr>
              <a:t>inactivators </a:t>
            </a:r>
            <a:r>
              <a:rPr lang="en-GB" dirty="0"/>
              <a:t>take some time to react with the enzyme </a:t>
            </a:r>
            <a:r>
              <a:rPr lang="en-GB" dirty="0">
                <a:solidFill>
                  <a:srgbClr val="FF0000"/>
                </a:solidFill>
              </a:rPr>
              <a:t>as covalent bonds are slower to form</a:t>
            </a:r>
            <a:r>
              <a:rPr lang="en-GB" dirty="0"/>
              <a:t>. </a:t>
            </a:r>
            <a:endParaRPr lang="en-GB" dirty="0"/>
          </a:p>
          <a:p>
            <a:r>
              <a:rPr lang="en-GB" dirty="0"/>
              <a:t>Consequently irreversible inhibitors usually display </a:t>
            </a:r>
            <a:r>
              <a:rPr lang="en-GB" i="1" dirty="0"/>
              <a:t>time dependency</a:t>
            </a:r>
            <a:r>
              <a:rPr lang="en-GB" dirty="0"/>
              <a:t>, the degree of inhibition increasing with the time with which the enzyme is in contact with the enzyme.</a:t>
            </a:r>
            <a:endParaRPr lang="en-GB" dirty="0"/>
          </a:p>
          <a:p>
            <a:endParaRPr lang="en-GB"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upload.wikimedia.org/wikipedia/commons/thumb/f/fe/Competitive_inhibition.svg/400px-Competitive_inhibition.svg.png"/>
          <p:cNvPicPr>
            <a:picLocks noGrp="1"/>
          </p:cNvPicPr>
          <p:nvPr>
            <p:ph idx="1"/>
          </p:nvPr>
        </p:nvPicPr>
        <p:blipFill>
          <a:blip r:embed="rId1" cstate="print"/>
          <a:srcRect/>
          <a:stretch>
            <a:fillRect/>
          </a:stretch>
        </p:blipFill>
        <p:spPr bwMode="auto">
          <a:xfrm>
            <a:off x="1357290" y="1857364"/>
            <a:ext cx="6786610"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Competitive Inhibitors</a:t>
            </a:r>
            <a:endParaRPr lang="en-GB" dirty="0"/>
          </a:p>
        </p:txBody>
      </p:sp>
      <p:pic>
        <p:nvPicPr>
          <p:cNvPr id="3074" name="Picture 2"/>
          <p:cNvPicPr>
            <a:picLocks noGrp="1" noChangeAspect="1" noChangeArrowheads="1"/>
          </p:cNvPicPr>
          <p:nvPr>
            <p:ph idx="1"/>
          </p:nvPr>
        </p:nvPicPr>
        <p:blipFill>
          <a:blip r:embed="rId1" cstate="print"/>
          <a:srcRect/>
          <a:stretch>
            <a:fillRect/>
          </a:stretch>
        </p:blipFill>
        <p:spPr bwMode="auto">
          <a:xfrm>
            <a:off x="3028950" y="2791619"/>
            <a:ext cx="3086100"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p:txBody>
          <a:bodyPr/>
          <a:lstStyle/>
          <a:p>
            <a:r>
              <a:rPr lang="en-GB" dirty="0"/>
              <a:t>Competitive inhibitor</a:t>
            </a:r>
            <a:endParaRPr lang="en-GB" dirty="0"/>
          </a:p>
        </p:txBody>
      </p:sp>
      <p:sp>
        <p:nvSpPr>
          <p:cNvPr id="4102" name="Rectangle 6"/>
          <p:cNvSpPr>
            <a:spLocks noGrp="1" noChangeArrowheads="1"/>
          </p:cNvSpPr>
          <p:nvPr>
            <p:ph type="body" idx="1"/>
          </p:nvPr>
        </p:nvSpPr>
        <p:spPr/>
        <p:txBody>
          <a:bodyPr/>
          <a:lstStyle/>
          <a:p>
            <a:r>
              <a:rPr lang="en-GB" sz="2800" i="1" dirty="0"/>
              <a:t>A Competitive inhibitor </a:t>
            </a:r>
            <a:r>
              <a:rPr lang="en-GB" sz="2800" i="1" dirty="0">
                <a:solidFill>
                  <a:srgbClr val="FF0000"/>
                </a:solidFill>
              </a:rPr>
              <a:t>competes with substrate for enzyme </a:t>
            </a:r>
            <a:r>
              <a:rPr lang="en-GB" sz="2800" i="1" dirty="0"/>
              <a:t>(forms an enzyme-inhibitor complex) </a:t>
            </a:r>
            <a:r>
              <a:rPr lang="en-GB" sz="2800" dirty="0"/>
              <a:t>as shown in the mechanism. </a:t>
            </a:r>
            <a:endParaRPr lang="en-GB" sz="2800" dirty="0"/>
          </a:p>
          <a:p>
            <a:r>
              <a:rPr lang="en-GB" sz="2800" dirty="0"/>
              <a:t>These inhibitor drugs resemble the structure of the substrate for this enzyme. </a:t>
            </a:r>
            <a:endParaRPr lang="en-GB" sz="2800" dirty="0"/>
          </a:p>
          <a:p>
            <a:r>
              <a:rPr lang="en-GB" sz="2800" dirty="0"/>
              <a:t>The apparent </a:t>
            </a:r>
            <a:r>
              <a:rPr lang="en-GB" sz="2800" dirty="0">
                <a:solidFill>
                  <a:srgbClr val="FF0000"/>
                </a:solidFill>
              </a:rPr>
              <a:t>KM is altered by inhibitor </a:t>
            </a:r>
            <a:r>
              <a:rPr lang="en-GB" sz="2800" dirty="0"/>
              <a:t>but inhibition can be overcome by </a:t>
            </a:r>
            <a:r>
              <a:rPr lang="en-GB" sz="2800" dirty="0">
                <a:solidFill>
                  <a:srgbClr val="FF0000"/>
                </a:solidFill>
              </a:rPr>
              <a:t>increasing [S]</a:t>
            </a:r>
            <a:r>
              <a:rPr lang="en-GB" sz="2800" dirty="0"/>
              <a:t>. </a:t>
            </a:r>
            <a:endParaRPr lang="en-GB" sz="2800" dirty="0"/>
          </a:p>
          <a:p>
            <a:r>
              <a:rPr lang="en-GB" sz="2800" dirty="0"/>
              <a:t>Hence, at saturating [S] the </a:t>
            </a:r>
            <a:r>
              <a:rPr lang="en-GB" sz="2800" dirty="0">
                <a:solidFill>
                  <a:srgbClr val="FF0000"/>
                </a:solidFill>
              </a:rPr>
              <a:t>Vmax is unaltered </a:t>
            </a:r>
            <a:r>
              <a:rPr lang="en-GB" sz="2800" dirty="0"/>
              <a:t>in presence of inhibitor. </a:t>
            </a:r>
            <a:endParaRPr lang="en-GB" sz="28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 competitive inhibitor is a compound which bears a close structural and chemical similarity to the substrate of the enzyme.</a:t>
            </a:r>
            <a:endParaRPr lang="en-GB" dirty="0"/>
          </a:p>
          <a:p>
            <a:r>
              <a:rPr lang="en-GB" dirty="0"/>
              <a:t>the inhibitor binds to the active site in place of the substrate - a sort of molecular mistake</a:t>
            </a:r>
            <a:endParaRPr lang="en-GB" dirty="0"/>
          </a:p>
          <a:p>
            <a:r>
              <a:rPr lang="en-GB" dirty="0"/>
              <a:t>because the substrate and inhibitor are not identical the enzyme is unable to convert the inhibitor into product.</a:t>
            </a:r>
            <a:endParaRPr lang="en-GB"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a:t>
            </a:r>
            <a:r>
              <a:rPr lang="en-GB" dirty="0">
                <a:solidFill>
                  <a:srgbClr val="FF0000"/>
                </a:solidFill>
              </a:rPr>
              <a:t>inhibitor simply blocks the active site</a:t>
            </a:r>
            <a:r>
              <a:rPr lang="en-GB" dirty="0"/>
              <a:t>. While it's there the substrate can't enter and consequently the enzyme can't convert it to product.</a:t>
            </a:r>
            <a:endParaRPr lang="en-GB" dirty="0"/>
          </a:p>
          <a:p>
            <a:r>
              <a:rPr lang="en-GB" dirty="0"/>
              <a:t>Similarly, though, </a:t>
            </a:r>
            <a:r>
              <a:rPr lang="en-GB" dirty="0">
                <a:solidFill>
                  <a:srgbClr val="FF0000"/>
                </a:solidFill>
              </a:rPr>
              <a:t>if the substrate binds to the active site before the inhibitor, the inhibitor is incapable of binding. </a:t>
            </a:r>
            <a:endParaRPr lang="en-GB" dirty="0">
              <a:solidFill>
                <a:srgbClr val="FF0000"/>
              </a:solidFill>
            </a:endParaRPr>
          </a:p>
          <a:p>
            <a:r>
              <a:rPr lang="en-GB" dirty="0"/>
              <a:t>The two are said to be </a:t>
            </a:r>
            <a:r>
              <a:rPr lang="en-GB" i="1" dirty="0">
                <a:solidFill>
                  <a:srgbClr val="FF0000"/>
                </a:solidFill>
              </a:rPr>
              <a:t>mutually exclusive</a:t>
            </a:r>
            <a:r>
              <a:rPr lang="en-GB" dirty="0">
                <a:solidFill>
                  <a:srgbClr val="FF0000"/>
                </a:solidFill>
              </a:rPr>
              <a:t> </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p>
        </p:txBody>
      </p:sp>
      <p:pic>
        <p:nvPicPr>
          <p:cNvPr id="45060" name="Picture 4"/>
          <p:cNvPicPr>
            <a:picLocks noChangeAspect="1" noChangeArrowheads="1"/>
          </p:cNvPicPr>
          <p:nvPr/>
        </p:nvPicPr>
        <p:blipFill>
          <a:blip r:embed="rId1" cstate="print"/>
          <a:srcRect/>
          <a:stretch>
            <a:fillRect/>
          </a:stretch>
        </p:blipFill>
        <p:spPr bwMode="auto">
          <a:xfrm>
            <a:off x="3563938" y="2420938"/>
            <a:ext cx="2171700" cy="1162050"/>
          </a:xfrm>
          <a:prstGeom prst="rect">
            <a:avLst/>
          </a:prstGeom>
          <a:noFill/>
          <a:ln w="9525">
            <a:noFill/>
            <a:miter lim="800000"/>
            <a:headEnd/>
            <a:tailEnd/>
          </a:ln>
          <a:effectLst/>
        </p:spPr>
      </p:pic>
      <p:pic>
        <p:nvPicPr>
          <p:cNvPr id="45061" name="Picture 5"/>
          <p:cNvPicPr>
            <a:picLocks noChangeAspect="1" noChangeArrowheads="1"/>
          </p:cNvPicPr>
          <p:nvPr/>
        </p:nvPicPr>
        <p:blipFill>
          <a:blip r:embed="rId2" cstate="print"/>
          <a:srcRect/>
          <a:stretch>
            <a:fillRect/>
          </a:stretch>
        </p:blipFill>
        <p:spPr bwMode="auto">
          <a:xfrm>
            <a:off x="3563938" y="3573463"/>
            <a:ext cx="2171700" cy="1163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Tertiary Structure</a:t>
            </a:r>
            <a:endParaRPr lang="en-GB" dirty="0"/>
          </a:p>
        </p:txBody>
      </p:sp>
      <p:sp>
        <p:nvSpPr>
          <p:cNvPr id="3" name="Content Placeholder 2"/>
          <p:cNvSpPr>
            <a:spLocks noGrp="1"/>
          </p:cNvSpPr>
          <p:nvPr>
            <p:ph idx="1"/>
          </p:nvPr>
        </p:nvSpPr>
        <p:spPr/>
        <p:txBody>
          <a:bodyPr/>
          <a:lstStyle/>
          <a:p>
            <a:r>
              <a:rPr lang="en-GB" dirty="0"/>
              <a:t>Describes the packing of alpha-helices, beta-sheets and </a:t>
            </a:r>
            <a:r>
              <a:rPr lang="en-GB" dirty="0">
                <a:solidFill>
                  <a:srgbClr val="FF0000"/>
                </a:solidFill>
              </a:rPr>
              <a:t>random coil </a:t>
            </a:r>
            <a:r>
              <a:rPr lang="en-GB" dirty="0"/>
              <a:t>to each other on the level of one whole polypeptide chain.</a:t>
            </a:r>
            <a:endParaRPr lang="en-GB" dirty="0"/>
          </a:p>
          <a:p>
            <a:r>
              <a:rPr lang="en-GB" dirty="0"/>
              <a:t>Stable and not affected by denaturation that occurs in proteins.</a:t>
            </a:r>
            <a:endParaRPr lang="en-GB" dirty="0"/>
          </a:p>
          <a:p>
            <a:r>
              <a:rPr lang="en-GB" dirty="0"/>
              <a:t>Examples include : </a:t>
            </a:r>
            <a:r>
              <a:rPr lang="en-GB" dirty="0">
                <a:solidFill>
                  <a:srgbClr val="FF0000"/>
                </a:solidFill>
              </a:rPr>
              <a:t>Alcohol Dehydrogenase </a:t>
            </a:r>
            <a:r>
              <a:rPr lang="en-GB" dirty="0"/>
              <a:t>that converts ethanol to acetaldehyde (Alcohol metabolism), </a:t>
            </a:r>
            <a:r>
              <a:rPr lang="en-GB" dirty="0">
                <a:solidFill>
                  <a:srgbClr val="FF0000"/>
                </a:solidFill>
              </a:rPr>
              <a:t>Myoglobin.</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endParaRPr lang="en-US"/>
          </a:p>
        </p:txBody>
      </p:sp>
      <p:pic>
        <p:nvPicPr>
          <p:cNvPr id="16389" name="Picture 5"/>
          <p:cNvPicPr>
            <a:picLocks noChangeAspect="1" noChangeArrowheads="1"/>
          </p:cNvPicPr>
          <p:nvPr/>
        </p:nvPicPr>
        <p:blipFill>
          <a:blip r:embed="rId1" cstate="print"/>
          <a:srcRect/>
          <a:stretch>
            <a:fillRect/>
          </a:stretch>
        </p:blipFill>
        <p:spPr bwMode="auto">
          <a:xfrm>
            <a:off x="3524250" y="2271713"/>
            <a:ext cx="2095500" cy="2324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Competitive inhibition by conformational change</a:t>
            </a:r>
            <a:endParaRPr lang="en-GB" dirty="0"/>
          </a:p>
        </p:txBody>
      </p:sp>
      <p:pic>
        <p:nvPicPr>
          <p:cNvPr id="4098" name="Picture 2"/>
          <p:cNvPicPr>
            <a:picLocks noGrp="1" noChangeAspect="1" noChangeArrowheads="1"/>
          </p:cNvPicPr>
          <p:nvPr>
            <p:ph idx="1"/>
          </p:nvPr>
        </p:nvPicPr>
        <p:blipFill>
          <a:blip r:embed="rId1" cstate="print"/>
          <a:srcRect/>
          <a:stretch>
            <a:fillRect/>
          </a:stretch>
        </p:blipFill>
        <p:spPr bwMode="auto">
          <a:xfrm>
            <a:off x="3028950" y="2791619"/>
            <a:ext cx="3086100"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Simple substrate complex or inhibitor</a:t>
            </a:r>
            <a:endParaRPr lang="en-GB" dirty="0"/>
          </a:p>
          <a:p>
            <a:r>
              <a:rPr lang="en-GB" dirty="0"/>
              <a:t>E + S = ES</a:t>
            </a:r>
            <a:endParaRPr lang="en-GB" dirty="0"/>
          </a:p>
          <a:p>
            <a:r>
              <a:rPr lang="en-GB" dirty="0"/>
              <a:t>E + I  = EI</a:t>
            </a:r>
            <a:endParaRPr lang="en-GB" dirty="0"/>
          </a:p>
          <a:p>
            <a:endParaRPr lang="en-GB" dirty="0"/>
          </a:p>
          <a:p>
            <a:r>
              <a:rPr lang="en-GB" dirty="0"/>
              <a:t>Tertiary enzyme reaction</a:t>
            </a:r>
            <a:endParaRPr lang="en-GB" dirty="0"/>
          </a:p>
          <a:p>
            <a:r>
              <a:rPr lang="en-GB" dirty="0"/>
              <a:t>EI + S ≠ EIS</a:t>
            </a:r>
            <a:endParaRPr lang="en-GB" dirty="0"/>
          </a:p>
          <a:p>
            <a:r>
              <a:rPr lang="en-GB" dirty="0"/>
              <a:t>ES + I = EIS</a:t>
            </a:r>
            <a:endParaRPr lang="en-GB"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GB" sz="4000" i="1" dirty="0"/>
              <a:t>Competitive inhibitor</a:t>
            </a:r>
            <a:br>
              <a:rPr lang="en-GB" sz="4000" dirty="0"/>
            </a:br>
            <a:endParaRPr lang="en-GB" sz="4000" dirty="0"/>
          </a:p>
        </p:txBody>
      </p:sp>
      <p:pic>
        <p:nvPicPr>
          <p:cNvPr id="36867" name="Picture 3"/>
          <p:cNvPicPr>
            <a:picLocks noChangeAspect="1" noChangeArrowheads="1"/>
          </p:cNvPicPr>
          <p:nvPr/>
        </p:nvPicPr>
        <p:blipFill>
          <a:blip r:embed="rId1" cstate="print"/>
          <a:srcRect/>
          <a:stretch>
            <a:fillRect/>
          </a:stretch>
        </p:blipFill>
        <p:spPr bwMode="auto">
          <a:xfrm>
            <a:off x="2771775" y="1700213"/>
            <a:ext cx="3343275"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Kinetics of Competitive Inhibitors</a:t>
            </a:r>
            <a:endParaRPr lang="en-GB" dirty="0"/>
          </a:p>
        </p:txBody>
      </p:sp>
      <p:pic>
        <p:nvPicPr>
          <p:cNvPr id="5122" name="Picture 2"/>
          <p:cNvPicPr>
            <a:picLocks noGrp="1" noChangeAspect="1" noChangeArrowheads="1"/>
          </p:cNvPicPr>
          <p:nvPr>
            <p:ph idx="1"/>
          </p:nvPr>
        </p:nvPicPr>
        <p:blipFill>
          <a:blip r:embed="rId1" cstate="print"/>
          <a:srcRect/>
          <a:stretch>
            <a:fillRect/>
          </a:stretch>
        </p:blipFill>
        <p:spPr bwMode="auto">
          <a:xfrm>
            <a:off x="2285984" y="1571612"/>
            <a:ext cx="453507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dirty="0"/>
              <a:t>Competitive inhibitor</a:t>
            </a:r>
            <a:endParaRPr lang="en-GB" dirty="0"/>
          </a:p>
        </p:txBody>
      </p:sp>
      <p:pic>
        <p:nvPicPr>
          <p:cNvPr id="47107" name="Picture 3"/>
          <p:cNvPicPr>
            <a:picLocks noChangeAspect="1" noChangeArrowheads="1"/>
          </p:cNvPicPr>
          <p:nvPr/>
        </p:nvPicPr>
        <p:blipFill>
          <a:blip r:embed="rId1" cstate="print"/>
          <a:srcRect/>
          <a:stretch>
            <a:fillRect/>
          </a:stretch>
        </p:blipFill>
        <p:spPr bwMode="auto">
          <a:xfrm>
            <a:off x="2700338" y="2205038"/>
            <a:ext cx="3952875" cy="1524000"/>
          </a:xfrm>
          <a:prstGeom prst="rect">
            <a:avLst/>
          </a:prstGeom>
          <a:noFill/>
          <a:ln w="9525">
            <a:noFill/>
            <a:miter lim="800000"/>
            <a:headEnd/>
            <a:tailEnd/>
          </a:ln>
        </p:spPr>
      </p:pic>
      <p:pic>
        <p:nvPicPr>
          <p:cNvPr id="47108" name="Picture 4"/>
          <p:cNvPicPr>
            <a:picLocks noChangeAspect="1" noChangeArrowheads="1"/>
          </p:cNvPicPr>
          <p:nvPr/>
        </p:nvPicPr>
        <p:blipFill>
          <a:blip r:embed="rId2" cstate="print"/>
          <a:srcRect/>
          <a:stretch>
            <a:fillRect/>
          </a:stretch>
        </p:blipFill>
        <p:spPr bwMode="auto">
          <a:xfrm>
            <a:off x="2700338" y="3716338"/>
            <a:ext cx="3933825" cy="1533525"/>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a:stretch>
            <a:fillRect/>
          </a:stretch>
        </p:blipFill>
        <p:spPr bwMode="auto">
          <a:xfrm>
            <a:off x="2699792" y="3717032"/>
            <a:ext cx="3933825"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r>
              <a:rPr lang="en-GB" b="1" dirty="0"/>
              <a:t>Effects on </a:t>
            </a:r>
            <a:r>
              <a:rPr lang="en-GB" b="1" i="1" dirty="0"/>
              <a:t>K</a:t>
            </a:r>
            <a:r>
              <a:rPr lang="en-GB" b="1" i="1" baseline="-25000" dirty="0"/>
              <a:t>m  &amp;</a:t>
            </a:r>
            <a:r>
              <a:rPr lang="en-GB" b="1" i="1" dirty="0"/>
              <a:t> </a:t>
            </a:r>
            <a:r>
              <a:rPr lang="en-GB" b="1" i="1" dirty="0" err="1"/>
              <a:t>V</a:t>
            </a:r>
            <a:r>
              <a:rPr lang="en-GB" b="1" i="1" baseline="-25000" dirty="0" err="1"/>
              <a:t>max</a:t>
            </a:r>
            <a:endParaRPr lang="en-GB" dirty="0"/>
          </a:p>
        </p:txBody>
      </p:sp>
      <p:sp>
        <p:nvSpPr>
          <p:cNvPr id="3" name="Content Placeholder 2"/>
          <p:cNvSpPr>
            <a:spLocks noGrp="1"/>
          </p:cNvSpPr>
          <p:nvPr>
            <p:ph idx="1"/>
          </p:nvPr>
        </p:nvSpPr>
        <p:spPr/>
        <p:txBody>
          <a:bodyPr/>
          <a:lstStyle/>
          <a:p>
            <a:r>
              <a:rPr lang="en-GB" dirty="0"/>
              <a:t>A competitive inhibitor reduces enzyme-substrate affinity, or </a:t>
            </a:r>
            <a:r>
              <a:rPr lang="en-GB" b="1" i="1" dirty="0"/>
              <a:t>increases K</a:t>
            </a:r>
            <a:r>
              <a:rPr lang="en-GB" b="1" i="1" baseline="-25000" dirty="0"/>
              <a:t>m</a:t>
            </a:r>
            <a:r>
              <a:rPr lang="en-GB" dirty="0"/>
              <a:t>.</a:t>
            </a:r>
            <a:endParaRPr lang="en-GB" dirty="0"/>
          </a:p>
          <a:p>
            <a:r>
              <a:rPr lang="en-GB" dirty="0"/>
              <a:t>Competitive inhibitors do not slow the reaction at high substrate concentrations and there is </a:t>
            </a:r>
            <a:r>
              <a:rPr lang="en-GB" b="1" dirty="0"/>
              <a:t>no change in </a:t>
            </a:r>
            <a:r>
              <a:rPr lang="en-GB" b="1" i="1" dirty="0" err="1"/>
              <a:t>V</a:t>
            </a:r>
            <a:r>
              <a:rPr lang="en-GB" b="1" i="1" baseline="-25000" dirty="0" err="1"/>
              <a:t>max</a:t>
            </a:r>
            <a:r>
              <a:rPr lang="en-GB" dirty="0"/>
              <a:t>.</a:t>
            </a:r>
            <a:endParaRPr lang="en-GB"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US"/>
          </a:p>
        </p:txBody>
      </p:sp>
      <p:sp>
        <p:nvSpPr>
          <p:cNvPr id="48131" name="Rectangle 3"/>
          <p:cNvSpPr>
            <a:spLocks noGrp="1" noChangeArrowheads="1"/>
          </p:cNvSpPr>
          <p:nvPr>
            <p:ph type="body" idx="1"/>
          </p:nvPr>
        </p:nvSpPr>
        <p:spPr/>
        <p:txBody>
          <a:bodyPr/>
          <a:lstStyle/>
          <a:p>
            <a:r>
              <a:rPr lang="en-GB" dirty="0"/>
              <a:t>The efficiency of an enzyme inhibitor is evaluated by kinetic assays. The effect of different [I] inhibitor concentrations on initial velocity at different [S] is examined as shown in the saturation plot below. </a:t>
            </a:r>
            <a:endParaRPr lang="en-GB" dirty="0"/>
          </a:p>
          <a:p>
            <a:r>
              <a:rPr lang="en-GB" dirty="0"/>
              <a:t>In a reciprocal plot, the line for no inhibitor and that with competitive inhibitor intersect on the 1/V axis.</a:t>
            </a:r>
            <a:endParaRPr lang="en-GB" dirty="0"/>
          </a:p>
          <a:p>
            <a:endParaRPr lang="en-GB"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a:t>Non-competitive inhibitor</a:t>
            </a:r>
            <a:endParaRPr lang="en-GB" dirty="0"/>
          </a:p>
        </p:txBody>
      </p:sp>
      <p:sp>
        <p:nvSpPr>
          <p:cNvPr id="10243" name="Rectangle 3"/>
          <p:cNvSpPr>
            <a:spLocks noGrp="1" noChangeArrowheads="1"/>
          </p:cNvSpPr>
          <p:nvPr>
            <p:ph type="body" idx="1"/>
          </p:nvPr>
        </p:nvSpPr>
        <p:spPr/>
        <p:txBody>
          <a:bodyPr>
            <a:normAutofit lnSpcReduction="10000"/>
          </a:bodyPr>
          <a:lstStyle/>
          <a:p>
            <a:r>
              <a:rPr lang="en-GB" dirty="0"/>
              <a:t>A </a:t>
            </a:r>
            <a:r>
              <a:rPr lang="en-GB" i="1" dirty="0"/>
              <a:t>non-competitive inhibitor forms both enzyme-inhibitor and enzyme-substrate-inhibitor complexes </a:t>
            </a:r>
            <a:r>
              <a:rPr lang="en-GB" dirty="0"/>
              <a:t>as shown in the mechanism below. </a:t>
            </a:r>
            <a:endParaRPr lang="en-GB" dirty="0"/>
          </a:p>
          <a:p>
            <a:r>
              <a:rPr lang="en-GB" dirty="0"/>
              <a:t>Both </a:t>
            </a:r>
            <a:r>
              <a:rPr lang="en-GB" dirty="0" err="1">
                <a:solidFill>
                  <a:srgbClr val="FF0000"/>
                </a:solidFill>
              </a:rPr>
              <a:t>Vmax</a:t>
            </a:r>
            <a:r>
              <a:rPr lang="en-GB" dirty="0"/>
              <a:t> and </a:t>
            </a:r>
            <a:r>
              <a:rPr lang="en-GB" dirty="0">
                <a:solidFill>
                  <a:srgbClr val="FF0000"/>
                </a:solidFill>
              </a:rPr>
              <a:t>apparent KM </a:t>
            </a:r>
            <a:r>
              <a:rPr lang="en-GB" dirty="0"/>
              <a:t>are </a:t>
            </a:r>
            <a:r>
              <a:rPr lang="en-GB" dirty="0">
                <a:solidFill>
                  <a:srgbClr val="FF0000"/>
                </a:solidFill>
              </a:rPr>
              <a:t>affected</a:t>
            </a:r>
            <a:r>
              <a:rPr lang="en-GB" dirty="0"/>
              <a:t>. </a:t>
            </a:r>
            <a:endParaRPr lang="en-GB" dirty="0"/>
          </a:p>
          <a:p>
            <a:r>
              <a:rPr lang="en-GB" dirty="0"/>
              <a:t>Inhibition </a:t>
            </a:r>
            <a:r>
              <a:rPr lang="en-GB" dirty="0">
                <a:solidFill>
                  <a:srgbClr val="FF0000"/>
                </a:solidFill>
              </a:rPr>
              <a:t>cannot be overcome with increasing [S]. </a:t>
            </a:r>
            <a:endParaRPr lang="en-GB" dirty="0">
              <a:solidFill>
                <a:srgbClr val="FF0000"/>
              </a:solidFill>
            </a:endParaRPr>
          </a:p>
          <a:p>
            <a:r>
              <a:rPr lang="en-GB" dirty="0"/>
              <a:t>In reciprocal plot, the lines intersect on the 1/[S] axis.</a:t>
            </a:r>
            <a:endParaRPr lang="en-GB" dirty="0"/>
          </a:p>
          <a:p>
            <a:endParaRPr lang="en-GB"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0"/>
          <p:cNvSpPr>
            <a:spLocks noGrp="1" noChangeArrowheads="1"/>
          </p:cNvSpPr>
          <p:nvPr>
            <p:ph type="title"/>
          </p:nvPr>
        </p:nvSpPr>
        <p:spPr/>
        <p:txBody>
          <a:bodyPr/>
          <a:lstStyle/>
          <a:p>
            <a:r>
              <a:rPr lang="en-GB" dirty="0"/>
              <a:t>Non competitive inhibitor</a:t>
            </a:r>
            <a:endParaRPr lang="en-GB" dirty="0"/>
          </a:p>
        </p:txBody>
      </p:sp>
      <p:pic>
        <p:nvPicPr>
          <p:cNvPr id="21517" name="Picture 13"/>
          <p:cNvPicPr>
            <a:picLocks noChangeAspect="1" noChangeArrowheads="1"/>
          </p:cNvPicPr>
          <p:nvPr/>
        </p:nvPicPr>
        <p:blipFill>
          <a:blip r:embed="rId1" cstate="print"/>
          <a:srcRect/>
          <a:stretch>
            <a:fillRect/>
          </a:stretch>
        </p:blipFill>
        <p:spPr bwMode="auto">
          <a:xfrm>
            <a:off x="1692275" y="2781300"/>
            <a:ext cx="2857500" cy="971550"/>
          </a:xfrm>
          <a:prstGeom prst="rect">
            <a:avLst/>
          </a:prstGeom>
          <a:noFill/>
          <a:ln w="9525">
            <a:noFill/>
            <a:miter lim="800000"/>
            <a:headEnd/>
            <a:tailEnd/>
          </a:ln>
          <a:effectLst/>
        </p:spPr>
      </p:pic>
      <p:pic>
        <p:nvPicPr>
          <p:cNvPr id="21518" name="Picture 14"/>
          <p:cNvPicPr>
            <a:picLocks noChangeAspect="1" noChangeArrowheads="1"/>
          </p:cNvPicPr>
          <p:nvPr/>
        </p:nvPicPr>
        <p:blipFill>
          <a:blip r:embed="rId2" cstate="print"/>
          <a:srcRect/>
          <a:stretch>
            <a:fillRect/>
          </a:stretch>
        </p:blipFill>
        <p:spPr bwMode="auto">
          <a:xfrm>
            <a:off x="1692275" y="1844675"/>
            <a:ext cx="2847975"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Quaternary Structure</a:t>
            </a:r>
            <a:endParaRPr lang="en-GB" dirty="0"/>
          </a:p>
        </p:txBody>
      </p:sp>
      <p:sp>
        <p:nvSpPr>
          <p:cNvPr id="3" name="Content Placeholder 2"/>
          <p:cNvSpPr>
            <a:spLocks noGrp="1"/>
          </p:cNvSpPr>
          <p:nvPr>
            <p:ph idx="1"/>
          </p:nvPr>
        </p:nvSpPr>
        <p:spPr/>
        <p:txBody>
          <a:bodyPr/>
          <a:lstStyle/>
          <a:p>
            <a:r>
              <a:rPr lang="en-GB" dirty="0"/>
              <a:t>Only exists if there is </a:t>
            </a:r>
            <a:r>
              <a:rPr lang="en-GB" dirty="0">
                <a:solidFill>
                  <a:srgbClr val="FF0000"/>
                </a:solidFill>
              </a:rPr>
              <a:t>more than one polypeptide chain </a:t>
            </a:r>
            <a:r>
              <a:rPr lang="en-GB" dirty="0"/>
              <a:t>present in the protein.</a:t>
            </a:r>
            <a:endParaRPr lang="en-GB" dirty="0"/>
          </a:p>
          <a:p>
            <a:r>
              <a:rPr lang="en-GB" dirty="0"/>
              <a:t>It describes the spatial organization of the chains.</a:t>
            </a:r>
            <a:endParaRPr lang="en-GB" dirty="0"/>
          </a:p>
          <a:p>
            <a:r>
              <a:rPr lang="en-GB" dirty="0"/>
              <a:t>Examples include liver </a:t>
            </a:r>
            <a:r>
              <a:rPr lang="en-GB" dirty="0">
                <a:solidFill>
                  <a:srgbClr val="FF0000"/>
                </a:solidFill>
              </a:rPr>
              <a:t>Alcohol </a:t>
            </a:r>
            <a:r>
              <a:rPr lang="en-GB" dirty="0" err="1">
                <a:solidFill>
                  <a:srgbClr val="FF0000"/>
                </a:solidFill>
              </a:rPr>
              <a:t>Dehydrogenase</a:t>
            </a:r>
            <a:r>
              <a:rPr lang="en-GB" dirty="0"/>
              <a:t>, </a:t>
            </a:r>
            <a:r>
              <a:rPr lang="en-GB" dirty="0">
                <a:solidFill>
                  <a:srgbClr val="FF0000"/>
                </a:solidFill>
              </a:rPr>
              <a:t>Haemoglobin</a:t>
            </a:r>
            <a:r>
              <a:rPr lang="en-GB" dirty="0"/>
              <a:t>.</a:t>
            </a:r>
            <a:endParaRPr lang="en-GB" dirty="0"/>
          </a:p>
          <a:p>
            <a:endParaRPr lang="en-GB"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Noncompetitive</a:t>
            </a:r>
            <a:r>
              <a:rPr lang="en-GB" b="1" dirty="0"/>
              <a:t>/Mixed Inhibitors</a:t>
            </a:r>
            <a:endParaRPr lang="en-GB" dirty="0"/>
          </a:p>
        </p:txBody>
      </p:sp>
      <p:pic>
        <p:nvPicPr>
          <p:cNvPr id="6146" name="Picture 2"/>
          <p:cNvPicPr>
            <a:picLocks noGrp="1" noChangeAspect="1" noChangeArrowheads="1"/>
          </p:cNvPicPr>
          <p:nvPr>
            <p:ph idx="1"/>
          </p:nvPr>
        </p:nvPicPr>
        <p:blipFill>
          <a:blip r:embed="rId1" cstate="print"/>
          <a:srcRect/>
          <a:stretch>
            <a:fillRect/>
          </a:stretch>
        </p:blipFill>
        <p:spPr bwMode="auto">
          <a:xfrm>
            <a:off x="3071802" y="2786058"/>
            <a:ext cx="3086100"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GB" sz="4000" i="1" dirty="0"/>
              <a:t>Non-competitive inhibitor</a:t>
            </a:r>
            <a:br>
              <a:rPr lang="en-GB" sz="4000" dirty="0"/>
            </a:br>
            <a:endParaRPr lang="en-GB" sz="4000" dirty="0"/>
          </a:p>
        </p:txBody>
      </p:sp>
      <p:pic>
        <p:nvPicPr>
          <p:cNvPr id="41987" name="Picture 3"/>
          <p:cNvPicPr>
            <a:picLocks noChangeAspect="1" noChangeArrowheads="1"/>
          </p:cNvPicPr>
          <p:nvPr/>
        </p:nvPicPr>
        <p:blipFill>
          <a:blip r:embed="rId1" cstate="print"/>
          <a:srcRect/>
          <a:stretch>
            <a:fillRect/>
          </a:stretch>
        </p:blipFill>
        <p:spPr bwMode="auto">
          <a:xfrm>
            <a:off x="3059113" y="1412875"/>
            <a:ext cx="3952875" cy="517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dirty="0" err="1"/>
              <a:t>Noncompetitive</a:t>
            </a:r>
            <a:r>
              <a:rPr lang="en-GB" dirty="0"/>
              <a:t> inhibition</a:t>
            </a:r>
            <a:endParaRPr lang="en-GB" dirty="0"/>
          </a:p>
        </p:txBody>
      </p:sp>
      <p:pic>
        <p:nvPicPr>
          <p:cNvPr id="46084" name="Picture 4"/>
          <p:cNvPicPr>
            <a:picLocks noGrp="1" noChangeAspect="1" noChangeArrowheads="1"/>
          </p:cNvPicPr>
          <p:nvPr>
            <p:ph type="body" idx="1"/>
          </p:nvPr>
        </p:nvPicPr>
        <p:blipFill>
          <a:blip r:embed="rId1" cstate="print"/>
          <a:srcRect/>
          <a:stretch>
            <a:fillRect/>
          </a:stretch>
        </p:blipFill>
        <p:spPr>
          <a:xfrm>
            <a:off x="2627313" y="1700213"/>
            <a:ext cx="3581400" cy="1400175"/>
          </a:xfrm>
          <a:noFill/>
        </p:spPr>
      </p:pic>
      <p:pic>
        <p:nvPicPr>
          <p:cNvPr id="46085" name="Picture 5"/>
          <p:cNvPicPr>
            <a:picLocks noChangeAspect="1" noChangeArrowheads="1"/>
          </p:cNvPicPr>
          <p:nvPr/>
        </p:nvPicPr>
        <p:blipFill>
          <a:blip r:embed="rId2" cstate="print"/>
          <a:srcRect/>
          <a:stretch>
            <a:fillRect/>
          </a:stretch>
        </p:blipFill>
        <p:spPr bwMode="auto">
          <a:xfrm>
            <a:off x="2627313" y="3068638"/>
            <a:ext cx="3581400" cy="1400175"/>
          </a:xfrm>
          <a:prstGeom prst="rect">
            <a:avLst/>
          </a:prstGeo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1" cstate="print"/>
          <a:srcRect/>
          <a:stretch>
            <a:fillRect/>
          </a:stretch>
        </p:blipFill>
        <p:spPr bwMode="auto">
          <a:xfrm>
            <a:off x="2319337" y="1705769"/>
            <a:ext cx="4505325" cy="431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A </a:t>
            </a:r>
            <a:r>
              <a:rPr lang="en-GB" dirty="0" err="1">
                <a:solidFill>
                  <a:srgbClr val="FF0000"/>
                </a:solidFill>
              </a:rPr>
              <a:t>noncompetitive</a:t>
            </a:r>
            <a:r>
              <a:rPr lang="en-GB" dirty="0">
                <a:solidFill>
                  <a:srgbClr val="FF0000"/>
                </a:solidFill>
              </a:rPr>
              <a:t> inhibitor binds to an inhibitor site on the enzyme which is remote from the active site and brings about a conformational change in the active site</a:t>
            </a:r>
            <a:r>
              <a:rPr lang="en-GB" dirty="0"/>
              <a:t>.</a:t>
            </a:r>
            <a:endParaRPr lang="en-GB" dirty="0"/>
          </a:p>
          <a:p>
            <a:r>
              <a:rPr lang="en-GB" dirty="0"/>
              <a:t> In this sense it's very similar to one of the competitive inhibitor types.</a:t>
            </a:r>
            <a:endParaRPr lang="en-GB"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 The difference is that this time the change in the active site is such that </a:t>
            </a:r>
            <a:r>
              <a:rPr lang="en-GB" dirty="0">
                <a:solidFill>
                  <a:srgbClr val="FF0000"/>
                </a:solidFill>
              </a:rPr>
              <a:t>it does not prevent substrate binding </a:t>
            </a:r>
            <a:r>
              <a:rPr lang="en-GB" dirty="0"/>
              <a:t>but, rather, </a:t>
            </a:r>
            <a:r>
              <a:rPr lang="en-GB" dirty="0">
                <a:solidFill>
                  <a:srgbClr val="FF0000"/>
                </a:solidFill>
              </a:rPr>
              <a:t>prevents the enzyme from converting the bound substrate to product.</a:t>
            </a:r>
            <a:endParaRPr lang="en-GB" dirty="0">
              <a:solidFill>
                <a:srgbClr val="FF0000"/>
              </a:solidFill>
            </a:endParaRPr>
          </a:p>
          <a:p>
            <a:pPr marL="0" indent="0">
              <a:buNone/>
            </a:pP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Simple enzyme complex</a:t>
            </a:r>
            <a:endParaRPr lang="en-GB" dirty="0"/>
          </a:p>
          <a:p>
            <a:r>
              <a:rPr lang="en-GB" dirty="0"/>
              <a:t>E + S = ES</a:t>
            </a:r>
            <a:endParaRPr lang="en-GB" dirty="0"/>
          </a:p>
          <a:p>
            <a:r>
              <a:rPr lang="en-GB" dirty="0"/>
              <a:t>E + I  = EI</a:t>
            </a:r>
            <a:endParaRPr lang="en-GB" dirty="0"/>
          </a:p>
          <a:p>
            <a:endParaRPr lang="en-GB" dirty="0"/>
          </a:p>
          <a:p>
            <a:r>
              <a:rPr lang="en-GB" dirty="0"/>
              <a:t>Tertiary enzyme complex</a:t>
            </a:r>
            <a:endParaRPr lang="en-GB" dirty="0"/>
          </a:p>
          <a:p>
            <a:r>
              <a:rPr lang="en-GB" dirty="0"/>
              <a:t>EI + S = EIS</a:t>
            </a:r>
            <a:endParaRPr lang="en-GB" dirty="0"/>
          </a:p>
          <a:p>
            <a:r>
              <a:rPr lang="en-GB" dirty="0"/>
              <a:t>ES + I = EIS</a:t>
            </a:r>
            <a:endParaRPr lang="en-GB"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Effects on </a:t>
            </a:r>
            <a:r>
              <a:rPr lang="en-GB" b="1" i="1" dirty="0"/>
              <a:t>K</a:t>
            </a:r>
            <a:r>
              <a:rPr lang="en-GB" b="1" i="1" baseline="-25000" dirty="0"/>
              <a:t>m &amp; </a:t>
            </a:r>
            <a:r>
              <a:rPr lang="en-GB" b="1" i="1" dirty="0" err="1"/>
              <a:t>V</a:t>
            </a:r>
            <a:r>
              <a:rPr lang="en-GB" b="1" i="1" baseline="-25000" dirty="0" err="1"/>
              <a:t>max</a:t>
            </a:r>
            <a:endParaRPr lang="en-GB" dirty="0"/>
          </a:p>
        </p:txBody>
      </p:sp>
      <p:sp>
        <p:nvSpPr>
          <p:cNvPr id="3" name="Content Placeholder 2"/>
          <p:cNvSpPr>
            <a:spLocks noGrp="1"/>
          </p:cNvSpPr>
          <p:nvPr>
            <p:ph idx="1"/>
          </p:nvPr>
        </p:nvSpPr>
        <p:spPr/>
        <p:txBody>
          <a:bodyPr/>
          <a:lstStyle/>
          <a:p>
            <a:r>
              <a:rPr lang="en-GB" dirty="0"/>
              <a:t>A </a:t>
            </a:r>
            <a:r>
              <a:rPr lang="en-GB" b="1" dirty="0"/>
              <a:t>classical </a:t>
            </a:r>
            <a:r>
              <a:rPr lang="en-GB" b="1" dirty="0" err="1"/>
              <a:t>noncompetitive</a:t>
            </a:r>
            <a:r>
              <a:rPr lang="en-GB" b="1" dirty="0"/>
              <a:t> inhibitor</a:t>
            </a:r>
            <a:r>
              <a:rPr lang="en-GB" dirty="0"/>
              <a:t> has no effect whatsoever on substrate binding so the enzyme-substrate affinity, and hence the </a:t>
            </a:r>
            <a:r>
              <a:rPr lang="en-GB" b="1" i="1" dirty="0"/>
              <a:t>K</a:t>
            </a:r>
            <a:r>
              <a:rPr lang="en-GB" b="1" i="1" baseline="-25000" dirty="0"/>
              <a:t>m</a:t>
            </a:r>
            <a:r>
              <a:rPr lang="en-GB" dirty="0"/>
              <a:t>, are </a:t>
            </a:r>
            <a:r>
              <a:rPr lang="en-GB" b="1" dirty="0"/>
              <a:t>unchanged</a:t>
            </a:r>
            <a:r>
              <a:rPr lang="en-GB" dirty="0"/>
              <a:t>.</a:t>
            </a:r>
            <a:endParaRPr lang="en-GB" dirty="0"/>
          </a:p>
          <a:p>
            <a:r>
              <a:rPr lang="en-GB" dirty="0" err="1"/>
              <a:t>Noncompetitive</a:t>
            </a:r>
            <a:r>
              <a:rPr lang="en-GB" dirty="0"/>
              <a:t>, of both the classical and mixed varieties, inhibit at high substrate concentrations so the </a:t>
            </a:r>
            <a:r>
              <a:rPr lang="en-GB" b="1" i="1" dirty="0" err="1"/>
              <a:t>V</a:t>
            </a:r>
            <a:r>
              <a:rPr lang="en-GB" b="1" i="1" baseline="-25000" dirty="0" err="1"/>
              <a:t>max</a:t>
            </a:r>
            <a:r>
              <a:rPr lang="en-GB" b="1" i="1" baseline="-25000" dirty="0"/>
              <a:t> </a:t>
            </a:r>
            <a:r>
              <a:rPr lang="en-GB" dirty="0"/>
              <a:t>is </a:t>
            </a:r>
            <a:r>
              <a:rPr lang="en-GB" b="1" dirty="0"/>
              <a:t>decreased</a:t>
            </a:r>
            <a:r>
              <a:rPr lang="en-GB" dirty="0"/>
              <a:t>.</a:t>
            </a:r>
            <a:endParaRPr lang="en-GB"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a:t>Uncompetitive inhibitor</a:t>
            </a:r>
            <a:endParaRPr lang="en-GB" dirty="0"/>
          </a:p>
        </p:txBody>
      </p:sp>
      <p:sp>
        <p:nvSpPr>
          <p:cNvPr id="8195" name="Rectangle 3"/>
          <p:cNvSpPr>
            <a:spLocks noGrp="1" noChangeArrowheads="1"/>
          </p:cNvSpPr>
          <p:nvPr>
            <p:ph type="body" idx="1"/>
          </p:nvPr>
        </p:nvSpPr>
        <p:spPr/>
        <p:txBody>
          <a:bodyPr/>
          <a:lstStyle/>
          <a:p>
            <a:r>
              <a:rPr lang="en-GB" dirty="0"/>
              <a:t>An uncompetitive inhibitor combines with ES to form a non-reactive ESI complex. </a:t>
            </a:r>
            <a:endParaRPr lang="en-GB" dirty="0"/>
          </a:p>
          <a:p>
            <a:r>
              <a:rPr lang="en-GB" dirty="0" err="1"/>
              <a:t>Vmax</a:t>
            </a:r>
            <a:r>
              <a:rPr lang="en-GB" dirty="0"/>
              <a:t> is decreased by inhibitor but apparent KM is unaltered. </a:t>
            </a:r>
            <a:endParaRPr lang="en-GB" dirty="0"/>
          </a:p>
          <a:p>
            <a:r>
              <a:rPr lang="en-GB" dirty="0"/>
              <a:t>Inhibition cannot be overcome with increasing [S]. In reciprocal plot, the lines are parallel.</a:t>
            </a:r>
            <a:endParaRPr lang="en-GB" dirty="0"/>
          </a:p>
          <a:p>
            <a:endParaRPr lang="en-GB"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en-GB" dirty="0"/>
              <a:t>Uncompetitive</a:t>
            </a:r>
            <a:endParaRPr lang="en-GB" dirty="0"/>
          </a:p>
        </p:txBody>
      </p:sp>
      <p:pic>
        <p:nvPicPr>
          <p:cNvPr id="49157" name="Picture 5"/>
          <p:cNvPicPr>
            <a:picLocks noChangeAspect="1" noChangeArrowheads="1"/>
          </p:cNvPicPr>
          <p:nvPr/>
        </p:nvPicPr>
        <p:blipFill>
          <a:blip r:embed="rId1" cstate="print"/>
          <a:srcRect/>
          <a:stretch>
            <a:fillRect/>
          </a:stretch>
        </p:blipFill>
        <p:spPr bwMode="auto">
          <a:xfrm>
            <a:off x="2843213" y="2492375"/>
            <a:ext cx="2695575" cy="914400"/>
          </a:xfrm>
          <a:prstGeom prst="rect">
            <a:avLst/>
          </a:prstGeom>
          <a:noFill/>
          <a:ln w="9525">
            <a:noFill/>
            <a:miter lim="800000"/>
            <a:headEnd/>
            <a:tailEnd/>
          </a:ln>
        </p:spPr>
      </p:pic>
      <p:pic>
        <p:nvPicPr>
          <p:cNvPr id="49158" name="Picture 6"/>
          <p:cNvPicPr>
            <a:picLocks noChangeAspect="1" noChangeArrowheads="1"/>
          </p:cNvPicPr>
          <p:nvPr/>
        </p:nvPicPr>
        <p:blipFill>
          <a:blip r:embed="rId2" cstate="print"/>
          <a:srcRect/>
          <a:stretch>
            <a:fillRect/>
          </a:stretch>
        </p:blipFill>
        <p:spPr bwMode="auto">
          <a:xfrm>
            <a:off x="2843213" y="3357563"/>
            <a:ext cx="268605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1" cstate="print"/>
          <a:srcRect/>
          <a:stretch>
            <a:fillRect/>
          </a:stretch>
        </p:blipFill>
        <p:spPr bwMode="auto">
          <a:xfrm>
            <a:off x="1428728" y="928670"/>
            <a:ext cx="6215106"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Uncompetitive Inhibitors</a:t>
            </a:r>
            <a:endParaRPr lang="en-GB" dirty="0"/>
          </a:p>
        </p:txBody>
      </p:sp>
      <p:pic>
        <p:nvPicPr>
          <p:cNvPr id="8194" name="Picture 2"/>
          <p:cNvPicPr>
            <a:picLocks noGrp="1" noChangeAspect="1" noChangeArrowheads="1"/>
          </p:cNvPicPr>
          <p:nvPr>
            <p:ph idx="1"/>
          </p:nvPr>
        </p:nvPicPr>
        <p:blipFill>
          <a:blip r:embed="rId1" cstate="print"/>
          <a:srcRect/>
          <a:stretch>
            <a:fillRect/>
          </a:stretch>
        </p:blipFill>
        <p:spPr bwMode="auto">
          <a:xfrm>
            <a:off x="3028950" y="2791619"/>
            <a:ext cx="3086100"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Probably the main claim to fame of </a:t>
            </a:r>
            <a:r>
              <a:rPr lang="en-GB" i="1" dirty="0"/>
              <a:t>uncompetitive</a:t>
            </a:r>
            <a:r>
              <a:rPr lang="en-GB" dirty="0"/>
              <a:t> inhibitors is the frequent </a:t>
            </a:r>
            <a:r>
              <a:rPr lang="en-GB" dirty="0">
                <a:solidFill>
                  <a:srgbClr val="FF0000"/>
                </a:solidFill>
              </a:rPr>
              <a:t>confusion of names </a:t>
            </a:r>
            <a:r>
              <a:rPr lang="en-GB" dirty="0"/>
              <a:t>between them and </a:t>
            </a:r>
            <a:r>
              <a:rPr lang="en-GB" i="1" dirty="0"/>
              <a:t>non-competitive</a:t>
            </a:r>
            <a:r>
              <a:rPr lang="en-GB" dirty="0"/>
              <a:t> inhibitors!</a:t>
            </a:r>
            <a:endParaRPr lang="en-GB"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The key feature of these inhibitors is they are </a:t>
            </a:r>
            <a:r>
              <a:rPr lang="en-GB" i="1" dirty="0"/>
              <a:t>incapable of binding to free enzyme</a:t>
            </a:r>
            <a:r>
              <a:rPr lang="en-GB" dirty="0"/>
              <a:t>. </a:t>
            </a:r>
            <a:endParaRPr lang="en-GB" dirty="0"/>
          </a:p>
          <a:p>
            <a:r>
              <a:rPr lang="en-GB" dirty="0"/>
              <a:t>They can only bind to the enzyme-substrate complex. </a:t>
            </a:r>
            <a:endParaRPr lang="en-GB" dirty="0"/>
          </a:p>
          <a:p>
            <a:r>
              <a:rPr lang="en-GB" dirty="0"/>
              <a:t>This could be because the substrate is itself directly involved in binding the inhibitor or because it brings about a conformational change in an inhibitor binding site which was previously incapable of binding the inhibitor. </a:t>
            </a:r>
            <a:endParaRPr lang="en-GB" dirty="0"/>
          </a:p>
          <a:p>
            <a:endParaRPr lang="en-GB" dirty="0"/>
          </a:p>
          <a:p>
            <a:endParaRPr lang="en-GB"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Once the inhibitor </a:t>
            </a:r>
            <a:r>
              <a:rPr lang="en-GB" i="1" dirty="0"/>
              <a:t>has</a:t>
            </a:r>
            <a:r>
              <a:rPr lang="en-GB" dirty="0"/>
              <a:t> bound it prevents the enzyme from turning the substrate into product. Again this could be some kind of direct interaction, or due to a change in conformation of the active site. </a:t>
            </a:r>
            <a:endParaRPr lang="en-GB" dirty="0"/>
          </a:p>
          <a:p>
            <a:endParaRPr lang="en-GB"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E  + S </a:t>
            </a:r>
            <a:r>
              <a:rPr lang="en-GB" b="1" i="1" dirty="0"/>
              <a:t> = ES</a:t>
            </a:r>
            <a:endParaRPr lang="en-GB" b="1" i="1" dirty="0"/>
          </a:p>
          <a:p>
            <a:r>
              <a:rPr lang="en-GB" b="1" i="1" dirty="0"/>
              <a:t>ES + I  = EIS</a:t>
            </a:r>
            <a:endParaRPr lang="en-GB" b="1" i="1" dirty="0"/>
          </a:p>
          <a:p>
            <a:r>
              <a:rPr lang="en-GB" b="1" i="1" dirty="0"/>
              <a:t>E + I  ≠  EI</a:t>
            </a:r>
            <a:endParaRPr lang="en-GB"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normAutofit fontScale="90000"/>
          </a:bodyPr>
          <a:lstStyle/>
          <a:p>
            <a:r>
              <a:rPr lang="en-GB" sz="4000" dirty="0"/>
              <a:t>Uncompetitive inhibitor</a:t>
            </a:r>
            <a:br>
              <a:rPr lang="en-GB" sz="4000" dirty="0"/>
            </a:br>
            <a:endParaRPr lang="en-GB" sz="4000" dirty="0"/>
          </a:p>
        </p:txBody>
      </p:sp>
      <p:pic>
        <p:nvPicPr>
          <p:cNvPr id="37893" name="Picture 5"/>
          <p:cNvPicPr>
            <a:picLocks noChangeAspect="1" noChangeArrowheads="1"/>
          </p:cNvPicPr>
          <p:nvPr/>
        </p:nvPicPr>
        <p:blipFill>
          <a:blip r:embed="rId1" cstate="print"/>
          <a:srcRect/>
          <a:stretch>
            <a:fillRect/>
          </a:stretch>
        </p:blipFill>
        <p:spPr bwMode="auto">
          <a:xfrm>
            <a:off x="2916238" y="1333500"/>
            <a:ext cx="3686175"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Uncompetitive inhibitor</a:t>
            </a:r>
            <a:endParaRPr lang="en-GB" dirty="0"/>
          </a:p>
        </p:txBody>
      </p:sp>
      <p:pic>
        <p:nvPicPr>
          <p:cNvPr id="43014" name="Picture 6"/>
          <p:cNvPicPr>
            <a:picLocks noGrp="1" noChangeAspect="1" noChangeArrowheads="1"/>
          </p:cNvPicPr>
          <p:nvPr>
            <p:ph type="body" idx="1"/>
          </p:nvPr>
        </p:nvPicPr>
        <p:blipFill>
          <a:blip r:embed="rId1" cstate="print"/>
          <a:srcRect/>
          <a:stretch>
            <a:fillRect/>
          </a:stretch>
        </p:blipFill>
        <p:spPr>
          <a:xfrm>
            <a:off x="2771800" y="1772816"/>
            <a:ext cx="3390900" cy="1638300"/>
          </a:xfrm>
          <a:noFill/>
        </p:spPr>
      </p:pic>
      <p:pic>
        <p:nvPicPr>
          <p:cNvPr id="43015" name="Picture 7"/>
          <p:cNvPicPr>
            <a:picLocks noChangeAspect="1" noChangeArrowheads="1"/>
          </p:cNvPicPr>
          <p:nvPr/>
        </p:nvPicPr>
        <p:blipFill>
          <a:blip r:embed="rId2" cstate="print"/>
          <a:srcRect/>
          <a:stretch>
            <a:fillRect/>
          </a:stretch>
        </p:blipFill>
        <p:spPr bwMode="auto">
          <a:xfrm>
            <a:off x="2843808" y="3284984"/>
            <a:ext cx="3381375"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Grp="1" noChangeAspect="1" noChangeArrowheads="1"/>
          </p:cNvPicPr>
          <p:nvPr>
            <p:ph idx="1"/>
          </p:nvPr>
        </p:nvPicPr>
        <p:blipFill>
          <a:blip r:embed="rId1" cstate="print"/>
          <a:srcRect/>
          <a:stretch>
            <a:fillRect/>
          </a:stretch>
        </p:blipFill>
        <p:spPr bwMode="auto">
          <a:xfrm>
            <a:off x="2322902" y="1600200"/>
            <a:ext cx="449819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Effects on </a:t>
            </a:r>
            <a:r>
              <a:rPr lang="en-GB" b="1" i="1" dirty="0"/>
              <a:t>K</a:t>
            </a:r>
            <a:r>
              <a:rPr lang="en-GB" b="1" i="1" baseline="-25000" dirty="0"/>
              <a:t>m &amp; </a:t>
            </a:r>
            <a:r>
              <a:rPr lang="en-GB" b="1" i="1" dirty="0" err="1"/>
              <a:t>V</a:t>
            </a:r>
            <a:r>
              <a:rPr lang="en-GB" b="1" i="1" baseline="-25000" dirty="0" err="1"/>
              <a:t>max</a:t>
            </a:r>
            <a:endParaRPr lang="en-GB" dirty="0"/>
          </a:p>
        </p:txBody>
      </p:sp>
      <p:sp>
        <p:nvSpPr>
          <p:cNvPr id="3" name="Content Placeholder 2"/>
          <p:cNvSpPr>
            <a:spLocks noGrp="1"/>
          </p:cNvSpPr>
          <p:nvPr>
            <p:ph idx="1"/>
          </p:nvPr>
        </p:nvSpPr>
        <p:spPr/>
        <p:txBody>
          <a:bodyPr/>
          <a:lstStyle/>
          <a:p>
            <a:r>
              <a:rPr lang="en-GB" dirty="0"/>
              <a:t>a decrease in </a:t>
            </a:r>
            <a:r>
              <a:rPr lang="en-GB" b="1" i="1" dirty="0"/>
              <a:t>K</a:t>
            </a:r>
            <a:r>
              <a:rPr lang="en-GB" b="1" i="1" baseline="-25000" dirty="0"/>
              <a:t>m</a:t>
            </a:r>
            <a:r>
              <a:rPr lang="en-GB" dirty="0"/>
              <a:t>.</a:t>
            </a:r>
            <a:endParaRPr lang="en-GB" dirty="0"/>
          </a:p>
          <a:p>
            <a:r>
              <a:rPr lang="en-GB" b="1" dirty="0"/>
              <a:t>decreases</a:t>
            </a:r>
            <a:r>
              <a:rPr lang="en-GB" dirty="0"/>
              <a:t> </a:t>
            </a:r>
            <a:r>
              <a:rPr lang="en-GB" b="1" i="1" dirty="0" err="1"/>
              <a:t>V</a:t>
            </a:r>
            <a:r>
              <a:rPr lang="en-GB" b="1" i="1" baseline="-25000" dirty="0" err="1"/>
              <a:t>max</a:t>
            </a:r>
            <a:r>
              <a:rPr lang="en-GB" dirty="0"/>
              <a:t>.</a:t>
            </a:r>
            <a:endParaRPr lang="en-GB"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p>
        </p:txBody>
      </p:sp>
      <p:sp>
        <p:nvSpPr>
          <p:cNvPr id="11267" name="Rectangle 3"/>
          <p:cNvSpPr>
            <a:spLocks noGrp="1" noChangeArrowheads="1"/>
          </p:cNvSpPr>
          <p:nvPr>
            <p:ph type="body" idx="1"/>
          </p:nvPr>
        </p:nvSpPr>
        <p:spPr/>
        <p:txBody>
          <a:bodyPr/>
          <a:lstStyle/>
          <a:p>
            <a:r>
              <a:rPr lang="en-GB" dirty="0"/>
              <a:t>Uncompetitive and non-competitive inhibition vs. competitive inhibition are preferred in drug design because inhibition cannot be fully overcome by increasing [S].</a:t>
            </a:r>
            <a:endParaRPr lang="en-GB" dirty="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Motifs and Domains</a:t>
            </a:r>
            <a:endParaRPr lang="en-GB" dirty="0"/>
          </a:p>
        </p:txBody>
      </p:sp>
      <p:sp>
        <p:nvSpPr>
          <p:cNvPr id="3" name="Content Placeholder 2"/>
          <p:cNvSpPr>
            <a:spLocks noGrp="1"/>
          </p:cNvSpPr>
          <p:nvPr>
            <p:ph idx="1"/>
          </p:nvPr>
        </p:nvSpPr>
        <p:spPr/>
        <p:txBody>
          <a:bodyPr/>
          <a:lstStyle/>
          <a:p>
            <a:r>
              <a:rPr lang="en-GB" dirty="0">
                <a:solidFill>
                  <a:srgbClr val="FF0000"/>
                </a:solidFill>
              </a:rPr>
              <a:t>Motifs</a:t>
            </a:r>
            <a:r>
              <a:rPr lang="en-GB" dirty="0"/>
              <a:t> and </a:t>
            </a:r>
            <a:r>
              <a:rPr lang="en-GB" dirty="0">
                <a:solidFill>
                  <a:srgbClr val="FF0000"/>
                </a:solidFill>
              </a:rPr>
              <a:t>Domains</a:t>
            </a:r>
            <a:r>
              <a:rPr lang="en-GB" dirty="0"/>
              <a:t> are combinations of secondary structures.</a:t>
            </a:r>
            <a:endParaRPr lang="en-GB" dirty="0"/>
          </a:p>
          <a:p>
            <a:r>
              <a:rPr lang="en-GB" dirty="0">
                <a:solidFill>
                  <a:srgbClr val="FF0000"/>
                </a:solidFill>
              </a:rPr>
              <a:t>Motifs</a:t>
            </a:r>
            <a:r>
              <a:rPr lang="en-GB" dirty="0"/>
              <a:t> only consist of the outer part of secondary structures They may but need not have a function.</a:t>
            </a:r>
            <a:endParaRPr lang="en-GB" dirty="0"/>
          </a:p>
          <a:p>
            <a:r>
              <a:rPr lang="en-GB" dirty="0">
                <a:solidFill>
                  <a:srgbClr val="FF0000"/>
                </a:solidFill>
              </a:rPr>
              <a:t>Domains</a:t>
            </a:r>
            <a:r>
              <a:rPr lang="en-GB" dirty="0"/>
              <a:t> are more complicated and are defined as a modular functional unit folding independently.</a:t>
            </a:r>
            <a:endParaRPr lang="en-GB"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GB" sz="4000" b="1" dirty="0"/>
              <a:t>Irreversible Enzyme Inhibitors</a:t>
            </a:r>
            <a:br>
              <a:rPr lang="en-GB" sz="4000" dirty="0"/>
            </a:br>
            <a:endParaRPr lang="en-GB" sz="4000" dirty="0"/>
          </a:p>
        </p:txBody>
      </p:sp>
      <p:sp>
        <p:nvSpPr>
          <p:cNvPr id="12291" name="Rectangle 3"/>
          <p:cNvSpPr>
            <a:spLocks noGrp="1" noChangeArrowheads="1"/>
          </p:cNvSpPr>
          <p:nvPr>
            <p:ph type="body" idx="1"/>
          </p:nvPr>
        </p:nvSpPr>
        <p:spPr/>
        <p:txBody>
          <a:bodyPr/>
          <a:lstStyle/>
          <a:p>
            <a:r>
              <a:rPr lang="en-GB" sz="2800" i="1" dirty="0"/>
              <a:t>Irreversible enzyme inhibitors modify functional groups in enzyme active sites to inhibit activity. </a:t>
            </a:r>
            <a:r>
              <a:rPr lang="en-GB" sz="2800" dirty="0"/>
              <a:t>Penicillin is an irreversible enzyme inhibitor that works very effectively by covalently modifying a bacterial </a:t>
            </a:r>
            <a:r>
              <a:rPr lang="en-GB" sz="2800" dirty="0" err="1"/>
              <a:t>glycopeptide</a:t>
            </a:r>
            <a:r>
              <a:rPr lang="en-GB" sz="2800" dirty="0"/>
              <a:t> </a:t>
            </a:r>
            <a:r>
              <a:rPr lang="en-GB" sz="2800" dirty="0" err="1"/>
              <a:t>transpepidase</a:t>
            </a:r>
            <a:r>
              <a:rPr lang="en-GB" sz="2800" dirty="0"/>
              <a:t> necessary for cell wall </a:t>
            </a:r>
            <a:r>
              <a:rPr lang="en-GB" sz="2800" dirty="0" err="1"/>
              <a:t>crosslinking</a:t>
            </a:r>
            <a:r>
              <a:rPr lang="en-GB" sz="2800" dirty="0"/>
              <a:t> of D-Ala to </a:t>
            </a:r>
            <a:r>
              <a:rPr lang="en-GB" sz="2800" dirty="0" err="1"/>
              <a:t>Gly</a:t>
            </a:r>
            <a:r>
              <a:rPr lang="en-GB" sz="2800" dirty="0"/>
              <a:t> residues. </a:t>
            </a:r>
            <a:endParaRPr lang="en-GB" sz="2800" dirty="0"/>
          </a:p>
          <a:p>
            <a:endParaRPr lang="en-GB" sz="28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This is an important step in synthesis of bacterial cell walls (</a:t>
            </a:r>
            <a:r>
              <a:rPr lang="en-GB" dirty="0" err="1"/>
              <a:t>peptidoglycan</a:t>
            </a:r>
            <a:r>
              <a:rPr lang="en-GB" dirty="0"/>
              <a:t> structures). </a:t>
            </a:r>
            <a:endParaRPr lang="en-GB" dirty="0"/>
          </a:p>
          <a:p>
            <a:r>
              <a:rPr lang="en-GB" dirty="0"/>
              <a:t>The enzyme mechanism involves the formation of an </a:t>
            </a:r>
            <a:r>
              <a:rPr lang="en-GB" dirty="0" err="1"/>
              <a:t>acyl</a:t>
            </a:r>
            <a:r>
              <a:rPr lang="en-GB" dirty="0"/>
              <a:t>-group.</a:t>
            </a:r>
            <a:endParaRPr lang="en-GB" dirty="0"/>
          </a:p>
          <a:p>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GB" sz="4000" dirty="0"/>
              <a:t>CATALYSIS- </a:t>
            </a:r>
            <a:r>
              <a:rPr lang="en-GB" sz="4000" dirty="0">
                <a:solidFill>
                  <a:srgbClr val="FF0000"/>
                </a:solidFill>
              </a:rPr>
              <a:t>mechanisms of enzyme action</a:t>
            </a:r>
            <a:r>
              <a:rPr lang="en-GB" sz="4000" dirty="0"/>
              <a:t>.</a:t>
            </a:r>
            <a:endParaRPr lang="en-GB" sz="4000" dirty="0"/>
          </a:p>
        </p:txBody>
      </p:sp>
      <p:sp>
        <p:nvSpPr>
          <p:cNvPr id="12291" name="Rectangle 3"/>
          <p:cNvSpPr>
            <a:spLocks noGrp="1" noChangeArrowheads="1"/>
          </p:cNvSpPr>
          <p:nvPr>
            <p:ph type="body" idx="1"/>
          </p:nvPr>
        </p:nvSpPr>
        <p:spPr/>
        <p:txBody>
          <a:bodyPr/>
          <a:lstStyle/>
          <a:p>
            <a:pPr eaLnBrk="1" hangingPunct="1"/>
            <a:r>
              <a:rPr lang="en-GB" dirty="0"/>
              <a:t>Facilitated by the presence of an active site.</a:t>
            </a:r>
            <a:endParaRPr lang="en-GB" dirty="0"/>
          </a:p>
          <a:p>
            <a:pPr lvl="1" eaLnBrk="1" hangingPunct="1"/>
            <a:r>
              <a:rPr lang="en-GB" dirty="0"/>
              <a:t>Three dimensional</a:t>
            </a:r>
            <a:endParaRPr lang="en-GB" dirty="0"/>
          </a:p>
          <a:p>
            <a:pPr lvl="1" eaLnBrk="1" hangingPunct="1"/>
            <a:r>
              <a:rPr lang="en-GB" dirty="0"/>
              <a:t>Shields substrates from the solvent</a:t>
            </a:r>
            <a:endParaRPr lang="en-GB" dirty="0"/>
          </a:p>
          <a:p>
            <a:pPr lvl="1" eaLnBrk="1" hangingPunct="1">
              <a:buFontTx/>
              <a:buNone/>
            </a:pPr>
            <a:r>
              <a:rPr lang="en-GB" dirty="0"/>
              <a:t>Substrates bind to the active site at a specific region. This simultaneously aligns the functional group of the substrate ( usually the </a:t>
            </a:r>
            <a:r>
              <a:rPr lang="en-GB" dirty="0" err="1"/>
              <a:t>peptidyl</a:t>
            </a:r>
            <a:r>
              <a:rPr lang="en-GB" dirty="0"/>
              <a:t> </a:t>
            </a:r>
            <a:r>
              <a:rPr lang="en-GB" dirty="0" err="1"/>
              <a:t>aminoacyl</a:t>
            </a:r>
            <a:r>
              <a:rPr lang="en-GB" dirty="0"/>
              <a:t> residues) in position for the chemical reaction or change.</a:t>
            </a:r>
            <a:endParaRPr lang="en-GB"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Catalysis-cont’d</a:t>
            </a:r>
            <a:endParaRPr lang="en-GB"/>
          </a:p>
        </p:txBody>
      </p:sp>
      <p:sp>
        <p:nvSpPr>
          <p:cNvPr id="13315" name="Rectangle 3"/>
          <p:cNvSpPr>
            <a:spLocks noGrp="1" noChangeArrowheads="1"/>
          </p:cNvSpPr>
          <p:nvPr>
            <p:ph type="body" idx="1"/>
          </p:nvPr>
        </p:nvSpPr>
        <p:spPr/>
        <p:txBody>
          <a:bodyPr/>
          <a:lstStyle/>
          <a:p>
            <a:pPr eaLnBrk="1" hangingPunct="1"/>
            <a:r>
              <a:rPr lang="en-GB" dirty="0"/>
              <a:t>The active site also binds and orients cofactors or prosthetic groups</a:t>
            </a:r>
            <a:endParaRPr lang="en-GB" dirty="0"/>
          </a:p>
          <a:p>
            <a:pPr eaLnBrk="1" hangingPunct="1"/>
            <a:r>
              <a:rPr lang="en-GB" dirty="0"/>
              <a:t>Active site is 3-dimensional in structure due to amino </a:t>
            </a:r>
            <a:r>
              <a:rPr lang="en-GB" dirty="0" err="1"/>
              <a:t>acyl</a:t>
            </a:r>
            <a:r>
              <a:rPr lang="en-GB" dirty="0"/>
              <a:t> residues from diverse portions of the polypeptide chain.</a:t>
            </a:r>
            <a:endParaRPr lang="en-GB"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dirty="0"/>
              <a:t>Mechanisms of catalysis</a:t>
            </a:r>
            <a:endParaRPr lang="en-GB" dirty="0"/>
          </a:p>
        </p:txBody>
      </p:sp>
      <p:sp>
        <p:nvSpPr>
          <p:cNvPr id="14339" name="Rectangle 3"/>
          <p:cNvSpPr>
            <a:spLocks noGrp="1" noChangeArrowheads="1"/>
          </p:cNvSpPr>
          <p:nvPr>
            <p:ph type="body" idx="1"/>
          </p:nvPr>
        </p:nvSpPr>
        <p:spPr/>
        <p:txBody>
          <a:bodyPr/>
          <a:lstStyle/>
          <a:p>
            <a:pPr eaLnBrk="1" hangingPunct="1">
              <a:lnSpc>
                <a:spcPct val="90000"/>
              </a:lnSpc>
            </a:pPr>
            <a:r>
              <a:rPr lang="en-GB" dirty="0">
                <a:solidFill>
                  <a:srgbClr val="FF0000"/>
                </a:solidFill>
              </a:rPr>
              <a:t>Catalysis by proximity</a:t>
            </a:r>
            <a:r>
              <a:rPr lang="en-GB" dirty="0"/>
              <a:t>: the higher the substrate concentration, the more frequently the chances of the substrate and enzyme to meet and the greater the rate of reaction.</a:t>
            </a:r>
            <a:endParaRPr lang="en-GB" dirty="0"/>
          </a:p>
          <a:p>
            <a:pPr eaLnBrk="1" hangingPunct="1">
              <a:lnSpc>
                <a:spcPct val="90000"/>
              </a:lnSpc>
            </a:pPr>
            <a:r>
              <a:rPr lang="en-GB" dirty="0">
                <a:solidFill>
                  <a:srgbClr val="FF0000"/>
                </a:solidFill>
              </a:rPr>
              <a:t>Acid-base catalysis</a:t>
            </a:r>
            <a:r>
              <a:rPr lang="en-GB" dirty="0"/>
              <a:t>: Depends on the acidic or basic nature of the ionisable functional group of the amino </a:t>
            </a:r>
            <a:r>
              <a:rPr lang="en-GB" dirty="0" err="1"/>
              <a:t>acyl</a:t>
            </a:r>
            <a:r>
              <a:rPr lang="en-GB" dirty="0"/>
              <a:t> side chain or prosthetic groups.  </a:t>
            </a:r>
            <a:endParaRPr lang="en-GB"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p>
        </p:txBody>
      </p:sp>
      <p:sp>
        <p:nvSpPr>
          <p:cNvPr id="15363" name="Rectangle 3"/>
          <p:cNvSpPr>
            <a:spLocks noGrp="1" noChangeArrowheads="1"/>
          </p:cNvSpPr>
          <p:nvPr>
            <p:ph type="body" idx="1"/>
          </p:nvPr>
        </p:nvSpPr>
        <p:spPr/>
        <p:txBody>
          <a:bodyPr/>
          <a:lstStyle/>
          <a:p>
            <a:pPr lvl="1" eaLnBrk="1" hangingPunct="1"/>
            <a:r>
              <a:rPr lang="en-GB" dirty="0"/>
              <a:t>Specific acid or base catalysis-depends on conc. Of proton donors or acceptors irrespective of substrate concentration</a:t>
            </a:r>
            <a:endParaRPr lang="en-GB" dirty="0"/>
          </a:p>
          <a:p>
            <a:pPr lvl="1" eaLnBrk="1" hangingPunct="1"/>
            <a:r>
              <a:rPr lang="en-GB" dirty="0"/>
              <a:t>General acid or base catalysis- depend on all acids or bases present</a:t>
            </a:r>
            <a:endParaRPr lang="en-GB"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p>
        </p:txBody>
      </p:sp>
      <p:sp>
        <p:nvSpPr>
          <p:cNvPr id="16387" name="Rectangle 3"/>
          <p:cNvSpPr>
            <a:spLocks noGrp="1" noChangeArrowheads="1"/>
          </p:cNvSpPr>
          <p:nvPr>
            <p:ph type="body" idx="1"/>
          </p:nvPr>
        </p:nvSpPr>
        <p:spPr/>
        <p:txBody>
          <a:bodyPr/>
          <a:lstStyle/>
          <a:p>
            <a:pPr eaLnBrk="1" hangingPunct="1">
              <a:lnSpc>
                <a:spcPct val="90000"/>
              </a:lnSpc>
            </a:pPr>
            <a:r>
              <a:rPr lang="en-GB" dirty="0">
                <a:solidFill>
                  <a:srgbClr val="FF0000"/>
                </a:solidFill>
              </a:rPr>
              <a:t>Catalysis by strain</a:t>
            </a:r>
            <a:r>
              <a:rPr lang="en-GB" dirty="0"/>
              <a:t>: Strain that causes stretching or distortion of the bond targeted by the enzyme. This weakening of the bond makes it vulnerable to cleavage or breakage during catalysis (</a:t>
            </a:r>
            <a:r>
              <a:rPr lang="en-GB" dirty="0" err="1"/>
              <a:t>Koshland’s</a:t>
            </a:r>
            <a:r>
              <a:rPr lang="en-GB" dirty="0"/>
              <a:t> induced fit model)</a:t>
            </a:r>
            <a:endParaRPr lang="en-GB" dirty="0"/>
          </a:p>
          <a:p>
            <a:pPr eaLnBrk="1" hangingPunct="1">
              <a:lnSpc>
                <a:spcPct val="90000"/>
              </a:lnSpc>
            </a:pPr>
            <a:r>
              <a:rPr lang="en-GB" dirty="0">
                <a:solidFill>
                  <a:srgbClr val="FF0000"/>
                </a:solidFill>
              </a:rPr>
              <a:t>Covalent catalysis</a:t>
            </a:r>
            <a:r>
              <a:rPr lang="en-GB" dirty="0"/>
              <a:t>: Involves formation of a covalent bond between the enzyme and one or more substrates.</a:t>
            </a:r>
            <a:endParaRPr lang="en-GB"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p>
        </p:txBody>
      </p:sp>
      <p:sp>
        <p:nvSpPr>
          <p:cNvPr id="17411" name="Rectangle 3"/>
          <p:cNvSpPr>
            <a:spLocks noGrp="1" noChangeArrowheads="1"/>
          </p:cNvSpPr>
          <p:nvPr>
            <p:ph type="body" idx="1"/>
          </p:nvPr>
        </p:nvSpPr>
        <p:spPr/>
        <p:txBody>
          <a:bodyPr/>
          <a:lstStyle/>
          <a:p>
            <a:pPr lvl="1" eaLnBrk="1" hangingPunct="1">
              <a:lnSpc>
                <a:spcPct val="90000"/>
              </a:lnSpc>
            </a:pPr>
            <a:r>
              <a:rPr lang="en-GB" dirty="0"/>
              <a:t>The modified enzyme reacts during the process of catalysis. Covalent bonding facilitates the reaction pathway.</a:t>
            </a:r>
            <a:endParaRPr lang="en-GB" dirty="0"/>
          </a:p>
          <a:p>
            <a:pPr lvl="1" eaLnBrk="1" hangingPunct="1">
              <a:lnSpc>
                <a:spcPct val="90000"/>
              </a:lnSpc>
            </a:pPr>
            <a:r>
              <a:rPr lang="en-GB" dirty="0"/>
              <a:t>At the completion of the </a:t>
            </a:r>
            <a:r>
              <a:rPr lang="en-GB" dirty="0" err="1"/>
              <a:t>rexn</a:t>
            </a:r>
            <a:r>
              <a:rPr lang="en-GB" dirty="0"/>
              <a:t>, the bond is </a:t>
            </a:r>
            <a:r>
              <a:rPr lang="en-GB" dirty="0" err="1"/>
              <a:t>brocken</a:t>
            </a:r>
            <a:r>
              <a:rPr lang="en-GB" dirty="0"/>
              <a:t> and the enzyme returns to its original unmodified state.</a:t>
            </a:r>
            <a:endParaRPr lang="en-GB" dirty="0"/>
          </a:p>
          <a:p>
            <a:pPr lvl="1" eaLnBrk="1" hangingPunct="1">
              <a:lnSpc>
                <a:spcPct val="90000"/>
              </a:lnSpc>
            </a:pPr>
            <a:r>
              <a:rPr lang="en-GB" dirty="0"/>
              <a:t>Common in enzymes catalysing group transfer </a:t>
            </a:r>
            <a:r>
              <a:rPr lang="en-GB" dirty="0" err="1"/>
              <a:t>rexns</a:t>
            </a:r>
            <a:r>
              <a:rPr lang="en-GB" dirty="0"/>
              <a:t> </a:t>
            </a:r>
            <a:r>
              <a:rPr lang="en-GB" dirty="0" err="1"/>
              <a:t>e.g</a:t>
            </a:r>
            <a:r>
              <a:rPr lang="en-GB" dirty="0"/>
              <a:t> groups containing </a:t>
            </a:r>
            <a:r>
              <a:rPr lang="en-GB" dirty="0" err="1"/>
              <a:t>cysteine</a:t>
            </a:r>
            <a:r>
              <a:rPr lang="en-GB" dirty="0"/>
              <a:t>, serine and </a:t>
            </a:r>
            <a:r>
              <a:rPr lang="en-GB" dirty="0" err="1"/>
              <a:t>occassionaly</a:t>
            </a:r>
            <a:r>
              <a:rPr lang="en-GB" dirty="0"/>
              <a:t> </a:t>
            </a:r>
            <a:r>
              <a:rPr lang="en-GB" dirty="0" err="1"/>
              <a:t>histidine</a:t>
            </a:r>
            <a:r>
              <a:rPr lang="en-GB" dirty="0"/>
              <a:t>.</a:t>
            </a:r>
            <a:endParaRPr lang="en-GB" dirty="0"/>
          </a:p>
          <a:p>
            <a:pPr lvl="1" eaLnBrk="1" hangingPunct="1">
              <a:lnSpc>
                <a:spcPct val="90000"/>
              </a:lnSpc>
            </a:pPr>
            <a:r>
              <a:rPr lang="en-GB" dirty="0"/>
              <a:t>Also </a:t>
            </a:r>
            <a:r>
              <a:rPr lang="en-GB" dirty="0" err="1"/>
              <a:t>reffered</a:t>
            </a:r>
            <a:r>
              <a:rPr lang="en-GB" dirty="0"/>
              <a:t> to as ping-pong mechanism</a:t>
            </a:r>
            <a:endParaRPr lang="en-GB"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p>
        </p:txBody>
      </p:sp>
      <p:sp>
        <p:nvSpPr>
          <p:cNvPr id="18435" name="Rectangle 3"/>
          <p:cNvSpPr>
            <a:spLocks noGrp="1" noChangeArrowheads="1"/>
          </p:cNvSpPr>
          <p:nvPr>
            <p:ph type="body" idx="1"/>
          </p:nvPr>
        </p:nvSpPr>
        <p:spPr/>
        <p:txBody>
          <a:bodyPr/>
          <a:lstStyle/>
          <a:p>
            <a:pPr eaLnBrk="1" hangingPunct="1"/>
            <a:r>
              <a:rPr lang="en-GB" dirty="0"/>
              <a:t>Ping-pong- first substrate binds and its product released before second substrate </a:t>
            </a:r>
            <a:r>
              <a:rPr lang="en-GB" dirty="0" err="1"/>
              <a:t>binds.e.g</a:t>
            </a:r>
            <a:r>
              <a:rPr lang="en-GB" dirty="0"/>
              <a:t> </a:t>
            </a:r>
            <a:r>
              <a:rPr lang="en-GB" dirty="0" err="1"/>
              <a:t>Chymotrypsin</a:t>
            </a:r>
            <a:r>
              <a:rPr lang="en-GB" dirty="0"/>
              <a:t>, Fructose-2,6-bisphosphatase.</a:t>
            </a:r>
            <a:endParaRPr lang="en-GB"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Enzyme catalysis</a:t>
            </a:r>
            <a:br>
              <a:rPr lang="en-GB" b="1" dirty="0"/>
            </a:br>
            <a:endParaRPr lang="en-GB" dirty="0"/>
          </a:p>
        </p:txBody>
      </p:sp>
      <p:sp>
        <p:nvSpPr>
          <p:cNvPr id="3" name="Content Placeholder 2"/>
          <p:cNvSpPr>
            <a:spLocks noGrp="1"/>
          </p:cNvSpPr>
          <p:nvPr>
            <p:ph idx="1"/>
          </p:nvPr>
        </p:nvSpPr>
        <p:spPr/>
        <p:txBody>
          <a:bodyPr/>
          <a:lstStyle/>
          <a:p>
            <a:r>
              <a:rPr lang="en-GB" dirty="0"/>
              <a:t>It is the </a:t>
            </a:r>
            <a:r>
              <a:rPr lang="en-GB" dirty="0">
                <a:hlinkClick r:id="rId1" tooltip="Catalysis"/>
              </a:rPr>
              <a:t>catalysis</a:t>
            </a:r>
            <a:r>
              <a:rPr lang="en-GB" dirty="0"/>
              <a:t> of </a:t>
            </a:r>
            <a:r>
              <a:rPr lang="en-GB" dirty="0">
                <a:hlinkClick r:id="rId2" tooltip="Chemical reaction"/>
              </a:rPr>
              <a:t>chemical reactions</a:t>
            </a:r>
            <a:r>
              <a:rPr lang="en-GB" dirty="0"/>
              <a:t> by specialized </a:t>
            </a:r>
            <a:r>
              <a:rPr lang="en-GB" dirty="0">
                <a:hlinkClick r:id="rId3" tooltip="Protein"/>
              </a:rPr>
              <a:t>proteins</a:t>
            </a:r>
            <a:r>
              <a:rPr lang="en-GB" dirty="0"/>
              <a:t> known as </a:t>
            </a:r>
            <a:r>
              <a:rPr lang="en-GB" dirty="0">
                <a:hlinkClick r:id="rId4" tooltip="Enzymes"/>
              </a:rPr>
              <a:t>enzymes</a:t>
            </a:r>
            <a:r>
              <a:rPr lang="en-GB" dirty="0"/>
              <a:t>.</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The particular series of amino acids that form a </a:t>
            </a:r>
            <a:r>
              <a:rPr lang="en-GB" dirty="0">
                <a:hlinkClick r:id="rId1" tooltip="Protein"/>
              </a:rPr>
              <a:t>protein</a:t>
            </a:r>
            <a:r>
              <a:rPr lang="en-GB" dirty="0"/>
              <a:t> is known as that protein's </a:t>
            </a:r>
            <a:r>
              <a:rPr lang="en-GB" dirty="0">
                <a:hlinkClick r:id="rId2" tooltip="Primary structure"/>
              </a:rPr>
              <a:t>primary structure</a:t>
            </a:r>
            <a:r>
              <a:rPr lang="en-GB" dirty="0"/>
              <a:t>. </a:t>
            </a:r>
            <a:endParaRPr lang="en-GB" dirty="0"/>
          </a:p>
          <a:p>
            <a:r>
              <a:rPr lang="en-GB" dirty="0"/>
              <a:t>This sequence is determined by the genetic makeup of the individual. </a:t>
            </a:r>
            <a:endParaRPr lang="en-GB"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1.Induced fit</a:t>
            </a:r>
            <a:br>
              <a:rPr lang="en-GB" b="1" dirty="0"/>
            </a:br>
            <a:endParaRPr lang="en-GB" dirty="0"/>
          </a:p>
        </p:txBody>
      </p:sp>
      <p:sp>
        <p:nvSpPr>
          <p:cNvPr id="3" name="Content Placeholder 2"/>
          <p:cNvSpPr>
            <a:spLocks noGrp="1"/>
          </p:cNvSpPr>
          <p:nvPr>
            <p:ph idx="1"/>
          </p:nvPr>
        </p:nvSpPr>
        <p:spPr/>
        <p:txBody>
          <a:bodyPr/>
          <a:lstStyle/>
          <a:p>
            <a:r>
              <a:rPr lang="en-GB" dirty="0"/>
              <a:t>The initial interaction between enzyme and substrate is relatively weak, but that these weak interactions rapidly induce </a:t>
            </a:r>
            <a:r>
              <a:rPr lang="en-GB" dirty="0">
                <a:hlinkClick r:id="rId1" tooltip="Conformational change"/>
              </a:rPr>
              <a:t>conformational changes</a:t>
            </a:r>
            <a:r>
              <a:rPr lang="en-GB" dirty="0"/>
              <a:t> in the enzyme that strengthen binding.</a:t>
            </a:r>
            <a:endParaRPr lang="en-GB"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2.</a:t>
            </a:r>
            <a:r>
              <a:rPr lang="en-GB" b="1" dirty="0"/>
              <a:t> Catalysis by bond strain</a:t>
            </a:r>
            <a:br>
              <a:rPr lang="en-GB" b="1" dirty="0"/>
            </a:br>
            <a:endParaRPr lang="en-GB" dirty="0"/>
          </a:p>
        </p:txBody>
      </p:sp>
      <p:sp>
        <p:nvSpPr>
          <p:cNvPr id="3" name="Content Placeholder 2"/>
          <p:cNvSpPr>
            <a:spLocks noGrp="1"/>
          </p:cNvSpPr>
          <p:nvPr>
            <p:ph idx="1"/>
          </p:nvPr>
        </p:nvSpPr>
        <p:spPr/>
        <p:txBody>
          <a:bodyPr>
            <a:normAutofit fontScale="92500"/>
          </a:bodyPr>
          <a:lstStyle/>
          <a:p>
            <a:r>
              <a:rPr lang="en-GB" dirty="0"/>
              <a:t>This is the principal effect of induced fit binding, where the affinity of the enzyme to the transition state is greater than to the substrate itself. </a:t>
            </a:r>
            <a:endParaRPr lang="en-GB" dirty="0"/>
          </a:p>
          <a:p>
            <a:r>
              <a:rPr lang="en-GB" dirty="0"/>
              <a:t>This induces structural rearrangements which strain substrate bonds into a position closer to the conformation of the transition state, so lowering the energy difference between the substrate and transition state and helping catalyze the reaction.</a:t>
            </a:r>
            <a:endParaRPr lang="en-GB"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229600" cy="1143000"/>
          </a:xfrm>
        </p:spPr>
        <p:txBody>
          <a:bodyPr>
            <a:normAutofit fontScale="90000"/>
          </a:bodyPr>
          <a:lstStyle/>
          <a:p>
            <a:r>
              <a:rPr lang="en-GB" dirty="0"/>
              <a:t>3.</a:t>
            </a:r>
            <a:r>
              <a:rPr lang="en-GB" b="1" dirty="0"/>
              <a:t> Catalysis by proximity and orientation</a:t>
            </a:r>
            <a:br>
              <a:rPr lang="en-GB" b="1"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a:t>This increases the rate of the reaction as enzyme-substrate interactions align reactive chemical groups and hold them close together. </a:t>
            </a:r>
            <a:endParaRPr lang="en-GB" dirty="0"/>
          </a:p>
          <a:p>
            <a:r>
              <a:rPr lang="en-GB" dirty="0"/>
              <a:t>This reduces the </a:t>
            </a:r>
            <a:r>
              <a:rPr lang="en-GB" dirty="0">
                <a:hlinkClick r:id="rId1" tooltip="Entropy"/>
              </a:rPr>
              <a:t>entropy</a:t>
            </a:r>
            <a:r>
              <a:rPr lang="en-GB" dirty="0"/>
              <a:t> of the reactants and thus makes reactions such as ligations or addition reactions more </a:t>
            </a:r>
            <a:r>
              <a:rPr lang="en-GB" dirty="0" err="1"/>
              <a:t>favorable</a:t>
            </a:r>
            <a:r>
              <a:rPr lang="en-GB" dirty="0"/>
              <a:t>, there is a reduction in the overall loss of entropy when two reactants become a single product. </a:t>
            </a:r>
            <a:endParaRPr lang="en-GB" dirty="0"/>
          </a:p>
          <a:p>
            <a:r>
              <a:rPr lang="en-GB" dirty="0"/>
              <a:t>Analogous to an effective increase in concentration of the reagents.</a:t>
            </a:r>
            <a:endParaRPr lang="en-GB" dirty="0"/>
          </a:p>
          <a:p>
            <a:endParaRPr lang="en-GB"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a:t>
            </a:r>
            <a:r>
              <a:rPr lang="en-GB" b="1" dirty="0"/>
              <a:t> Acid/Base Catalysis</a:t>
            </a:r>
            <a:br>
              <a:rPr lang="en-GB" b="1" dirty="0"/>
            </a:br>
            <a:endParaRPr lang="en-GB" dirty="0"/>
          </a:p>
        </p:txBody>
      </p:sp>
      <p:sp>
        <p:nvSpPr>
          <p:cNvPr id="3" name="Content Placeholder 2"/>
          <p:cNvSpPr>
            <a:spLocks noGrp="1"/>
          </p:cNvSpPr>
          <p:nvPr>
            <p:ph idx="1"/>
          </p:nvPr>
        </p:nvSpPr>
        <p:spPr/>
        <p:txBody>
          <a:bodyPr/>
          <a:lstStyle/>
          <a:p>
            <a:r>
              <a:rPr lang="en-GB" dirty="0"/>
              <a:t>Proton donors and acceptors, i.e. </a:t>
            </a:r>
            <a:r>
              <a:rPr lang="en-GB" dirty="0">
                <a:hlinkClick r:id="rId1" tooltip="Acid"/>
              </a:rPr>
              <a:t>acids</a:t>
            </a:r>
            <a:r>
              <a:rPr lang="en-GB" dirty="0"/>
              <a:t> and </a:t>
            </a:r>
            <a:r>
              <a:rPr lang="en-GB" dirty="0">
                <a:hlinkClick r:id="rId2" tooltip="Base (chemistry)"/>
              </a:rPr>
              <a:t>bases</a:t>
            </a:r>
            <a:r>
              <a:rPr lang="en-GB" dirty="0"/>
              <a:t>, may donate and accept protons in order to stabilize developing charges in the transition state.</a:t>
            </a:r>
            <a:endParaRPr lang="en-GB"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5.</a:t>
            </a:r>
            <a:r>
              <a:rPr lang="en-GB" b="1" dirty="0"/>
              <a:t> Electrostatic catalysis</a:t>
            </a:r>
            <a:br>
              <a:rPr lang="en-GB" b="1" dirty="0"/>
            </a:br>
            <a:endParaRPr lang="en-GB" dirty="0"/>
          </a:p>
        </p:txBody>
      </p:sp>
      <p:sp>
        <p:nvSpPr>
          <p:cNvPr id="3" name="Content Placeholder 2"/>
          <p:cNvSpPr>
            <a:spLocks noGrp="1"/>
          </p:cNvSpPr>
          <p:nvPr>
            <p:ph idx="1"/>
          </p:nvPr>
        </p:nvSpPr>
        <p:spPr/>
        <p:txBody>
          <a:bodyPr/>
          <a:lstStyle/>
          <a:p>
            <a:r>
              <a:rPr lang="en-GB" dirty="0"/>
              <a:t>Involves formation of </a:t>
            </a:r>
            <a:r>
              <a:rPr lang="en-GB" dirty="0">
                <a:hlinkClick r:id="rId1" tooltip="Ionic bonds"/>
              </a:rPr>
              <a:t>ionic bonds</a:t>
            </a:r>
            <a:r>
              <a:rPr lang="en-GB" dirty="0"/>
              <a:t>. </a:t>
            </a:r>
            <a:endParaRPr lang="en-GB" dirty="0"/>
          </a:p>
          <a:p>
            <a:r>
              <a:rPr lang="en-GB" dirty="0"/>
              <a:t>These bonds can either come from </a:t>
            </a:r>
            <a:r>
              <a:rPr lang="en-GB" dirty="0">
                <a:hlinkClick r:id="rId2" tooltip="Acid"/>
              </a:rPr>
              <a:t>acidic</a:t>
            </a:r>
            <a:r>
              <a:rPr lang="en-GB" dirty="0"/>
              <a:t> or </a:t>
            </a:r>
            <a:r>
              <a:rPr lang="en-GB" dirty="0">
                <a:hlinkClick r:id="rId3" tooltip="Base (chemistry)"/>
              </a:rPr>
              <a:t>basic</a:t>
            </a:r>
            <a:r>
              <a:rPr lang="en-GB" dirty="0"/>
              <a:t> side chains found on </a:t>
            </a:r>
            <a:r>
              <a:rPr lang="en-GB" dirty="0">
                <a:hlinkClick r:id="rId4" tooltip="Amino acid"/>
              </a:rPr>
              <a:t>amino acids</a:t>
            </a:r>
            <a:r>
              <a:rPr lang="en-GB" dirty="0"/>
              <a:t> such as </a:t>
            </a:r>
            <a:r>
              <a:rPr lang="en-GB" dirty="0">
                <a:hlinkClick r:id="rId5" tooltip="Lysine"/>
              </a:rPr>
              <a:t>lysine</a:t>
            </a:r>
            <a:r>
              <a:rPr lang="en-GB" dirty="0"/>
              <a:t>, </a:t>
            </a:r>
            <a:r>
              <a:rPr lang="en-GB" dirty="0" err="1">
                <a:hlinkClick r:id="rId6" tooltip="Arginine"/>
              </a:rPr>
              <a:t>arginine</a:t>
            </a:r>
            <a:r>
              <a:rPr lang="en-GB" dirty="0"/>
              <a:t>, </a:t>
            </a:r>
            <a:r>
              <a:rPr lang="en-GB" dirty="0">
                <a:hlinkClick r:id="rId7" tooltip="Aspartic acid"/>
              </a:rPr>
              <a:t>aspartic acid</a:t>
            </a:r>
            <a:r>
              <a:rPr lang="en-GB" dirty="0"/>
              <a:t> or </a:t>
            </a:r>
            <a:r>
              <a:rPr lang="en-GB" dirty="0" err="1">
                <a:hlinkClick r:id="rId8" tooltip="Glutamic acid"/>
              </a:rPr>
              <a:t>glutamic</a:t>
            </a:r>
            <a:r>
              <a:rPr lang="en-GB" dirty="0">
                <a:hlinkClick r:id="rId8" tooltip="Glutamic acid"/>
              </a:rPr>
              <a:t> acid</a:t>
            </a:r>
            <a:r>
              <a:rPr lang="en-GB" dirty="0"/>
              <a:t> or come from metal </a:t>
            </a:r>
            <a:r>
              <a:rPr lang="en-GB" dirty="0">
                <a:hlinkClick r:id="rId9" tooltip="Cofactors"/>
              </a:rPr>
              <a:t>cofactors</a:t>
            </a:r>
            <a:r>
              <a:rPr lang="en-GB" dirty="0"/>
              <a:t> such as </a:t>
            </a:r>
            <a:r>
              <a:rPr lang="en-GB" dirty="0">
                <a:hlinkClick r:id="rId10" tooltip="Zinc"/>
              </a:rPr>
              <a:t>zinc</a:t>
            </a:r>
            <a:r>
              <a:rPr lang="en-GB" dirty="0"/>
              <a:t>. </a:t>
            </a:r>
            <a:endParaRPr lang="en-GB" dirty="0"/>
          </a:p>
          <a:p>
            <a:r>
              <a:rPr lang="en-GB" dirty="0"/>
              <a:t>Metal ions are particularly effective and can reduce the </a:t>
            </a:r>
            <a:r>
              <a:rPr lang="en-GB" dirty="0" err="1"/>
              <a:t>pKa</a:t>
            </a:r>
            <a:r>
              <a:rPr lang="en-GB" dirty="0"/>
              <a:t> of water enough to make it an effective </a:t>
            </a:r>
            <a:r>
              <a:rPr lang="en-GB" dirty="0" err="1"/>
              <a:t>nucleophile</a:t>
            </a:r>
            <a:r>
              <a:rPr lang="en-GB" dirty="0"/>
              <a:t>.</a:t>
            </a:r>
            <a:endParaRPr lang="en-GB" dirty="0"/>
          </a:p>
          <a:p>
            <a:endParaRPr lang="en-GB"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6.</a:t>
            </a:r>
            <a:r>
              <a:rPr lang="en-GB" b="1" dirty="0"/>
              <a:t> Covalent catalysis</a:t>
            </a:r>
            <a:br>
              <a:rPr lang="en-GB" b="1" dirty="0"/>
            </a:br>
            <a:endParaRPr lang="en-GB" dirty="0"/>
          </a:p>
        </p:txBody>
      </p:sp>
      <p:sp>
        <p:nvSpPr>
          <p:cNvPr id="3" name="Content Placeholder 2"/>
          <p:cNvSpPr>
            <a:spLocks noGrp="1"/>
          </p:cNvSpPr>
          <p:nvPr>
            <p:ph idx="1"/>
          </p:nvPr>
        </p:nvSpPr>
        <p:spPr/>
        <p:txBody>
          <a:bodyPr>
            <a:normAutofit/>
          </a:bodyPr>
          <a:lstStyle/>
          <a:p>
            <a:r>
              <a:rPr lang="en-GB" dirty="0"/>
              <a:t>Involves a substrate forming a transient covalent bond with residues in the active site or with a cofactor. This adds an additional covalent intermediate to the reaction, and helps to reduce the energy of later transition states of the reaction. </a:t>
            </a:r>
            <a:endParaRPr lang="en-GB" dirty="0"/>
          </a:p>
          <a:p>
            <a:r>
              <a:rPr lang="en-GB" dirty="0"/>
              <a:t>The covalent bond must, at a later stage in the reaction, be broken to regenerate the enzyme. </a:t>
            </a:r>
            <a:endParaRPr lang="en-GB"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This mechanism is found in enzymes such as </a:t>
            </a:r>
            <a:r>
              <a:rPr lang="en-GB" dirty="0">
                <a:hlinkClick r:id="rId1" tooltip="Protease"/>
              </a:rPr>
              <a:t>proteases</a:t>
            </a:r>
            <a:r>
              <a:rPr lang="en-GB" dirty="0"/>
              <a:t> like </a:t>
            </a:r>
            <a:r>
              <a:rPr lang="en-GB" dirty="0" err="1">
                <a:hlinkClick r:id="rId2" tooltip="Chymotrypsin"/>
              </a:rPr>
              <a:t>chymotrypsin</a:t>
            </a:r>
            <a:r>
              <a:rPr lang="en-GB" dirty="0"/>
              <a:t> and </a:t>
            </a:r>
            <a:r>
              <a:rPr lang="en-GB" dirty="0" err="1">
                <a:hlinkClick r:id="rId3" tooltip="Trypsin"/>
              </a:rPr>
              <a:t>trypsin</a:t>
            </a:r>
            <a:r>
              <a:rPr lang="en-GB" dirty="0"/>
              <a:t>, where an </a:t>
            </a:r>
            <a:r>
              <a:rPr lang="en-GB" dirty="0" err="1"/>
              <a:t>acyl</a:t>
            </a:r>
            <a:r>
              <a:rPr lang="en-GB" dirty="0"/>
              <a:t>-enzyme intermediate is formed. </a:t>
            </a:r>
            <a:endParaRPr lang="en-GB" dirty="0"/>
          </a:p>
          <a:p>
            <a:r>
              <a:rPr lang="en-GB" dirty="0">
                <a:hlinkClick r:id="rId4" tooltip="Schiff base"/>
              </a:rPr>
              <a:t>Schiff base</a:t>
            </a:r>
            <a:r>
              <a:rPr lang="en-GB" dirty="0"/>
              <a:t> formation using the free </a:t>
            </a:r>
            <a:r>
              <a:rPr lang="en-GB" dirty="0">
                <a:hlinkClick r:id="rId5" tooltip="Amine"/>
              </a:rPr>
              <a:t>amine</a:t>
            </a:r>
            <a:r>
              <a:rPr lang="en-GB" dirty="0"/>
              <a:t> from a </a:t>
            </a:r>
            <a:r>
              <a:rPr lang="en-GB" dirty="0">
                <a:hlinkClick r:id="rId6" tooltip="Lysine"/>
              </a:rPr>
              <a:t>lysine</a:t>
            </a:r>
            <a:r>
              <a:rPr lang="en-GB" dirty="0"/>
              <a:t> residue is another mechanism, as seen in the enzyme </a:t>
            </a:r>
            <a:r>
              <a:rPr lang="en-GB" dirty="0" err="1">
                <a:hlinkClick r:id="rId7" tooltip="Aldolase"/>
              </a:rPr>
              <a:t>aldolase</a:t>
            </a:r>
            <a:r>
              <a:rPr lang="en-GB" dirty="0"/>
              <a:t> during </a:t>
            </a:r>
            <a:r>
              <a:rPr lang="en-GB" dirty="0" err="1">
                <a:hlinkClick r:id="rId8" tooltip="Glycolysis"/>
              </a:rPr>
              <a:t>glycolysis</a:t>
            </a:r>
            <a:r>
              <a:rPr lang="en-GB" dirty="0"/>
              <a:t>.</a:t>
            </a:r>
            <a:endParaRPr lang="en-GB" dirty="0"/>
          </a:p>
          <a:p>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endParaRPr lang="en-GB" dirty="0"/>
          </a:p>
        </p:txBody>
      </p:sp>
      <p:sp>
        <p:nvSpPr>
          <p:cNvPr id="3" name="Content Placeholder 2"/>
          <p:cNvSpPr>
            <a:spLocks noGrp="1"/>
          </p:cNvSpPr>
          <p:nvPr>
            <p:ph idx="1"/>
          </p:nvPr>
        </p:nvSpPr>
        <p:spPr/>
        <p:txBody>
          <a:bodyPr/>
          <a:lstStyle/>
          <a:p>
            <a:r>
              <a:rPr lang="en-GB" dirty="0"/>
              <a:t>Most enzyme mechanisms involve a combination of several different types of catalysis.</a:t>
            </a:r>
            <a:endParaRPr lang="en-GB"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GB"/>
              <a:t>FAT SOLUBLE VITAMINS</a:t>
            </a:r>
            <a:endParaRPr lang="en-GB"/>
          </a:p>
        </p:txBody>
      </p:sp>
      <p:sp>
        <p:nvSpPr>
          <p:cNvPr id="3" name="Subtitle 2"/>
          <p:cNvSpPr>
            <a:spLocks noGrp="1"/>
          </p:cNvSpPr>
          <p:nvPr>
            <p:ph type="subTitle" idx="1"/>
          </p:nvPr>
        </p:nvSpPr>
        <p:spPr/>
        <p:txBody>
          <a:bodyPr/>
          <a:lstStyle/>
          <a:p>
            <a:pPr>
              <a:defRPr/>
            </a:pPr>
            <a:r>
              <a:rPr lang="en-GB" dirty="0"/>
              <a:t>A,D,E,K</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Proteins have several, well-classified, elements of local structure formed by intermolecular attraction, this forms the </a:t>
            </a:r>
            <a:r>
              <a:rPr lang="en-GB" dirty="0">
                <a:hlinkClick r:id="rId1" tooltip="Secondary structure"/>
              </a:rPr>
              <a:t>secondary structure</a:t>
            </a:r>
            <a:r>
              <a:rPr lang="en-GB" dirty="0"/>
              <a:t> of protein. </a:t>
            </a:r>
            <a:endParaRPr lang="en-GB" dirty="0"/>
          </a:p>
          <a:p>
            <a:r>
              <a:rPr lang="en-GB" dirty="0"/>
              <a:t>They are broadly divided in two, </a:t>
            </a:r>
            <a:r>
              <a:rPr lang="en-GB" dirty="0">
                <a:hlinkClick r:id="rId2" tooltip="Alpha helix"/>
              </a:rPr>
              <a:t>alpha helix</a:t>
            </a:r>
            <a:r>
              <a:rPr lang="en-GB" dirty="0"/>
              <a:t> and </a:t>
            </a:r>
            <a:r>
              <a:rPr lang="en-GB" dirty="0">
                <a:hlinkClick r:id="rId3" tooltip="Beta sheet"/>
              </a:rPr>
              <a:t>beta sheet</a:t>
            </a:r>
            <a:r>
              <a:rPr lang="en-GB" dirty="0"/>
              <a:t>, also called beta pleated sheets. </a:t>
            </a:r>
            <a:endParaRPr lang="en-GB" dirty="0"/>
          </a:p>
          <a:p>
            <a:endParaRPr lang="en-GB"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normAutofit fontScale="90000"/>
          </a:bodyPr>
          <a:lstStyle/>
          <a:p>
            <a:pPr eaLnBrk="1" hangingPunct="1"/>
            <a:r>
              <a:rPr lang="en-US" sz="4000"/>
              <a:t>Fat soluble vitamins</a:t>
            </a:r>
            <a:br>
              <a:rPr lang="en-US" sz="4000"/>
            </a:br>
            <a:r>
              <a:rPr lang="en-US" sz="4000"/>
              <a:t> </a:t>
            </a:r>
            <a:r>
              <a:rPr lang="en-US" sz="3200"/>
              <a:t>(Lipid-soluble, apolar, hydrophobic)</a:t>
            </a:r>
            <a:endParaRPr lang="en-US" sz="3200"/>
          </a:p>
        </p:txBody>
      </p:sp>
      <p:sp>
        <p:nvSpPr>
          <p:cNvPr id="4099" name="Content Placeholder 4"/>
          <p:cNvSpPr>
            <a:spLocks noGrp="1"/>
          </p:cNvSpPr>
          <p:nvPr>
            <p:ph idx="1"/>
          </p:nvPr>
        </p:nvSpPr>
        <p:spPr/>
        <p:txBody>
          <a:bodyPr/>
          <a:lstStyle/>
          <a:p>
            <a:pPr eaLnBrk="1" hangingPunct="1"/>
            <a:r>
              <a:rPr lang="en-US"/>
              <a:t>Derivitives of isoprene molecule</a:t>
            </a:r>
            <a:endParaRPr lang="en-US"/>
          </a:p>
          <a:p>
            <a:pPr eaLnBrk="1" hangingPunct="1"/>
            <a:r>
              <a:rPr lang="en-US"/>
              <a:t>Cannot be synthesised by the body in adequate amounts – must be supplied from diet</a:t>
            </a:r>
            <a:endParaRPr lang="en-US"/>
          </a:p>
          <a:p>
            <a:pPr eaLnBrk="1" hangingPunct="1"/>
            <a:r>
              <a:rPr lang="en-US"/>
              <a:t>Absorbed efficiently when normal fat absorption is taking place.</a:t>
            </a:r>
            <a:endParaRPr lang="en-US"/>
          </a:p>
          <a:p>
            <a:pPr eaLnBrk="1" hangingPunct="1"/>
            <a:r>
              <a:rPr lang="en-US"/>
              <a:t>Once in blood, transported to destination like other lipids. </a:t>
            </a:r>
            <a:endParaRPr lang="en-US"/>
          </a:p>
          <a:p>
            <a:pPr eaLnBrk="1" hangingPunct="1"/>
            <a:endParaRPr lang="en-US"/>
          </a:p>
          <a:p>
            <a:pPr eaLnBrk="1" hangingPunct="1"/>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pPr eaLnBrk="1" hangingPunct="1"/>
            <a:r>
              <a:rPr lang="en-GB"/>
              <a:t>Isoprene structure</a:t>
            </a:r>
            <a:endParaRPr lang="en-GB"/>
          </a:p>
        </p:txBody>
      </p:sp>
      <p:sp>
        <p:nvSpPr>
          <p:cNvPr id="5123" name="Rectangle 3"/>
          <p:cNvSpPr>
            <a:spLocks noGrp="1"/>
          </p:cNvSpPr>
          <p:nvPr>
            <p:ph type="body" idx="1"/>
          </p:nvPr>
        </p:nvSpPr>
        <p:spPr/>
        <p:txBody>
          <a:bodyPr/>
          <a:lstStyle/>
          <a:p>
            <a:pPr eaLnBrk="1" hangingPunct="1"/>
            <a:endParaRPr lang="en-GB"/>
          </a:p>
        </p:txBody>
      </p:sp>
      <p:pic>
        <p:nvPicPr>
          <p:cNvPr id="5124" name="Picture 4" descr="100px-Isoprene"/>
          <p:cNvPicPr>
            <a:picLocks noChangeAspect="1" noChangeArrowheads="1"/>
          </p:cNvPicPr>
          <p:nvPr/>
        </p:nvPicPr>
        <p:blipFill>
          <a:blip r:embed="rId1" cstate="print"/>
          <a:srcRect/>
          <a:stretch>
            <a:fillRect/>
          </a:stretch>
        </p:blipFill>
        <p:spPr bwMode="auto">
          <a:xfrm>
            <a:off x="1676400" y="2209800"/>
            <a:ext cx="5943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t>Functions of fat soluble vitamins</a:t>
            </a:r>
            <a:endParaRPr lang="en-US"/>
          </a:p>
        </p:txBody>
      </p:sp>
      <p:sp>
        <p:nvSpPr>
          <p:cNvPr id="6147" name="Content Placeholder 2"/>
          <p:cNvSpPr>
            <a:spLocks noGrp="1"/>
          </p:cNvSpPr>
          <p:nvPr>
            <p:ph idx="1"/>
          </p:nvPr>
        </p:nvSpPr>
        <p:spPr/>
        <p:txBody>
          <a:bodyPr/>
          <a:lstStyle/>
          <a:p>
            <a:pPr eaLnBrk="1" hangingPunct="1"/>
            <a:r>
              <a:rPr lang="en-US"/>
              <a:t>Vit A-useful for good vision</a:t>
            </a:r>
            <a:endParaRPr lang="en-US"/>
          </a:p>
          <a:p>
            <a:pPr eaLnBrk="1" hangingPunct="1"/>
            <a:r>
              <a:rPr lang="en-US"/>
              <a:t>Vit D- useful for calcium and phosphate metabolism in the body</a:t>
            </a:r>
            <a:endParaRPr lang="en-US"/>
          </a:p>
          <a:p>
            <a:pPr eaLnBrk="1" hangingPunct="1"/>
            <a:r>
              <a:rPr lang="en-US"/>
              <a:t>Vit E- useful as an antioxidant</a:t>
            </a:r>
            <a:endParaRPr lang="en-US"/>
          </a:p>
          <a:p>
            <a:pPr eaLnBrk="1" hangingPunct="1"/>
            <a:r>
              <a:rPr lang="en-US"/>
              <a:t>Vit K- useful for blood clotting</a:t>
            </a:r>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p:txBody>
          <a:bodyPr/>
          <a:lstStyle/>
          <a:p>
            <a:pPr eaLnBrk="1" hangingPunct="1"/>
            <a:r>
              <a:rPr lang="en-GB"/>
              <a:t>VITAMINS- </a:t>
            </a:r>
            <a:r>
              <a:rPr lang="en-GB" sz="3200"/>
              <a:t>Defn.</a:t>
            </a:r>
            <a:endParaRPr lang="en-GB" sz="3200"/>
          </a:p>
        </p:txBody>
      </p:sp>
      <p:sp>
        <p:nvSpPr>
          <p:cNvPr id="2051" name="Rectangle 3"/>
          <p:cNvSpPr>
            <a:spLocks noGrp="1"/>
          </p:cNvSpPr>
          <p:nvPr>
            <p:ph type="body" idx="1"/>
          </p:nvPr>
        </p:nvSpPr>
        <p:spPr/>
        <p:txBody>
          <a:bodyPr/>
          <a:lstStyle/>
          <a:p>
            <a:pPr eaLnBrk="1" hangingPunct="1"/>
            <a:r>
              <a:rPr lang="en-GB"/>
              <a:t>A group of organic nutrients required in small quantities for a variety of biochemical functions.</a:t>
            </a:r>
            <a:endParaRPr lang="en-GB"/>
          </a:p>
          <a:p>
            <a:pPr eaLnBrk="1" hangingPunct="1"/>
            <a:r>
              <a:rPr lang="en-GB"/>
              <a:t>Cannot generally be synthesised in the body</a:t>
            </a:r>
            <a:endParaRPr lang="en-GB"/>
          </a:p>
          <a:p>
            <a:pPr eaLnBrk="1" hangingPunct="1"/>
            <a:r>
              <a:rPr lang="en-GB"/>
              <a:t>Must be supplied from diet.</a:t>
            </a:r>
            <a:endParaRPr lang="en-GB"/>
          </a:p>
          <a:p>
            <a:pPr eaLnBrk="1" hangingPunct="1"/>
            <a:endParaRPr lang="en-GB"/>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t>Biomedical(clinical) importance</a:t>
            </a:r>
            <a:endParaRPr lang="en-US"/>
          </a:p>
        </p:txBody>
      </p:sp>
      <p:sp>
        <p:nvSpPr>
          <p:cNvPr id="7171" name="Content Placeholder 2"/>
          <p:cNvSpPr>
            <a:spLocks noGrp="1"/>
          </p:cNvSpPr>
          <p:nvPr>
            <p:ph idx="1"/>
          </p:nvPr>
        </p:nvSpPr>
        <p:spPr/>
        <p:txBody>
          <a:bodyPr/>
          <a:lstStyle/>
          <a:p>
            <a:pPr eaLnBrk="1" hangingPunct="1">
              <a:lnSpc>
                <a:spcPct val="90000"/>
              </a:lnSpc>
            </a:pPr>
            <a:r>
              <a:rPr lang="en-US"/>
              <a:t>Vit A- deficiency leads to night blindness  and xerophthalmia</a:t>
            </a:r>
            <a:endParaRPr lang="en-US"/>
          </a:p>
          <a:p>
            <a:pPr eaLnBrk="1" hangingPunct="1">
              <a:lnSpc>
                <a:spcPct val="90000"/>
              </a:lnSpc>
            </a:pPr>
            <a:r>
              <a:rPr lang="en-US"/>
              <a:t>Vit D- deficiency leads to rickets in young children and osteomalacia(loss of bone mass) in adults </a:t>
            </a:r>
            <a:endParaRPr lang="en-US"/>
          </a:p>
          <a:p>
            <a:pPr eaLnBrk="1" hangingPunct="1">
              <a:lnSpc>
                <a:spcPct val="90000"/>
              </a:lnSpc>
            </a:pPr>
            <a:r>
              <a:rPr lang="en-US"/>
              <a:t>Vit E- deficiency (very rare) leads to neurologic disorders and anaemia especially in newborn.</a:t>
            </a:r>
            <a:endParaRPr lang="en-US"/>
          </a:p>
          <a:p>
            <a:pPr eaLnBrk="1" hangingPunct="1">
              <a:lnSpc>
                <a:spcPct val="90000"/>
              </a:lnSpc>
            </a:pPr>
            <a:r>
              <a:rPr lang="en-US"/>
              <a:t>Vit K- Deficiency (rare) leads to bleeding and hamorrhage in new born</a:t>
            </a:r>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t>Vitamin A</a:t>
            </a:r>
            <a:endParaRPr lang="en-US"/>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a:t>Structure- </a:t>
            </a:r>
            <a:r>
              <a:rPr lang="en-US" dirty="0" err="1"/>
              <a:t>Cyclohexenyl</a:t>
            </a:r>
            <a:r>
              <a:rPr lang="en-US" dirty="0"/>
              <a:t> ring</a:t>
            </a:r>
            <a:endParaRPr lang="en-US" dirty="0"/>
          </a:p>
          <a:p>
            <a:pPr eaLnBrk="1" fontAlgn="auto" hangingPunct="1">
              <a:spcAft>
                <a:spcPts val="0"/>
              </a:spcAft>
              <a:buFont typeface="Arial" panose="020B0604020202020204" pitchFamily="34" charset="0"/>
              <a:buNone/>
              <a:defRPr/>
            </a:pPr>
            <a:r>
              <a:rPr lang="en-US" dirty="0"/>
              <a:t>			- </a:t>
            </a:r>
            <a:r>
              <a:rPr lang="en-US" dirty="0" err="1"/>
              <a:t>Isoprenoid</a:t>
            </a:r>
            <a:r>
              <a:rPr lang="en-US" dirty="0"/>
              <a:t> compound</a:t>
            </a:r>
            <a:endParaRPr lang="en-US" dirty="0"/>
          </a:p>
          <a:p>
            <a:pPr eaLnBrk="1" fontAlgn="auto" hangingPunct="1">
              <a:spcAft>
                <a:spcPts val="0"/>
              </a:spcAft>
              <a:buFont typeface="Arial" panose="020B0604020202020204" pitchFamily="34" charset="0"/>
              <a:buNone/>
              <a:defRPr/>
            </a:pPr>
            <a:r>
              <a:rPr lang="en-US" dirty="0"/>
              <a:t>-Stored as retinol esters in the liver</a:t>
            </a:r>
            <a:endParaRPr lang="en-US" dirty="0"/>
          </a:p>
          <a:p>
            <a:pPr eaLnBrk="1" fontAlgn="auto" hangingPunct="1">
              <a:spcAft>
                <a:spcPts val="0"/>
              </a:spcAft>
              <a:buFont typeface="Arial" panose="020B0604020202020204" pitchFamily="34" charset="0"/>
              <a:buNone/>
              <a:defRPr/>
            </a:pPr>
            <a:r>
              <a:rPr lang="en-US" dirty="0"/>
              <a:t>-Other derivatives of retinol are</a:t>
            </a:r>
            <a:endParaRPr lang="en-US" dirty="0"/>
          </a:p>
          <a:p>
            <a:pPr eaLnBrk="1" fontAlgn="auto" hangingPunct="1">
              <a:spcAft>
                <a:spcPts val="0"/>
              </a:spcAft>
              <a:buFont typeface="Arial" panose="020B0604020202020204" pitchFamily="34" charset="0"/>
              <a:buNone/>
              <a:defRPr/>
            </a:pPr>
            <a:r>
              <a:rPr lang="en-US" dirty="0"/>
              <a:t>			-retinal</a:t>
            </a:r>
            <a:endParaRPr lang="en-US" dirty="0"/>
          </a:p>
          <a:p>
            <a:pPr eaLnBrk="1" fontAlgn="auto" hangingPunct="1">
              <a:spcAft>
                <a:spcPts val="0"/>
              </a:spcAft>
              <a:buFont typeface="Arial" panose="020B0604020202020204" pitchFamily="34" charset="0"/>
              <a:buNone/>
              <a:defRPr/>
            </a:pPr>
            <a:r>
              <a:rPr lang="en-US" dirty="0"/>
              <a:t>			-retinoic acid</a:t>
            </a:r>
            <a:endParaRPr lang="en-US" dirty="0"/>
          </a:p>
          <a:p>
            <a:pPr eaLnBrk="1" fontAlgn="auto" hangingPunct="1">
              <a:spcAft>
                <a:spcPts val="0"/>
              </a:spcAft>
              <a:buFont typeface="Arial" panose="020B0604020202020204" pitchFamily="34" charset="0"/>
              <a:buNone/>
              <a:defRPr/>
            </a:pPr>
            <a:r>
              <a:rPr lang="en-US" dirty="0"/>
              <a:t>-</a:t>
            </a:r>
            <a:r>
              <a:rPr lang="en-US" dirty="0" err="1"/>
              <a:t>Retinoids</a:t>
            </a:r>
            <a:r>
              <a:rPr lang="en-US" dirty="0"/>
              <a:t> are both natural and synthetic analogs of retinol e.g.</a:t>
            </a:r>
            <a:endParaRPr lang="en-US" dirty="0"/>
          </a:p>
          <a:p>
            <a:pPr eaLnBrk="1" fontAlgn="auto" hangingPunct="1">
              <a:spcAft>
                <a:spcPts val="0"/>
              </a:spcAft>
              <a:buFont typeface="Arial" panose="020B0604020202020204" pitchFamily="34" charset="0"/>
              <a:buNone/>
              <a:defRPr/>
            </a:pPr>
            <a:r>
              <a:rPr lang="en-US" dirty="0"/>
              <a:t>			- </a:t>
            </a:r>
            <a:r>
              <a:rPr lang="en-US" dirty="0" err="1"/>
              <a:t>retinaldehyde</a:t>
            </a:r>
            <a:endParaRPr lang="en-US" dirty="0"/>
          </a:p>
          <a:p>
            <a:pPr eaLnBrk="1" fontAlgn="auto" hangingPunct="1">
              <a:spcAft>
                <a:spcPts val="0"/>
              </a:spcAft>
              <a:buFont typeface="Arial" panose="020B0604020202020204" pitchFamily="34" charset="0"/>
              <a:buNone/>
              <a:defRPr/>
            </a:pPr>
            <a:r>
              <a:rPr lang="en-US" dirty="0"/>
              <a:t>			</a:t>
            </a:r>
            <a:endParaRPr lang="en-US" dirty="0"/>
          </a:p>
          <a:p>
            <a:pPr lvl="4"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t>Vitamin A-cont’d</a:t>
            </a:r>
            <a:endParaRPr lang="en-US"/>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t>B- Carotene</a:t>
            </a:r>
            <a:endParaRPr lang="en-US" dirty="0"/>
          </a:p>
          <a:p>
            <a:pPr lvl="1" eaLnBrk="1" fontAlgn="auto" hangingPunct="1">
              <a:spcAft>
                <a:spcPts val="0"/>
              </a:spcAft>
              <a:buFont typeface="Arial" panose="020B0604020202020204" pitchFamily="34" charset="0"/>
              <a:buChar char="–"/>
              <a:defRPr/>
            </a:pPr>
            <a:r>
              <a:rPr lang="en-US" dirty="0"/>
              <a:t>-</a:t>
            </a:r>
            <a:r>
              <a:rPr lang="en-US" dirty="0" err="1"/>
              <a:t>provitamin</a:t>
            </a:r>
            <a:r>
              <a:rPr lang="en-US" dirty="0"/>
              <a:t> form of vitamin A.</a:t>
            </a:r>
            <a:endParaRPr lang="en-US" dirty="0"/>
          </a:p>
          <a:p>
            <a:pPr lvl="1" eaLnBrk="1" fontAlgn="auto" hangingPunct="1">
              <a:spcAft>
                <a:spcPts val="0"/>
              </a:spcAft>
              <a:buFont typeface="Arial" panose="020B0604020202020204" pitchFamily="34" charset="0"/>
              <a:buChar char="–"/>
              <a:defRPr/>
            </a:pPr>
            <a:r>
              <a:rPr lang="en-US" dirty="0"/>
              <a:t>2 molecules of retinal joined at </a:t>
            </a:r>
            <a:r>
              <a:rPr lang="en-US" dirty="0" err="1"/>
              <a:t>aldehyde</a:t>
            </a:r>
            <a:r>
              <a:rPr lang="en-US" dirty="0"/>
              <a:t> end of their carbon chains.</a:t>
            </a:r>
            <a:endParaRPr lang="en-US" dirty="0"/>
          </a:p>
          <a:p>
            <a:pPr lvl="5">
              <a:defRPr/>
            </a:pPr>
            <a:r>
              <a:rPr lang="en-US" dirty="0"/>
              <a:t>B-Carotene</a:t>
            </a:r>
            <a:endParaRPr lang="en-US" dirty="0"/>
          </a:p>
          <a:p>
            <a:pPr lvl="5">
              <a:defRPr/>
            </a:pPr>
            <a:r>
              <a:rPr lang="en-US" dirty="0"/>
              <a:t>Retinol  + </a:t>
            </a:r>
            <a:r>
              <a:rPr lang="en-US" dirty="0" err="1"/>
              <a:t>Retinaldehyde</a:t>
            </a:r>
            <a:endParaRPr lang="en-US" dirty="0"/>
          </a:p>
          <a:p>
            <a:pPr lvl="5">
              <a:defRPr/>
            </a:pPr>
            <a:r>
              <a:rPr lang="en-US" dirty="0"/>
              <a:t>All-trans-retinoic acid +  9-cis-retinoic acid</a:t>
            </a:r>
            <a:endParaRPr lang="en-US" dirty="0"/>
          </a:p>
          <a:p>
            <a:pPr lvl="5">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endParaRPr lang="en-GB"/>
          </a:p>
        </p:txBody>
      </p:sp>
      <p:sp>
        <p:nvSpPr>
          <p:cNvPr id="10243" name="Rectangle 3"/>
          <p:cNvSpPr>
            <a:spLocks noGrp="1"/>
          </p:cNvSpPr>
          <p:nvPr>
            <p:ph type="body" idx="1"/>
          </p:nvPr>
        </p:nvSpPr>
        <p:spPr/>
        <p:txBody>
          <a:bodyPr/>
          <a:lstStyle/>
          <a:p>
            <a:pPr eaLnBrk="1" hangingPunct="1"/>
            <a:endParaRPr lang="en-GB"/>
          </a:p>
        </p:txBody>
      </p:sp>
      <p:pic>
        <p:nvPicPr>
          <p:cNvPr id="10244" name="Picture 4" descr="360px-Retinol_structure"/>
          <p:cNvPicPr>
            <a:picLocks noChangeAspect="1" noChangeArrowheads="1"/>
          </p:cNvPicPr>
          <p:nvPr/>
        </p:nvPicPr>
        <p:blipFill>
          <a:blip r:embed="rId1" cstate="print"/>
          <a:srcRect/>
          <a:stretch>
            <a:fillRect/>
          </a:stretch>
        </p:blipFill>
        <p:spPr bwMode="auto">
          <a:xfrm>
            <a:off x="1905000" y="1905000"/>
            <a:ext cx="5791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t>Vitamin D</a:t>
            </a:r>
            <a:endParaRPr lang="en-US"/>
          </a:p>
        </p:txBody>
      </p:sp>
      <p:sp>
        <p:nvSpPr>
          <p:cNvPr id="11267" name="Content Placeholder 2"/>
          <p:cNvSpPr>
            <a:spLocks noGrp="1"/>
          </p:cNvSpPr>
          <p:nvPr>
            <p:ph idx="1"/>
          </p:nvPr>
        </p:nvSpPr>
        <p:spPr/>
        <p:txBody>
          <a:bodyPr/>
          <a:lstStyle/>
          <a:p>
            <a:pPr eaLnBrk="1" hangingPunct="1"/>
            <a:r>
              <a:rPr lang="en-US"/>
              <a:t>Not strictly a vitamin but considered a hormone. Because it can be synthesised in the skin. This is its major source.</a:t>
            </a:r>
            <a:endParaRPr lang="en-US"/>
          </a:p>
          <a:p>
            <a:pPr eaLnBrk="1" hangingPunct="1"/>
            <a:r>
              <a:rPr lang="en-US"/>
              <a:t>Only when sunlight is inadequate is dietary source required.</a:t>
            </a:r>
            <a:endParaRPr lang="en-US"/>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t>Vitamin D- functions</a:t>
            </a:r>
            <a:endParaRPr lang="en-US"/>
          </a:p>
        </p:txBody>
      </p:sp>
      <p:sp>
        <p:nvSpPr>
          <p:cNvPr id="12291" name="Content Placeholder 2"/>
          <p:cNvSpPr>
            <a:spLocks noGrp="1"/>
          </p:cNvSpPr>
          <p:nvPr>
            <p:ph idx="1"/>
          </p:nvPr>
        </p:nvSpPr>
        <p:spPr/>
        <p:txBody>
          <a:bodyPr/>
          <a:lstStyle/>
          <a:p>
            <a:pPr eaLnBrk="1" hangingPunct="1"/>
            <a:r>
              <a:rPr lang="en-US"/>
              <a:t>Regulation of calcium absorption and homeostasis.</a:t>
            </a:r>
            <a:endParaRPr lang="en-US"/>
          </a:p>
          <a:p>
            <a:pPr eaLnBrk="1" hangingPunct="1"/>
            <a:r>
              <a:rPr lang="en-US"/>
              <a:t>Actions mediated by way of nuclear receptors that regulate gene expression</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Alpha helices are formed of coiling of protein due to attraction between amine group of one amino acid with carboxylic acid group of other. </a:t>
            </a:r>
            <a:endParaRPr lang="en-GB" dirty="0"/>
          </a:p>
          <a:p>
            <a:r>
              <a:rPr lang="en-GB" dirty="0"/>
              <a:t>The coil contains about 3.6 amino acids per turn and the alkyl group of amino acid lie outside the plane of coil</a:t>
            </a:r>
            <a:endParaRPr lang="en-GB" dirty="0"/>
          </a:p>
          <a:p>
            <a:pPr>
              <a:buNone/>
            </a:pPr>
            <a:endParaRPr lang="en-GB" b="1" dirty="0"/>
          </a:p>
          <a:p>
            <a:endParaRPr lang="en-GB"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t>Vit D- Deficiency</a:t>
            </a:r>
            <a:endParaRPr lang="en-US"/>
          </a:p>
        </p:txBody>
      </p:sp>
      <p:sp>
        <p:nvSpPr>
          <p:cNvPr id="13315" name="Content Placeholder 2"/>
          <p:cNvSpPr>
            <a:spLocks noGrp="1"/>
          </p:cNvSpPr>
          <p:nvPr>
            <p:ph idx="1"/>
          </p:nvPr>
        </p:nvSpPr>
        <p:spPr/>
        <p:txBody>
          <a:bodyPr/>
          <a:lstStyle/>
          <a:p>
            <a:pPr eaLnBrk="1" hangingPunct="1"/>
            <a:r>
              <a:rPr lang="en-US"/>
              <a:t>Rickets in children</a:t>
            </a:r>
            <a:endParaRPr lang="en-US"/>
          </a:p>
          <a:p>
            <a:pPr eaLnBrk="1" hangingPunct="1"/>
            <a:r>
              <a:rPr lang="en-US"/>
              <a:t>Osteomalacia in  adults.</a:t>
            </a:r>
            <a:endParaRPr 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t>Vitamin D- Synthesis</a:t>
            </a:r>
            <a:endParaRPr lang="en-US"/>
          </a:p>
        </p:txBody>
      </p:sp>
      <p:sp>
        <p:nvSpPr>
          <p:cNvPr id="14339" name="Content Placeholder 2"/>
          <p:cNvSpPr>
            <a:spLocks noGrp="1"/>
          </p:cNvSpPr>
          <p:nvPr>
            <p:ph idx="1"/>
          </p:nvPr>
        </p:nvSpPr>
        <p:spPr/>
        <p:txBody>
          <a:bodyPr/>
          <a:lstStyle/>
          <a:p>
            <a:pPr eaLnBrk="1" hangingPunct="1"/>
            <a:r>
              <a:rPr lang="en-US"/>
              <a:t> Occurs in the skin</a:t>
            </a:r>
            <a:endParaRPr lang="en-US"/>
          </a:p>
          <a:p>
            <a:pPr eaLnBrk="1" hangingPunct="1"/>
            <a:r>
              <a:rPr lang="en-US"/>
              <a:t>A)7-Dehydrocholesterol	 b)  pre-vitamin D</a:t>
            </a:r>
            <a:endParaRPr lang="en-US"/>
          </a:p>
          <a:p>
            <a:pPr eaLnBrk="1" hangingPunct="1">
              <a:buFont typeface="Arial" panose="020B0604020202020204" pitchFamily="34" charset="0"/>
              <a:buNone/>
            </a:pPr>
            <a:r>
              <a:rPr lang="en-US"/>
              <a:t>	c)Cholecalciferol 	d)  Calcidiol(25-hydroxy 						cholecalciferol)</a:t>
            </a:r>
            <a:endParaRPr lang="en-US"/>
          </a:p>
          <a:p>
            <a:pPr eaLnBrk="1" hangingPunct="1">
              <a:buFont typeface="Arial" panose="020B0604020202020204" pitchFamily="34" charset="0"/>
              <a:buNone/>
            </a:pPr>
            <a:r>
              <a:rPr lang="en-US"/>
              <a:t>e)Calcitriol (1,25-hydroxycholecalciferol)</a:t>
            </a:r>
            <a:endParaRPr lang="en-US"/>
          </a:p>
          <a:p>
            <a:pPr eaLnBrk="1" hangingPunct="1">
              <a:buFont typeface="Arial" panose="020B0604020202020204" pitchFamily="34" charset="0"/>
              <a:buNone/>
            </a:pPr>
            <a:r>
              <a:rPr lang="en-US"/>
              <a:t>f)(24-hydroxycalcidiol-inactive)</a:t>
            </a:r>
            <a:endParaRPr lang="en-US"/>
          </a:p>
          <a:p>
            <a:pPr eaLnBrk="1" hangingPunct="1">
              <a:buFont typeface="Arial" panose="020B0604020202020204" pitchFamily="34" charset="0"/>
              <a:buNone/>
            </a:pPr>
            <a:r>
              <a:rPr lang="en-US"/>
              <a:t>g)Calcitetetrol-(active)</a:t>
            </a:r>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GB" sz="4000"/>
              <a:t>7-dehydrocholesterol to pre vit D</a:t>
            </a:r>
            <a:r>
              <a:rPr lang="en-GB" sz="4000" baseline="-25000"/>
              <a:t>3</a:t>
            </a:r>
            <a:br>
              <a:rPr lang="en-GB" sz="4000" baseline="-25000"/>
            </a:br>
            <a:r>
              <a:rPr lang="en-GB" sz="4000" baseline="-25000"/>
              <a:t>(Liver)</a:t>
            </a:r>
            <a:endParaRPr lang="en-GB" sz="4000" baseline="-25000"/>
          </a:p>
        </p:txBody>
      </p:sp>
      <p:sp>
        <p:nvSpPr>
          <p:cNvPr id="15363" name="Rectangle 3"/>
          <p:cNvSpPr>
            <a:spLocks noGrp="1"/>
          </p:cNvSpPr>
          <p:nvPr>
            <p:ph type="body" idx="1"/>
          </p:nvPr>
        </p:nvSpPr>
        <p:spPr/>
        <p:txBody>
          <a:bodyPr/>
          <a:lstStyle/>
          <a:p>
            <a:pPr eaLnBrk="1" hangingPunct="1"/>
            <a:endParaRPr lang="en-GB"/>
          </a:p>
        </p:txBody>
      </p:sp>
      <p:pic>
        <p:nvPicPr>
          <p:cNvPr id="15364" name="Picture 4" descr="400px-Reaction-Dehydrocholesterol-PrevitaminD3"/>
          <p:cNvPicPr>
            <a:picLocks noChangeAspect="1" noChangeArrowheads="1"/>
          </p:cNvPicPr>
          <p:nvPr/>
        </p:nvPicPr>
        <p:blipFill>
          <a:blip r:embed="rId1" cstate="print"/>
          <a:srcRect/>
          <a:stretch>
            <a:fillRect/>
          </a:stretch>
        </p:blipFill>
        <p:spPr bwMode="auto">
          <a:xfrm>
            <a:off x="990600" y="2057400"/>
            <a:ext cx="7315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eaLnBrk="1" hangingPunct="1"/>
            <a:r>
              <a:rPr lang="en-GB" sz="4000"/>
              <a:t>Pre vit D</a:t>
            </a:r>
            <a:r>
              <a:rPr lang="en-GB" sz="4000" baseline="-25000"/>
              <a:t>3</a:t>
            </a:r>
            <a:r>
              <a:rPr lang="en-GB" sz="4000"/>
              <a:t> to vit D</a:t>
            </a:r>
            <a:r>
              <a:rPr lang="en-GB" sz="4000" baseline="-25000"/>
              <a:t>3 </a:t>
            </a:r>
            <a:r>
              <a:rPr lang="en-GB" sz="4000"/>
              <a:t>(isomerization)</a:t>
            </a:r>
            <a:endParaRPr lang="en-GB" sz="4000" baseline="-25000"/>
          </a:p>
        </p:txBody>
      </p:sp>
      <p:sp>
        <p:nvSpPr>
          <p:cNvPr id="16387" name="Rectangle 3"/>
          <p:cNvSpPr>
            <a:spLocks noGrp="1"/>
          </p:cNvSpPr>
          <p:nvPr>
            <p:ph type="body" idx="1"/>
          </p:nvPr>
        </p:nvSpPr>
        <p:spPr/>
        <p:txBody>
          <a:bodyPr/>
          <a:lstStyle/>
          <a:p>
            <a:pPr eaLnBrk="1" hangingPunct="1"/>
            <a:endParaRPr lang="en-GB"/>
          </a:p>
        </p:txBody>
      </p:sp>
      <p:pic>
        <p:nvPicPr>
          <p:cNvPr id="16388" name="Picture 4" descr="400px-Reaction-PrevitaminD3-VitaminD3"/>
          <p:cNvPicPr>
            <a:picLocks noChangeAspect="1" noChangeArrowheads="1"/>
          </p:cNvPicPr>
          <p:nvPr/>
        </p:nvPicPr>
        <p:blipFill>
          <a:blip r:embed="rId1" cstate="print"/>
          <a:srcRect/>
          <a:stretch>
            <a:fillRect/>
          </a:stretch>
        </p:blipFill>
        <p:spPr bwMode="auto">
          <a:xfrm>
            <a:off x="1066800" y="2133600"/>
            <a:ext cx="6705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normAutofit fontScale="90000"/>
          </a:bodyPr>
          <a:lstStyle/>
          <a:p>
            <a:pPr eaLnBrk="1" hangingPunct="1"/>
            <a:r>
              <a:rPr lang="en-GB" sz="4000"/>
              <a:t>Vit D</a:t>
            </a:r>
            <a:r>
              <a:rPr lang="en-GB" sz="4000" baseline="-25000"/>
              <a:t>3</a:t>
            </a:r>
            <a:r>
              <a:rPr lang="en-GB" sz="4000"/>
              <a:t> to 25-hydroxycholecalceferol (calciol)</a:t>
            </a:r>
            <a:endParaRPr lang="en-GB" sz="4000"/>
          </a:p>
        </p:txBody>
      </p:sp>
      <p:sp>
        <p:nvSpPr>
          <p:cNvPr id="17411" name="Rectangle 3"/>
          <p:cNvSpPr>
            <a:spLocks noGrp="1"/>
          </p:cNvSpPr>
          <p:nvPr>
            <p:ph type="body" idx="1"/>
          </p:nvPr>
        </p:nvSpPr>
        <p:spPr/>
        <p:txBody>
          <a:bodyPr/>
          <a:lstStyle/>
          <a:p>
            <a:pPr eaLnBrk="1" hangingPunct="1"/>
            <a:endParaRPr lang="en-GB"/>
          </a:p>
        </p:txBody>
      </p:sp>
      <p:pic>
        <p:nvPicPr>
          <p:cNvPr id="17412" name="Picture 4" descr="400px-Reaction-VitaminiD3-Calcitriol"/>
          <p:cNvPicPr>
            <a:picLocks noChangeAspect="1" noChangeArrowheads="1"/>
          </p:cNvPicPr>
          <p:nvPr/>
        </p:nvPicPr>
        <p:blipFill>
          <a:blip r:embed="rId1" cstate="print"/>
          <a:srcRect/>
          <a:stretch>
            <a:fillRect/>
          </a:stretch>
        </p:blipFill>
        <p:spPr bwMode="auto">
          <a:xfrm>
            <a:off x="1066800" y="2286000"/>
            <a:ext cx="7010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eaLnBrk="1" hangingPunct="1"/>
            <a:r>
              <a:rPr lang="en-GB"/>
              <a:t>Kidney</a:t>
            </a:r>
            <a:endParaRPr lang="en-GB"/>
          </a:p>
        </p:txBody>
      </p:sp>
      <p:sp>
        <p:nvSpPr>
          <p:cNvPr id="18435" name="Rectangle 3"/>
          <p:cNvSpPr>
            <a:spLocks noGrp="1"/>
          </p:cNvSpPr>
          <p:nvPr>
            <p:ph type="body" idx="1"/>
          </p:nvPr>
        </p:nvSpPr>
        <p:spPr/>
        <p:txBody>
          <a:bodyPr/>
          <a:lstStyle/>
          <a:p>
            <a:pPr eaLnBrk="1" hangingPunct="1"/>
            <a:r>
              <a:rPr lang="en-GB"/>
              <a:t>Calcidiol ----- 24-hydroxycalcidiol (inactive)</a:t>
            </a:r>
            <a:endParaRPr lang="en-GB"/>
          </a:p>
          <a:p>
            <a:pPr eaLnBrk="1" hangingPunct="1"/>
            <a:r>
              <a:rPr lang="en-GB"/>
              <a:t>Calcitriol ------ Calcitetetrol (Active)</a:t>
            </a:r>
            <a:endParaRPr lang="en-GB"/>
          </a:p>
          <a:p>
            <a:pPr eaLnBrk="1" hangingPunct="1"/>
            <a:endParaRPr lang="en-GB"/>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t>Vitamin D-regulation</a:t>
            </a:r>
            <a:endParaRPr lang="en-US"/>
          </a:p>
        </p:txBody>
      </p:sp>
      <p:sp>
        <p:nvSpPr>
          <p:cNvPr id="19459" name="Content Placeholder 2"/>
          <p:cNvSpPr>
            <a:spLocks noGrp="1"/>
          </p:cNvSpPr>
          <p:nvPr>
            <p:ph idx="1"/>
          </p:nvPr>
        </p:nvSpPr>
        <p:spPr/>
        <p:txBody>
          <a:bodyPr/>
          <a:lstStyle/>
          <a:p>
            <a:pPr eaLnBrk="1" hangingPunct="1"/>
            <a:r>
              <a:rPr lang="en-US"/>
              <a:t>Regulated by calcium homeostasis i.e. vit. D metabolism is regulated by factors that respond to plasma concentrations of calcium and phosphate</a:t>
            </a:r>
            <a:endParaRPr lang="en-US"/>
          </a:p>
          <a:p>
            <a:pPr eaLnBrk="1" hangingPunct="1"/>
            <a:r>
              <a:rPr lang="en-US"/>
              <a:t>Deficiency- i. Rickets in children ii. Osteomalacia in adults. </a:t>
            </a:r>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t>Vitamin E.</a:t>
            </a:r>
            <a:endParaRPr lang="en-US"/>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a:t>Does not have any defined metabolic function.</a:t>
            </a:r>
            <a:endParaRPr lang="en-US" dirty="0"/>
          </a:p>
          <a:p>
            <a:pPr eaLnBrk="1" fontAlgn="auto" hangingPunct="1">
              <a:spcAft>
                <a:spcPts val="0"/>
              </a:spcAft>
              <a:buFont typeface="Arial" panose="020B0604020202020204" pitchFamily="34" charset="0"/>
              <a:buChar char="•"/>
              <a:defRPr/>
            </a:pPr>
            <a:r>
              <a:rPr lang="en-US" dirty="0"/>
              <a:t>But acts as a lipid soluble anti-oxidant in cell membrane.</a:t>
            </a:r>
            <a:endParaRPr lang="en-US" dirty="0"/>
          </a:p>
          <a:p>
            <a:pPr eaLnBrk="1" fontAlgn="auto" hangingPunct="1">
              <a:spcAft>
                <a:spcPts val="0"/>
              </a:spcAft>
              <a:buFont typeface="Arial" panose="020B0604020202020204" pitchFamily="34" charset="0"/>
              <a:buChar char="•"/>
              <a:defRPr/>
            </a:pPr>
            <a:r>
              <a:rPr lang="en-US" dirty="0"/>
              <a:t>Two classes occur: </a:t>
            </a:r>
            <a:r>
              <a:rPr lang="en-US" dirty="0" err="1"/>
              <a:t>i</a:t>
            </a:r>
            <a:r>
              <a:rPr lang="en-US" dirty="0"/>
              <a:t>. </a:t>
            </a:r>
            <a:r>
              <a:rPr lang="en-US" dirty="0" err="1"/>
              <a:t>Tocopherols</a:t>
            </a:r>
            <a:r>
              <a:rPr lang="en-US" dirty="0"/>
              <a:t> ii. </a:t>
            </a:r>
            <a:r>
              <a:rPr lang="en-US" dirty="0" err="1"/>
              <a:t>Tocotrienols</a:t>
            </a:r>
            <a:endParaRPr lang="en-US" dirty="0"/>
          </a:p>
          <a:p>
            <a:pPr eaLnBrk="1" fontAlgn="auto" hangingPunct="1">
              <a:spcAft>
                <a:spcPts val="0"/>
              </a:spcAft>
              <a:buFont typeface="Arial" panose="020B0604020202020204" pitchFamily="34" charset="0"/>
              <a:buChar char="•"/>
              <a:defRPr/>
            </a:pPr>
            <a:r>
              <a:rPr lang="en-US" dirty="0"/>
              <a:t>Structure:</a:t>
            </a:r>
            <a:endParaRPr lang="en-US" dirty="0"/>
          </a:p>
          <a:p>
            <a:pPr eaLnBrk="1" fontAlgn="auto" hangingPunct="1">
              <a:spcAft>
                <a:spcPts val="0"/>
              </a:spcAft>
              <a:buFont typeface="Arial" panose="020B0604020202020204" pitchFamily="34" charset="0"/>
              <a:buNone/>
              <a:defRPr/>
            </a:pPr>
            <a:r>
              <a:rPr lang="en-US" dirty="0"/>
              <a:t>	2 </a:t>
            </a:r>
            <a:r>
              <a:rPr lang="en-US" dirty="0" err="1"/>
              <a:t>hexyl</a:t>
            </a:r>
            <a:r>
              <a:rPr lang="en-US" dirty="0"/>
              <a:t> rings and </a:t>
            </a:r>
            <a:r>
              <a:rPr lang="en-US" dirty="0" err="1"/>
              <a:t>isoprenoid</a:t>
            </a:r>
            <a:r>
              <a:rPr lang="en-US" dirty="0"/>
              <a:t> compound. The compound  has three double bonds in </a:t>
            </a:r>
            <a:r>
              <a:rPr lang="en-US" dirty="0" err="1"/>
              <a:t>Tocotrienols</a:t>
            </a:r>
            <a:r>
              <a:rPr lang="en-US" dirty="0"/>
              <a:t>.</a:t>
            </a:r>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en-GB"/>
              <a:t>Tocopherol</a:t>
            </a:r>
            <a:endParaRPr lang="en-GB"/>
          </a:p>
        </p:txBody>
      </p:sp>
      <p:sp>
        <p:nvSpPr>
          <p:cNvPr id="21507" name="Rectangle 3"/>
          <p:cNvSpPr>
            <a:spLocks noGrp="1"/>
          </p:cNvSpPr>
          <p:nvPr>
            <p:ph type="body" idx="1"/>
          </p:nvPr>
        </p:nvSpPr>
        <p:spPr/>
        <p:txBody>
          <a:bodyPr/>
          <a:lstStyle/>
          <a:p>
            <a:pPr eaLnBrk="1" hangingPunct="1"/>
            <a:endParaRPr lang="en-GB"/>
          </a:p>
        </p:txBody>
      </p:sp>
      <p:pic>
        <p:nvPicPr>
          <p:cNvPr id="21508" name="Picture 4" descr="300px-Tocopherol,_alpha-"/>
          <p:cNvPicPr>
            <a:picLocks noChangeAspect="1" noChangeArrowheads="1"/>
          </p:cNvPicPr>
          <p:nvPr/>
        </p:nvPicPr>
        <p:blipFill>
          <a:blip r:embed="rId1" cstate="print"/>
          <a:srcRect/>
          <a:stretch>
            <a:fillRect/>
          </a:stretch>
        </p:blipFill>
        <p:spPr bwMode="auto">
          <a:xfrm>
            <a:off x="1219200" y="2286000"/>
            <a:ext cx="6858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04800"/>
            <a:ext cx="8229600" cy="1143000"/>
          </a:xfrm>
        </p:spPr>
        <p:txBody>
          <a:bodyPr/>
          <a:lstStyle/>
          <a:p>
            <a:r>
              <a:rPr lang="en-GB"/>
              <a:t>Tocotrienol</a:t>
            </a:r>
            <a:endParaRPr lang="en-GB"/>
          </a:p>
        </p:txBody>
      </p:sp>
      <p:pic>
        <p:nvPicPr>
          <p:cNvPr id="22531" name="Picture 4" descr="C:\Users\kwena\Desktop\420px-Tocotrienols.svg.png"/>
          <p:cNvPicPr>
            <a:picLocks noGrp="1" noChangeAspect="1" noChangeArrowheads="1"/>
          </p:cNvPicPr>
          <p:nvPr>
            <p:ph idx="1"/>
          </p:nvPr>
        </p:nvPicPr>
        <p:blipFill>
          <a:blip r:embed="rId1" cstate="print"/>
          <a:srcRect/>
          <a:stretch>
            <a:fillRect/>
          </a:stretch>
        </p:blipFill>
        <p:spPr>
          <a:xfrm>
            <a:off x="457200" y="1371600"/>
            <a:ext cx="7848600" cy="48006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dirty="0"/>
              <a:t>Amino acids</a:t>
            </a:r>
            <a:r>
              <a:rPr lang="en-GB" dirty="0"/>
              <a:t> are </a:t>
            </a:r>
            <a:r>
              <a:rPr lang="en-GB" dirty="0">
                <a:hlinkClick r:id="rId1" tooltip="Organic compound"/>
              </a:rPr>
              <a:t>organic compounds</a:t>
            </a:r>
            <a:r>
              <a:rPr lang="en-GB" dirty="0"/>
              <a:t> that contain both </a:t>
            </a:r>
            <a:r>
              <a:rPr lang="en-GB" dirty="0">
                <a:hlinkClick r:id="rId2" tooltip="Amino"/>
              </a:rPr>
              <a:t>amino</a:t>
            </a:r>
            <a:r>
              <a:rPr lang="en-GB" dirty="0"/>
              <a:t> and </a:t>
            </a:r>
            <a:r>
              <a:rPr lang="en-GB" dirty="0">
                <a:hlinkClick r:id="rId3" tooltip="Carboxylic acid"/>
              </a:rPr>
              <a:t>carboxylic acid</a:t>
            </a:r>
            <a:r>
              <a:rPr lang="en-GB" dirty="0"/>
              <a:t> </a:t>
            </a:r>
            <a:r>
              <a:rPr lang="en-GB" dirty="0">
                <a:hlinkClick r:id="rId4" tooltip="Functional group"/>
              </a:rPr>
              <a:t>functional groups</a:t>
            </a:r>
            <a:r>
              <a:rPr lang="en-GB" dirty="0" smtClean="0"/>
              <a:t>.</a:t>
            </a:r>
            <a:r>
              <a:rPr lang="en-GB" dirty="0"/>
              <a:t> </a:t>
            </a:r>
            <a:endParaRPr lang="en-GB" dirty="0" smtClean="0"/>
          </a:p>
          <a:p>
            <a:r>
              <a:rPr lang="en-GB" dirty="0" smtClean="0"/>
              <a:t>Although </a:t>
            </a:r>
            <a:r>
              <a:rPr lang="en-GB" dirty="0"/>
              <a:t>hundreds of amino acids exist in nature, by far the most important are the alpha-amino acids, which comprise </a:t>
            </a:r>
            <a:r>
              <a:rPr lang="en-GB" dirty="0">
                <a:hlinkClick r:id="rId5" tooltip="Protein"/>
              </a:rPr>
              <a:t>proteins</a:t>
            </a:r>
            <a:r>
              <a:rPr lang="en-GB" dirty="0" smtClean="0"/>
              <a:t>.</a:t>
            </a:r>
            <a:endParaRPr lang="en-GB" baseline="30000" dirty="0" smtClean="0"/>
          </a:p>
          <a:p>
            <a:r>
              <a:rPr lang="en-GB" dirty="0"/>
              <a:t> Only 22 alpha amino acids appear in the </a:t>
            </a:r>
            <a:r>
              <a:rPr lang="en-GB" dirty="0">
                <a:hlinkClick r:id="rId6" tooltip="Genetic code"/>
              </a:rPr>
              <a:t>genetic code</a:t>
            </a:r>
            <a:r>
              <a:rPr lang="en-GB" dirty="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Beta pleated sheets are formed by strong continuous hydrogen bond over the length of protein chain. </a:t>
            </a:r>
            <a:endParaRPr lang="en-GB" dirty="0"/>
          </a:p>
          <a:p>
            <a:r>
              <a:rPr lang="en-GB" dirty="0"/>
              <a:t>Bonding may be parallel or </a:t>
            </a:r>
            <a:r>
              <a:rPr lang="en-GB" dirty="0" err="1"/>
              <a:t>antiparallel</a:t>
            </a:r>
            <a:r>
              <a:rPr lang="en-GB" dirty="0"/>
              <a:t> in nature. Structurally, natural silk is formed of beta pleated sheets. </a:t>
            </a:r>
            <a:endParaRPr lang="en-GB" dirty="0"/>
          </a:p>
          <a:p>
            <a:r>
              <a:rPr lang="en-GB" dirty="0"/>
              <a:t>Usually, a protein is formed by action of both these structures in variable ratios. </a:t>
            </a:r>
            <a:endParaRPr lang="en-GB"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t>Vit E, Cont’d</a:t>
            </a:r>
            <a:endParaRPr lang="en-US"/>
          </a:p>
        </p:txBody>
      </p:sp>
      <p:sp>
        <p:nvSpPr>
          <p:cNvPr id="23555" name="Content Placeholder 2"/>
          <p:cNvSpPr>
            <a:spLocks noGrp="1"/>
          </p:cNvSpPr>
          <p:nvPr>
            <p:ph idx="1"/>
          </p:nvPr>
        </p:nvSpPr>
        <p:spPr/>
        <p:txBody>
          <a:bodyPr/>
          <a:lstStyle/>
          <a:p>
            <a:pPr eaLnBrk="1" hangingPunct="1"/>
            <a:r>
              <a:rPr lang="en-US"/>
              <a:t>1.Alpha-tocopherol and tocotrienol</a:t>
            </a:r>
            <a:endParaRPr lang="en-US"/>
          </a:p>
          <a:p>
            <a:pPr eaLnBrk="1" hangingPunct="1">
              <a:buFont typeface="Arial" panose="020B0604020202020204" pitchFamily="34" charset="0"/>
              <a:buNone/>
            </a:pPr>
            <a:r>
              <a:rPr lang="en-US"/>
              <a:t>	 R1 &amp; R2 are all-CH3 groups</a:t>
            </a:r>
            <a:endParaRPr lang="en-US"/>
          </a:p>
          <a:p>
            <a:pPr eaLnBrk="1" hangingPunct="1"/>
            <a:r>
              <a:rPr lang="en-US"/>
              <a:t>2. In Beta tocopherol R2 is –H group</a:t>
            </a:r>
            <a:endParaRPr lang="en-US"/>
          </a:p>
          <a:p>
            <a:pPr eaLnBrk="1" hangingPunct="1"/>
            <a:r>
              <a:rPr lang="en-US"/>
              <a:t>3. In gama tocopherol R1 is –H group</a:t>
            </a:r>
            <a:endParaRPr lang="en-US"/>
          </a:p>
          <a:p>
            <a:pPr eaLnBrk="1" hangingPunct="1"/>
            <a:r>
              <a:rPr lang="en-US"/>
              <a:t>4. In delta tocopherol R1 &amp;R2 are both –H group.</a:t>
            </a:r>
            <a:endParaRPr lang="en-US"/>
          </a:p>
          <a:p>
            <a:pPr eaLnBrk="1" hangingPunct="1"/>
            <a:r>
              <a:rPr lang="en-US"/>
              <a:t>D-alpha tocopherol is the most active vitaminer with biologic activity.</a:t>
            </a:r>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t>Vitamin E-functions</a:t>
            </a:r>
            <a:endParaRPr lang="en-US"/>
          </a:p>
        </p:txBody>
      </p:sp>
      <p:sp>
        <p:nvSpPr>
          <p:cNvPr id="24579" name="Content Placeholder 2"/>
          <p:cNvSpPr>
            <a:spLocks noGrp="1"/>
          </p:cNvSpPr>
          <p:nvPr>
            <p:ph idx="1"/>
          </p:nvPr>
        </p:nvSpPr>
        <p:spPr/>
        <p:txBody>
          <a:bodyPr/>
          <a:lstStyle/>
          <a:p>
            <a:pPr eaLnBrk="1" hangingPunct="1"/>
            <a:r>
              <a:rPr lang="en-US"/>
              <a:t>Chain breaking, free radical trapping antioxidant in cell membranes and plasma lipoproteins.</a:t>
            </a:r>
            <a:endParaRPr lang="en-US"/>
          </a:p>
          <a:p>
            <a:pPr eaLnBrk="1" hangingPunct="1">
              <a:buFont typeface="Arial" panose="020B0604020202020204" pitchFamily="34" charset="0"/>
              <a:buNone/>
            </a:pPr>
            <a:r>
              <a:rPr lang="en-US"/>
              <a:t>	</a:t>
            </a:r>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GB"/>
          </a:p>
        </p:txBody>
      </p:sp>
      <p:sp>
        <p:nvSpPr>
          <p:cNvPr id="25603" name="Content Placeholder 2"/>
          <p:cNvSpPr>
            <a:spLocks noGrp="1"/>
          </p:cNvSpPr>
          <p:nvPr>
            <p:ph idx="1"/>
          </p:nvPr>
        </p:nvSpPr>
        <p:spPr/>
        <p:txBody>
          <a:bodyPr>
            <a:normAutofit lnSpcReduction="10000"/>
          </a:bodyPr>
          <a:lstStyle/>
          <a:p>
            <a:r>
              <a:rPr lang="en-GB"/>
              <a:t>Vitamin E is one of the most important and efficient antioxidants for the human body. </a:t>
            </a:r>
            <a:endParaRPr lang="en-GB"/>
          </a:p>
          <a:p>
            <a:r>
              <a:rPr lang="en-GB"/>
              <a:t>The cells in a human body are constantly being bombarded by free radicals generated through metabolism and exposure to the sun’s rays, environmental pollution, cigarette smoke and chemicals.</a:t>
            </a:r>
            <a:endParaRPr lang="en-GB"/>
          </a:p>
          <a:p>
            <a:r>
              <a:rPr lang="en-GB"/>
              <a:t> Antioxidants neutralize these free radicals and limit the damage to healthy body cells. </a:t>
            </a:r>
            <a:endParaRPr lang="en-GB"/>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 new study (2014) casts doubt on the theory that oxidative stress shortens lifespan.</a:t>
            </a:r>
            <a:endParaRPr lang="en-GB" dirty="0"/>
          </a:p>
          <a:p>
            <a:r>
              <a:rPr lang="en-GB" dirty="0"/>
              <a:t> Researchers have identified mutations in 10 different genes of worms (genes believed to have counterparts in humans) that extend their lifespan without reducing the level of oxidative stress the worms suffer. </a:t>
            </a:r>
            <a:endParaRPr lang="en-GB"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results contradict the popular theory that production of toxic reactive oxygen species in tissues is responsible for aging.</a:t>
            </a:r>
            <a:endParaRPr lang="en-GB"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GB"/>
          </a:p>
        </p:txBody>
      </p:sp>
      <p:sp>
        <p:nvSpPr>
          <p:cNvPr id="26627" name="Content Placeholder 2"/>
          <p:cNvSpPr>
            <a:spLocks noGrp="1"/>
          </p:cNvSpPr>
          <p:nvPr>
            <p:ph idx="1"/>
          </p:nvPr>
        </p:nvSpPr>
        <p:spPr/>
        <p:txBody>
          <a:bodyPr/>
          <a:lstStyle/>
          <a:p>
            <a:r>
              <a:rPr lang="en-GB"/>
              <a:t>Currently, the most common form of Vitamin E available in health supplements is alpha-tocopherol. </a:t>
            </a:r>
            <a:endParaRPr lang="en-GB"/>
          </a:p>
          <a:p>
            <a:r>
              <a:rPr lang="en-GB"/>
              <a:t>However, alpha-tocotrienol is 40-60 times more potent than alpha-tocopherol as an antioxidant. </a:t>
            </a:r>
            <a:endParaRPr lang="en-GB"/>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t>Deficiency:</a:t>
            </a:r>
            <a:br>
              <a:rPr lang="en-US"/>
            </a:br>
            <a:endParaRPr lang="en-GB"/>
          </a:p>
        </p:txBody>
      </p:sp>
      <p:sp>
        <p:nvSpPr>
          <p:cNvPr id="27651" name="Content Placeholder 2"/>
          <p:cNvSpPr>
            <a:spLocks noGrp="1"/>
          </p:cNvSpPr>
          <p:nvPr>
            <p:ph idx="1"/>
          </p:nvPr>
        </p:nvSpPr>
        <p:spPr/>
        <p:txBody>
          <a:bodyPr/>
          <a:lstStyle/>
          <a:p>
            <a:r>
              <a:rPr lang="en-US"/>
              <a:t>Unknown in humans but can occur due to malarbsorption resulting from various illnesses such as cystic fibrosis.</a:t>
            </a:r>
            <a:endParaRPr lang="en-GB"/>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GB"/>
          </a:p>
        </p:txBody>
      </p:sp>
      <p:pic>
        <p:nvPicPr>
          <p:cNvPr id="28675" name="Picture 2"/>
          <p:cNvPicPr>
            <a:picLocks noGrp="1" noChangeAspect="1" noChangeArrowheads="1"/>
          </p:cNvPicPr>
          <p:nvPr>
            <p:ph idx="1"/>
          </p:nvPr>
        </p:nvPicPr>
        <p:blipFill>
          <a:blip r:embed="rId1" cstate="print"/>
          <a:srcRect/>
          <a:stretch>
            <a:fillRect/>
          </a:stretch>
        </p:blipFill>
        <p:spPr>
          <a:xfrm>
            <a:off x="681038" y="1600200"/>
            <a:ext cx="7781925" cy="4525963"/>
          </a:xfrm>
          <a:noFill/>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t>Vitamin K</a:t>
            </a:r>
            <a:endParaRPr lang="en-US"/>
          </a:p>
        </p:txBody>
      </p:sp>
      <p:sp>
        <p:nvSpPr>
          <p:cNvPr id="29699" name="Content Placeholder 2"/>
          <p:cNvSpPr>
            <a:spLocks noGrp="1"/>
          </p:cNvSpPr>
          <p:nvPr>
            <p:ph idx="1"/>
          </p:nvPr>
        </p:nvSpPr>
        <p:spPr/>
        <p:txBody>
          <a:bodyPr/>
          <a:lstStyle/>
          <a:p>
            <a:pPr eaLnBrk="1" hangingPunct="1"/>
            <a:r>
              <a:rPr lang="en-US"/>
              <a:t>Structure:</a:t>
            </a:r>
            <a:endParaRPr lang="en-US"/>
          </a:p>
          <a:p>
            <a:pPr eaLnBrk="1" hangingPunct="1">
              <a:buFont typeface="Arial" panose="020B0604020202020204" pitchFamily="34" charset="0"/>
              <a:buNone/>
            </a:pPr>
            <a:r>
              <a:rPr lang="en-US"/>
              <a:t>	Three compounds with biologic activity of Vit. K.</a:t>
            </a:r>
            <a:endParaRPr lang="en-US"/>
          </a:p>
          <a:p>
            <a:pPr eaLnBrk="1" hangingPunct="1">
              <a:buFont typeface="Arial" panose="020B0604020202020204" pitchFamily="34" charset="0"/>
              <a:buNone/>
            </a:pPr>
            <a:r>
              <a:rPr lang="en-US"/>
              <a:t>i. Phylloquinone(normal- green vegetables)</a:t>
            </a:r>
            <a:endParaRPr lang="en-US"/>
          </a:p>
          <a:p>
            <a:pPr eaLnBrk="1" hangingPunct="1">
              <a:buFont typeface="Arial" panose="020B0604020202020204" pitchFamily="34" charset="0"/>
              <a:buNone/>
            </a:pPr>
            <a:r>
              <a:rPr lang="en-US"/>
              <a:t>	2-Hexyl rings and isoprenoid tail of N=3 length</a:t>
            </a:r>
            <a:endParaRPr lang="en-US"/>
          </a:p>
          <a:p>
            <a:pPr eaLnBrk="1" hangingPunct="1">
              <a:buFont typeface="Arial" panose="020B0604020202020204" pitchFamily="34" charset="0"/>
              <a:buNone/>
            </a:pPr>
            <a:r>
              <a:rPr lang="en-US"/>
              <a:t>ii. Menaquinones (intestinal flora)</a:t>
            </a:r>
            <a:endParaRPr lang="en-US"/>
          </a:p>
          <a:p>
            <a:pPr eaLnBrk="1" hangingPunct="1">
              <a:buFont typeface="Arial" panose="020B0604020202020204" pitchFamily="34" charset="0"/>
              <a:buNone/>
            </a:pPr>
            <a:r>
              <a:rPr lang="en-US"/>
              <a:t>	2-Hexyl rings with N=infinity isoprenoid chain.</a:t>
            </a:r>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en-GB"/>
              <a:t>Phylloquinone</a:t>
            </a:r>
            <a:endParaRPr lang="en-GB"/>
          </a:p>
        </p:txBody>
      </p:sp>
      <p:sp>
        <p:nvSpPr>
          <p:cNvPr id="30723" name="Rectangle 3"/>
          <p:cNvSpPr>
            <a:spLocks noGrp="1"/>
          </p:cNvSpPr>
          <p:nvPr>
            <p:ph type="body" idx="1"/>
          </p:nvPr>
        </p:nvSpPr>
        <p:spPr/>
        <p:txBody>
          <a:bodyPr/>
          <a:lstStyle/>
          <a:p>
            <a:pPr eaLnBrk="1" hangingPunct="1"/>
            <a:endParaRPr lang="en-GB"/>
          </a:p>
        </p:txBody>
      </p:sp>
      <p:pic>
        <p:nvPicPr>
          <p:cNvPr id="30724" name="Picture 4" descr="250px-Phylloquinone_structure"/>
          <p:cNvPicPr>
            <a:picLocks noChangeAspect="1" noChangeArrowheads="1"/>
          </p:cNvPicPr>
          <p:nvPr/>
        </p:nvPicPr>
        <p:blipFill>
          <a:blip r:embed="rId1" cstate="print"/>
          <a:srcRect/>
          <a:stretch>
            <a:fillRect/>
          </a:stretch>
        </p:blipFill>
        <p:spPr bwMode="auto">
          <a:xfrm>
            <a:off x="1600200" y="2209800"/>
            <a:ext cx="6019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Coiling may also be random. </a:t>
            </a:r>
            <a:endParaRPr lang="en-GB" dirty="0"/>
          </a:p>
          <a:p>
            <a:r>
              <a:rPr lang="en-GB" dirty="0"/>
              <a:t>The overall </a:t>
            </a:r>
            <a:r>
              <a:rPr lang="en-GB" dirty="0">
                <a:hlinkClick r:id="rId1" tooltip="Dimension"/>
              </a:rPr>
              <a:t>3D</a:t>
            </a:r>
            <a:r>
              <a:rPr lang="en-GB" dirty="0"/>
              <a:t> structure of a protein is termed its </a:t>
            </a:r>
            <a:r>
              <a:rPr lang="en-GB" dirty="0">
                <a:hlinkClick r:id="rId2" tooltip="Tertiary structure"/>
              </a:rPr>
              <a:t>tertiary structure</a:t>
            </a:r>
            <a:r>
              <a:rPr lang="en-GB" dirty="0"/>
              <a:t>. </a:t>
            </a:r>
            <a:endParaRPr lang="en-GB" dirty="0"/>
          </a:p>
          <a:p>
            <a:r>
              <a:rPr lang="en-GB" dirty="0"/>
              <a:t>It is formed as result of various forces like </a:t>
            </a:r>
            <a:r>
              <a:rPr lang="en-GB" dirty="0">
                <a:hlinkClick r:id="rId3" tooltip="Hydrogen bonding"/>
              </a:rPr>
              <a:t>hydrogen bonding</a:t>
            </a:r>
            <a:r>
              <a:rPr lang="en-GB" dirty="0"/>
              <a:t>, </a:t>
            </a:r>
            <a:r>
              <a:rPr lang="en-GB" dirty="0">
                <a:hlinkClick r:id="rId4" tooltip="Disulfide bridges"/>
              </a:rPr>
              <a:t>disulfide bridges</a:t>
            </a:r>
            <a:r>
              <a:rPr lang="en-GB" dirty="0"/>
              <a:t>, </a:t>
            </a:r>
            <a:r>
              <a:rPr lang="en-GB" dirty="0">
                <a:hlinkClick r:id="rId5" tooltip="Hydrophobic interactions"/>
              </a:rPr>
              <a:t>hydrophobic interactions</a:t>
            </a:r>
            <a:r>
              <a:rPr lang="en-GB" dirty="0"/>
              <a:t>, </a:t>
            </a:r>
            <a:r>
              <a:rPr lang="en-GB" dirty="0">
                <a:hlinkClick r:id="rId6" tooltip="Hydrophilic"/>
              </a:rPr>
              <a:t>hydrophilic</a:t>
            </a:r>
            <a:r>
              <a:rPr lang="en-GB" dirty="0"/>
              <a:t> interactions, </a:t>
            </a:r>
            <a:r>
              <a:rPr lang="en-GB" dirty="0">
                <a:hlinkClick r:id="rId7" tooltip="Van der Waals force"/>
              </a:rPr>
              <a:t>van </a:t>
            </a:r>
            <a:r>
              <a:rPr lang="en-GB" dirty="0" err="1">
                <a:hlinkClick r:id="rId7" tooltip="Van der Waals force"/>
              </a:rPr>
              <a:t>der</a:t>
            </a:r>
            <a:r>
              <a:rPr lang="en-GB" dirty="0">
                <a:hlinkClick r:id="rId7" tooltip="Van der Waals force"/>
              </a:rPr>
              <a:t> Waals force</a:t>
            </a:r>
            <a:r>
              <a:rPr lang="en-GB" dirty="0"/>
              <a:t> etc.</a:t>
            </a:r>
            <a:endParaRPr lang="en-GB"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eaLnBrk="1" hangingPunct="1"/>
            <a:r>
              <a:rPr lang="en-GB"/>
              <a:t>Menaquinone</a:t>
            </a:r>
            <a:endParaRPr lang="en-GB"/>
          </a:p>
        </p:txBody>
      </p:sp>
      <p:sp>
        <p:nvSpPr>
          <p:cNvPr id="31747" name="Rectangle 3"/>
          <p:cNvSpPr>
            <a:spLocks noGrp="1"/>
          </p:cNvSpPr>
          <p:nvPr>
            <p:ph type="body" idx="1"/>
          </p:nvPr>
        </p:nvSpPr>
        <p:spPr/>
        <p:txBody>
          <a:bodyPr/>
          <a:lstStyle/>
          <a:p>
            <a:pPr eaLnBrk="1" hangingPunct="1"/>
            <a:endParaRPr lang="en-GB"/>
          </a:p>
        </p:txBody>
      </p:sp>
      <p:pic>
        <p:nvPicPr>
          <p:cNvPr id="31748" name="Picture 4" descr="250px-Menaquinone"/>
          <p:cNvPicPr>
            <a:picLocks noChangeAspect="1" noChangeArrowheads="1"/>
          </p:cNvPicPr>
          <p:nvPr/>
        </p:nvPicPr>
        <p:blipFill>
          <a:blip r:embed="rId1" cstate="print"/>
          <a:srcRect/>
          <a:stretch>
            <a:fillRect/>
          </a:stretch>
        </p:blipFill>
        <p:spPr bwMode="auto">
          <a:xfrm>
            <a:off x="1219200" y="2209800"/>
            <a:ext cx="64008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Phylloquinone</a:t>
            </a:r>
            <a:r>
              <a:rPr lang="en-GB" dirty="0"/>
              <a:t>, </a:t>
            </a:r>
            <a:r>
              <a:rPr lang="en-GB" dirty="0" err="1"/>
              <a:t>Menoquinone</a:t>
            </a:r>
            <a:r>
              <a:rPr lang="en-GB" dirty="0"/>
              <a:t>, </a:t>
            </a:r>
            <a:r>
              <a:rPr lang="en-GB" dirty="0" err="1"/>
              <a:t>Menadione</a:t>
            </a:r>
            <a:r>
              <a:rPr lang="en-GB" dirty="0"/>
              <a:t>,  </a:t>
            </a:r>
            <a:endParaRPr lang="en-GB" dirty="0"/>
          </a:p>
        </p:txBody>
      </p:sp>
      <p:pic>
        <p:nvPicPr>
          <p:cNvPr id="4" name="Content Placeholder 3" descr="https://encrypted-tbn2.gstatic.com/images?q=tbn:ANd9GcSVP9wgEACzXoPBSH8j310Tzu3C6Aee6IkT7_eCDhhDjioaGRTrEg"/>
          <p:cNvPicPr>
            <a:picLocks noGrp="1"/>
          </p:cNvPicPr>
          <p:nvPr>
            <p:ph idx="1"/>
          </p:nvPr>
        </p:nvPicPr>
        <p:blipFill>
          <a:blip r:embed="rId1" cstate="print"/>
          <a:srcRect/>
          <a:stretch>
            <a:fillRect/>
          </a:stretch>
        </p:blipFill>
        <p:spPr bwMode="auto">
          <a:xfrm>
            <a:off x="533400" y="1676400"/>
            <a:ext cx="8077200" cy="4190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t>Vit K, Cont’d</a:t>
            </a:r>
            <a:endParaRPr lang="en-US"/>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None/>
              <a:defRPr/>
            </a:pPr>
            <a:r>
              <a:rPr lang="en-US" dirty="0"/>
              <a:t>iii. </a:t>
            </a:r>
            <a:r>
              <a:rPr lang="en-US" dirty="0" err="1"/>
              <a:t>Menadione</a:t>
            </a:r>
            <a:r>
              <a:rPr lang="en-US" dirty="0"/>
              <a:t> (2-Hexyl rings), </a:t>
            </a:r>
            <a:r>
              <a:rPr lang="en-US" dirty="0" err="1"/>
              <a:t>menadiol</a:t>
            </a:r>
            <a:r>
              <a:rPr lang="en-US" dirty="0"/>
              <a:t> (2-hexyl rings) &amp; </a:t>
            </a:r>
            <a:r>
              <a:rPr lang="en-US" dirty="0" err="1"/>
              <a:t>menadiol</a:t>
            </a:r>
            <a:r>
              <a:rPr lang="en-US" dirty="0"/>
              <a:t> acetate ( 2- </a:t>
            </a:r>
            <a:r>
              <a:rPr lang="en-US" dirty="0" err="1"/>
              <a:t>hexyl</a:t>
            </a:r>
            <a:r>
              <a:rPr lang="en-US" dirty="0"/>
              <a:t> rings with 2 acetate attached).</a:t>
            </a:r>
            <a:endParaRPr lang="en-US" dirty="0"/>
          </a:p>
          <a:p>
            <a:pPr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None/>
              <a:defRPr/>
            </a:pPr>
            <a:r>
              <a:rPr lang="en-US" dirty="0"/>
              <a:t>Functions:</a:t>
            </a:r>
            <a:endParaRPr lang="en-US" dirty="0"/>
          </a:p>
          <a:p>
            <a:pPr eaLnBrk="1" fontAlgn="auto" hangingPunct="1">
              <a:spcAft>
                <a:spcPts val="0"/>
              </a:spcAft>
              <a:buFont typeface="Arial" panose="020B0604020202020204" pitchFamily="34" charset="0"/>
              <a:buNone/>
              <a:defRPr/>
            </a:pPr>
            <a:r>
              <a:rPr lang="en-US" dirty="0"/>
              <a:t>Co- factor to </a:t>
            </a:r>
            <a:r>
              <a:rPr lang="en-US" dirty="0" err="1"/>
              <a:t>carboxylase</a:t>
            </a:r>
            <a:r>
              <a:rPr lang="en-US" dirty="0"/>
              <a:t> enzyme that acts on glutamate residues of clotting factor precursor proteins. This enables the proteins to </a:t>
            </a:r>
            <a:r>
              <a:rPr lang="en-US" dirty="0" err="1"/>
              <a:t>chelate</a:t>
            </a:r>
            <a:r>
              <a:rPr lang="en-US" dirty="0"/>
              <a:t> calcium.</a:t>
            </a:r>
            <a:endParaRPr 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t>Vitamin C (ascorbic acid)</a:t>
            </a:r>
            <a:endParaRPr lang="en-US"/>
          </a:p>
        </p:txBody>
      </p:sp>
      <p:sp>
        <p:nvSpPr>
          <p:cNvPr id="33795" name="Content Placeholder 2"/>
          <p:cNvSpPr>
            <a:spLocks noGrp="1"/>
          </p:cNvSpPr>
          <p:nvPr>
            <p:ph idx="1"/>
          </p:nvPr>
        </p:nvSpPr>
        <p:spPr/>
        <p:txBody>
          <a:bodyPr/>
          <a:lstStyle/>
          <a:p>
            <a:pPr eaLnBrk="1" hangingPunct="1"/>
            <a:r>
              <a:rPr lang="en-US"/>
              <a:t>Water soluble antioxidant whose function is to maintain Vit E and many metal cofactors in the reduced state.</a:t>
            </a:r>
            <a:endParaRPr lang="en-US"/>
          </a:p>
          <a:p>
            <a:pPr eaLnBrk="1" hangingPunct="1"/>
            <a:r>
              <a:rPr lang="en-US"/>
              <a:t>Structure:</a:t>
            </a:r>
            <a:endParaRPr lang="en-US"/>
          </a:p>
          <a:p>
            <a:pPr eaLnBrk="1" hangingPunct="1">
              <a:buFont typeface="Arial" panose="020B0604020202020204" pitchFamily="34" charset="0"/>
              <a:buNone/>
            </a:pPr>
            <a:r>
              <a:rPr lang="en-US"/>
              <a:t>3 forms occur</a:t>
            </a:r>
            <a:endParaRPr lang="en-US"/>
          </a:p>
          <a:p>
            <a:pPr eaLnBrk="1" hangingPunct="1">
              <a:buFont typeface="Arial" panose="020B0604020202020204" pitchFamily="34" charset="0"/>
              <a:buNone/>
            </a:pPr>
            <a:r>
              <a:rPr lang="en-US"/>
              <a:t>i. Ascorbate</a:t>
            </a:r>
            <a:endParaRPr lang="en-US"/>
          </a:p>
          <a:p>
            <a:pPr eaLnBrk="1" hangingPunct="1">
              <a:buFont typeface="Arial" panose="020B0604020202020204" pitchFamily="34" charset="0"/>
              <a:buNone/>
            </a:pPr>
            <a:r>
              <a:rPr lang="en-US"/>
              <a:t>ii.Monodehydroascorbate</a:t>
            </a:r>
            <a:endParaRPr lang="en-US"/>
          </a:p>
          <a:p>
            <a:pPr eaLnBrk="1" hangingPunct="1">
              <a:buFont typeface="Arial" panose="020B0604020202020204" pitchFamily="34" charset="0"/>
              <a:buNone/>
            </a:pPr>
            <a:r>
              <a:rPr lang="en-US"/>
              <a:t>iii. Dehydroascorbate</a:t>
            </a:r>
            <a:endParaRPr lang="en-US"/>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eaLnBrk="1" hangingPunct="1"/>
            <a:r>
              <a:rPr lang="en-GB"/>
              <a:t>Ascorbic acid</a:t>
            </a:r>
            <a:endParaRPr lang="en-GB"/>
          </a:p>
        </p:txBody>
      </p:sp>
      <p:sp>
        <p:nvSpPr>
          <p:cNvPr id="34819" name="Rectangle 3"/>
          <p:cNvSpPr>
            <a:spLocks noGrp="1"/>
          </p:cNvSpPr>
          <p:nvPr>
            <p:ph type="body" idx="1"/>
          </p:nvPr>
        </p:nvSpPr>
        <p:spPr/>
        <p:txBody>
          <a:bodyPr/>
          <a:lstStyle/>
          <a:p>
            <a:pPr eaLnBrk="1" hangingPunct="1"/>
            <a:endParaRPr lang="en-GB"/>
          </a:p>
        </p:txBody>
      </p:sp>
      <p:pic>
        <p:nvPicPr>
          <p:cNvPr id="34820" name="Picture 4" descr="150px-Ascorbic_acid_structure"/>
          <p:cNvPicPr>
            <a:picLocks noChangeAspect="1" noChangeArrowheads="1"/>
          </p:cNvPicPr>
          <p:nvPr/>
        </p:nvPicPr>
        <p:blipFill>
          <a:blip r:embed="rId1" cstate="print"/>
          <a:srcRect/>
          <a:stretch>
            <a:fillRect/>
          </a:stretch>
        </p:blipFill>
        <p:spPr bwMode="auto">
          <a:xfrm>
            <a:off x="1752600" y="2057400"/>
            <a:ext cx="5257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eaLnBrk="1" hangingPunct="1"/>
            <a:r>
              <a:rPr lang="en-GB"/>
              <a:t>Dehydro-ascorbic acid</a:t>
            </a:r>
            <a:endParaRPr lang="en-GB"/>
          </a:p>
        </p:txBody>
      </p:sp>
      <p:sp>
        <p:nvSpPr>
          <p:cNvPr id="35843" name="Rectangle 3"/>
          <p:cNvSpPr>
            <a:spLocks noGrp="1"/>
          </p:cNvSpPr>
          <p:nvPr>
            <p:ph type="body" idx="1"/>
          </p:nvPr>
        </p:nvSpPr>
        <p:spPr/>
        <p:txBody>
          <a:bodyPr/>
          <a:lstStyle/>
          <a:p>
            <a:pPr eaLnBrk="1" hangingPunct="1"/>
            <a:endParaRPr lang="en-GB"/>
          </a:p>
        </p:txBody>
      </p:sp>
      <p:pic>
        <p:nvPicPr>
          <p:cNvPr id="35844" name="Picture 4" descr="150px-Dehydroascorbic_acid"/>
          <p:cNvPicPr>
            <a:picLocks noChangeAspect="1" noChangeArrowheads="1"/>
          </p:cNvPicPr>
          <p:nvPr/>
        </p:nvPicPr>
        <p:blipFill>
          <a:blip r:embed="rId1" cstate="print"/>
          <a:srcRect/>
          <a:stretch>
            <a:fillRect/>
          </a:stretch>
        </p:blipFill>
        <p:spPr bwMode="auto">
          <a:xfrm>
            <a:off x="2133600" y="1981200"/>
            <a:ext cx="49530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t>Vitamin C- deficiency</a:t>
            </a:r>
            <a:endParaRPr lang="en-US"/>
          </a:p>
        </p:txBody>
      </p:sp>
      <p:sp>
        <p:nvSpPr>
          <p:cNvPr id="36867" name="Content Placeholder 2"/>
          <p:cNvSpPr>
            <a:spLocks noGrp="1"/>
          </p:cNvSpPr>
          <p:nvPr>
            <p:ph idx="1"/>
          </p:nvPr>
        </p:nvSpPr>
        <p:spPr/>
        <p:txBody>
          <a:bodyPr/>
          <a:lstStyle/>
          <a:p>
            <a:pPr eaLnBrk="1" hangingPunct="1"/>
            <a:r>
              <a:rPr lang="en-US"/>
              <a:t>Causes scurvy.( skin changes, frigility of blood capillaries, gum decay, tooth loss and bone fructure) due to deficient collagen synthesis.</a:t>
            </a:r>
            <a:endParaRPr lang="en-US"/>
          </a:p>
          <a:p>
            <a:pPr eaLnBrk="1" hangingPunct="1"/>
            <a:r>
              <a:rPr lang="en-US"/>
              <a:t>Evidence is unconvincing that high doses of vit C prevent common cold or reduce the duration of symptoms.</a:t>
            </a:r>
            <a:endParaRPr lang="en-US"/>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Water-Soluble Vitamins </a:t>
            </a:r>
            <a:br>
              <a:rPr lang="en-GB" b="1" dirty="0"/>
            </a:br>
            <a:endParaRPr lang="en-GB" dirty="0"/>
          </a:p>
        </p:txBody>
      </p:sp>
      <p:sp>
        <p:nvSpPr>
          <p:cNvPr id="3" name="Subtitle 2"/>
          <p:cNvSpPr>
            <a:spLocks noGrp="1"/>
          </p:cNvSpPr>
          <p:nvPr>
            <p:ph type="subTitle" idx="1"/>
          </p:nvPr>
        </p:nvSpPr>
        <p:spPr/>
        <p:txBody>
          <a:bodyPr>
            <a:normAutofit/>
          </a:bodyPr>
          <a:lstStyle/>
          <a:p>
            <a:r>
              <a:rPr lang="en-GB" sz="2000" dirty="0"/>
              <a:t>Prof. A. Kwena</a:t>
            </a:r>
            <a:endParaRPr lang="en-GB" sz="2000"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Water-soluble vitamins dissolve in water and are not stored in the body.</a:t>
            </a:r>
            <a:endParaRPr lang="en-GB" dirty="0"/>
          </a:p>
          <a:p>
            <a:r>
              <a:rPr lang="en-GB" dirty="0"/>
              <a:t> They are eliminated in urine. We need a continuous supply of them in our diets. </a:t>
            </a:r>
            <a:endParaRPr lang="en-GB" dirty="0"/>
          </a:p>
          <a:p>
            <a:r>
              <a:rPr lang="en-GB" dirty="0"/>
              <a:t>They are easily destroyed or washed out during food storage or preparation.</a:t>
            </a:r>
            <a:endParaRPr lang="en-GB" dirty="0"/>
          </a:p>
          <a:p>
            <a:r>
              <a:rPr lang="en-GB" dirty="0"/>
              <a:t>The water-soluble vitamins are the B-complex group and vitamin C.</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When two or more different </a:t>
            </a:r>
            <a:r>
              <a:rPr lang="en-GB" dirty="0">
                <a:hlinkClick r:id="rId1" tooltip="Polypeptide"/>
              </a:rPr>
              <a:t>polypeptide</a:t>
            </a:r>
            <a:r>
              <a:rPr lang="en-GB" dirty="0"/>
              <a:t> chains cluster to form a protein, </a:t>
            </a:r>
            <a:r>
              <a:rPr lang="en-GB" dirty="0">
                <a:hlinkClick r:id="rId2" tooltip="Quaternary structure"/>
              </a:rPr>
              <a:t>quaternary structure</a:t>
            </a:r>
            <a:r>
              <a:rPr lang="en-GB" dirty="0"/>
              <a:t> of protein is formed. </a:t>
            </a:r>
            <a:endParaRPr lang="en-GB" dirty="0"/>
          </a:p>
          <a:p>
            <a:r>
              <a:rPr lang="en-GB" dirty="0"/>
              <a:t>Quaternary structure is a unique attribute of </a:t>
            </a:r>
            <a:r>
              <a:rPr lang="en-GB" dirty="0">
                <a:hlinkClick r:id="rId3" tooltip="Polymeric"/>
              </a:rPr>
              <a:t>polymeric</a:t>
            </a:r>
            <a:r>
              <a:rPr lang="en-GB" dirty="0"/>
              <a:t> and </a:t>
            </a:r>
            <a:r>
              <a:rPr lang="en-GB" dirty="0" err="1">
                <a:hlinkClick r:id="rId4" tooltip="Heteromeric"/>
              </a:rPr>
              <a:t>heteromeric</a:t>
            </a:r>
            <a:r>
              <a:rPr lang="en-GB" dirty="0"/>
              <a:t> proteins like </a:t>
            </a:r>
            <a:r>
              <a:rPr lang="en-GB" dirty="0" err="1">
                <a:hlinkClick r:id="rId5" tooltip="Hemoglobin"/>
              </a:rPr>
              <a:t>hemoglobin</a:t>
            </a:r>
            <a:r>
              <a:rPr lang="en-GB" dirty="0"/>
              <a:t>, which consists of two alpha and two beta peptide chains.</a:t>
            </a:r>
            <a:endParaRPr lang="en-GB"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B-complex group is found in a variety of foods: cereal grains, meat, poultry, eggs, fish, milk, legumes and fresh vegetables.</a:t>
            </a:r>
            <a:endParaRPr lang="en-GB" dirty="0"/>
          </a:p>
          <a:p>
            <a:r>
              <a:rPr lang="en-GB" dirty="0"/>
              <a:t> Citrus fruits are good sources of vitamin C. </a:t>
            </a:r>
            <a:endParaRPr lang="en-GB" dirty="0"/>
          </a:p>
          <a:p>
            <a:r>
              <a:rPr lang="en-GB" dirty="0"/>
              <a:t>Use of </a:t>
            </a:r>
            <a:r>
              <a:rPr lang="en-GB" dirty="0" err="1"/>
              <a:t>megadoses</a:t>
            </a:r>
            <a:r>
              <a:rPr lang="en-GB" dirty="0"/>
              <a:t> of vitamins is not recommended.</a:t>
            </a:r>
            <a:endParaRPr lang="en-GB"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Vitamin B-Complex</a:t>
            </a:r>
            <a:br>
              <a:rPr lang="en-GB" b="1" dirty="0"/>
            </a:br>
            <a:endParaRPr lang="en-GB" dirty="0"/>
          </a:p>
        </p:txBody>
      </p:sp>
      <p:sp>
        <p:nvSpPr>
          <p:cNvPr id="3" name="Content Placeholder 2"/>
          <p:cNvSpPr>
            <a:spLocks noGrp="1"/>
          </p:cNvSpPr>
          <p:nvPr>
            <p:ph idx="1"/>
          </p:nvPr>
        </p:nvSpPr>
        <p:spPr/>
        <p:txBody>
          <a:bodyPr>
            <a:normAutofit/>
          </a:bodyPr>
          <a:lstStyle/>
          <a:p>
            <a:r>
              <a:rPr lang="en-GB" dirty="0"/>
              <a:t>Eight of the water-soluble vitamins are known as the B-complex group: </a:t>
            </a:r>
            <a:endParaRPr lang="en-GB" dirty="0"/>
          </a:p>
          <a:p>
            <a:r>
              <a:rPr lang="en-GB" b="1" dirty="0" err="1"/>
              <a:t>Thiamin</a:t>
            </a:r>
            <a:r>
              <a:rPr lang="en-GB" b="1" dirty="0"/>
              <a:t> </a:t>
            </a:r>
            <a:r>
              <a:rPr lang="en-GB" dirty="0"/>
              <a:t>(vitamin B</a:t>
            </a:r>
            <a:r>
              <a:rPr lang="en-GB" baseline="-25000" dirty="0"/>
              <a:t>1</a:t>
            </a:r>
            <a:r>
              <a:rPr lang="en-GB" dirty="0"/>
              <a:t>), </a:t>
            </a:r>
            <a:r>
              <a:rPr lang="en-GB" b="1" dirty="0"/>
              <a:t>riboflavin </a:t>
            </a:r>
            <a:r>
              <a:rPr lang="en-GB" dirty="0"/>
              <a:t>(vitamin B</a:t>
            </a:r>
            <a:r>
              <a:rPr lang="en-GB" baseline="-25000" dirty="0"/>
              <a:t>2</a:t>
            </a:r>
            <a:r>
              <a:rPr lang="en-GB" dirty="0"/>
              <a:t>), </a:t>
            </a:r>
            <a:r>
              <a:rPr lang="en-GB" b="1" dirty="0"/>
              <a:t>niacin</a:t>
            </a:r>
            <a:r>
              <a:rPr lang="en-GB" dirty="0"/>
              <a:t>, </a:t>
            </a:r>
            <a:r>
              <a:rPr lang="en-GB" b="1" dirty="0"/>
              <a:t>vitamin B</a:t>
            </a:r>
            <a:r>
              <a:rPr lang="en-GB" b="1" baseline="-25000" dirty="0"/>
              <a:t>6</a:t>
            </a:r>
            <a:r>
              <a:rPr lang="en-GB" dirty="0"/>
              <a:t>, </a:t>
            </a:r>
            <a:r>
              <a:rPr lang="en-GB" b="1" dirty="0" err="1"/>
              <a:t>folate</a:t>
            </a:r>
            <a:r>
              <a:rPr lang="en-GB" dirty="0"/>
              <a:t>, </a:t>
            </a:r>
            <a:r>
              <a:rPr lang="en-GB" b="1" dirty="0"/>
              <a:t>vitamin B</a:t>
            </a:r>
            <a:r>
              <a:rPr lang="en-GB" b="1" baseline="-25000" dirty="0"/>
              <a:t>12</a:t>
            </a:r>
            <a:r>
              <a:rPr lang="en-GB" dirty="0"/>
              <a:t>, </a:t>
            </a:r>
            <a:r>
              <a:rPr lang="en-GB" b="1" dirty="0"/>
              <a:t>biotin</a:t>
            </a:r>
            <a:r>
              <a:rPr lang="en-GB" dirty="0"/>
              <a:t> and </a:t>
            </a:r>
            <a:r>
              <a:rPr lang="en-GB" b="1" dirty="0" err="1"/>
              <a:t>pantothenic</a:t>
            </a:r>
            <a:r>
              <a:rPr lang="en-GB" b="1" dirty="0"/>
              <a:t> acid</a:t>
            </a:r>
            <a:r>
              <a:rPr lang="en-GB" dirty="0"/>
              <a:t>. </a:t>
            </a:r>
            <a:endParaRPr lang="en-GB" dirty="0"/>
          </a:p>
          <a:p>
            <a:r>
              <a:rPr lang="en-GB" dirty="0"/>
              <a:t>These vitamins are widely distributed in foods. </a:t>
            </a:r>
            <a:endParaRPr lang="en-GB" dirty="0"/>
          </a:p>
          <a:p>
            <a:r>
              <a:rPr lang="en-GB" dirty="0"/>
              <a:t>Their influence is felt in many parts of the body. </a:t>
            </a:r>
            <a:endParaRPr lang="en-GB"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They function as coenzymes that help the body obtain energy from food. </a:t>
            </a:r>
            <a:endParaRPr lang="en-GB" dirty="0"/>
          </a:p>
          <a:p>
            <a:r>
              <a:rPr lang="en-GB" dirty="0"/>
              <a:t>They also are important for normal appetite, good vision, healthy skin, healthy nervous system and red blood cell formation.</a:t>
            </a:r>
            <a:endParaRPr lang="en-GB"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Structures </a:t>
            </a:r>
            <a:endParaRPr lang="en-GB" dirty="0"/>
          </a:p>
        </p:txBody>
      </p:sp>
      <p:pic>
        <p:nvPicPr>
          <p:cNvPr id="2050" name="Picture 2"/>
          <p:cNvPicPr>
            <a:picLocks noGrp="1" noChangeAspect="1" noChangeArrowheads="1"/>
          </p:cNvPicPr>
          <p:nvPr>
            <p:ph idx="1"/>
          </p:nvPr>
        </p:nvPicPr>
        <p:blipFill>
          <a:blip r:embed="rId1"/>
          <a:srcRect/>
          <a:stretch>
            <a:fillRect/>
          </a:stretch>
        </p:blipFill>
        <p:spPr bwMode="auto">
          <a:xfrm>
            <a:off x="642910" y="1643050"/>
            <a:ext cx="8072494"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Thiamin</a:t>
            </a:r>
            <a:r>
              <a:rPr lang="en-GB" b="1" dirty="0"/>
              <a:t> (vitamin B</a:t>
            </a:r>
            <a:r>
              <a:rPr lang="en-GB" b="1" baseline="-25000" dirty="0"/>
              <a:t>1</a:t>
            </a:r>
            <a:r>
              <a:rPr lang="en-GB" b="1" dirty="0"/>
              <a:t> </a:t>
            </a:r>
            <a:r>
              <a:rPr lang="en-GB" dirty="0"/>
              <a:t>)</a:t>
            </a:r>
            <a:endParaRPr lang="en-GB" dirty="0"/>
          </a:p>
        </p:txBody>
      </p:sp>
      <p:sp>
        <p:nvSpPr>
          <p:cNvPr id="3" name="Content Placeholder 2"/>
          <p:cNvSpPr>
            <a:spLocks noGrp="1"/>
          </p:cNvSpPr>
          <p:nvPr>
            <p:ph idx="1"/>
          </p:nvPr>
        </p:nvSpPr>
        <p:spPr/>
        <p:txBody>
          <a:bodyPr/>
          <a:lstStyle/>
          <a:p>
            <a:endParaRPr lang="en-GB" dirty="0"/>
          </a:p>
        </p:txBody>
      </p:sp>
      <p:pic>
        <p:nvPicPr>
          <p:cNvPr id="8194" name="Picture 2"/>
          <p:cNvPicPr>
            <a:picLocks noChangeAspect="1" noChangeArrowheads="1"/>
          </p:cNvPicPr>
          <p:nvPr/>
        </p:nvPicPr>
        <p:blipFill>
          <a:blip r:embed="rId1"/>
          <a:srcRect/>
          <a:stretch>
            <a:fillRect/>
          </a:stretch>
        </p:blipFill>
        <p:spPr bwMode="auto">
          <a:xfrm>
            <a:off x="3000364" y="1500174"/>
            <a:ext cx="2928958" cy="1214446"/>
          </a:xfrm>
          <a:prstGeom prst="rect">
            <a:avLst/>
          </a:prstGeom>
          <a:noFill/>
          <a:ln w="9525">
            <a:noFill/>
            <a:miter lim="800000"/>
            <a:headEnd/>
            <a:tailEnd/>
          </a:ln>
          <a:effectLst/>
        </p:spPr>
      </p:pic>
      <p:pic>
        <p:nvPicPr>
          <p:cNvPr id="8195" name="Picture 3"/>
          <p:cNvPicPr>
            <a:picLocks noChangeAspect="1" noChangeArrowheads="1"/>
          </p:cNvPicPr>
          <p:nvPr/>
        </p:nvPicPr>
        <p:blipFill>
          <a:blip r:embed="rId2"/>
          <a:srcRect/>
          <a:stretch>
            <a:fillRect/>
          </a:stretch>
        </p:blipFill>
        <p:spPr bwMode="auto">
          <a:xfrm>
            <a:off x="3214678" y="3071810"/>
            <a:ext cx="2786082" cy="1571636"/>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3214678" y="4643446"/>
            <a:ext cx="3071834"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hiamin"/>
          <p:cNvPicPr>
            <a:picLocks noChangeAspect="1" noChangeArrowheads="1"/>
          </p:cNvPicPr>
          <p:nvPr/>
        </p:nvPicPr>
        <p:blipFill>
          <a:blip r:embed="rId1"/>
          <a:srcRect/>
          <a:stretch>
            <a:fillRect/>
          </a:stretch>
        </p:blipFill>
        <p:spPr bwMode="auto">
          <a:xfrm>
            <a:off x="533400" y="1295400"/>
            <a:ext cx="7086600" cy="1695450"/>
          </a:xfrm>
          <a:prstGeom prst="rect">
            <a:avLst/>
          </a:prstGeom>
          <a:noFill/>
          <a:ln w="9525">
            <a:noFill/>
            <a:miter lim="800000"/>
            <a:headEnd/>
            <a:tailEnd/>
          </a:ln>
        </p:spPr>
      </p:pic>
      <p:pic>
        <p:nvPicPr>
          <p:cNvPr id="5123" name="Picture 4" descr="thiaminpyrophosphate"/>
          <p:cNvPicPr>
            <a:picLocks noChangeAspect="1" noChangeArrowheads="1"/>
          </p:cNvPicPr>
          <p:nvPr/>
        </p:nvPicPr>
        <p:blipFill>
          <a:blip r:embed="rId2"/>
          <a:srcRect/>
          <a:stretch>
            <a:fillRect/>
          </a:stretch>
        </p:blipFill>
        <p:spPr bwMode="auto">
          <a:xfrm>
            <a:off x="609600" y="3733800"/>
            <a:ext cx="7162800" cy="1716088"/>
          </a:xfrm>
          <a:prstGeom prst="rect">
            <a:avLst/>
          </a:prstGeom>
          <a:noFill/>
          <a:ln w="9525">
            <a:noFill/>
            <a:miter lim="800000"/>
            <a:headEnd/>
            <a:tailEnd/>
          </a:ln>
        </p:spPr>
      </p:pic>
      <p:sp>
        <p:nvSpPr>
          <p:cNvPr id="5124" name="Text Box 5"/>
          <p:cNvSpPr txBox="1">
            <a:spLocks noChangeArrowheads="1"/>
          </p:cNvSpPr>
          <p:nvPr/>
        </p:nvSpPr>
        <p:spPr bwMode="auto">
          <a:xfrm>
            <a:off x="822325" y="269875"/>
            <a:ext cx="3048000" cy="457200"/>
          </a:xfrm>
          <a:prstGeom prst="rect">
            <a:avLst/>
          </a:prstGeom>
          <a:noFill/>
          <a:ln w="12700">
            <a:noFill/>
            <a:miter lim="800000"/>
          </a:ln>
        </p:spPr>
        <p:txBody>
          <a:bodyPr wrap="none">
            <a:spAutoFit/>
          </a:bodyPr>
          <a:lstStyle/>
          <a:p>
            <a:r>
              <a:rPr lang="en-US" dirty="0"/>
              <a:t>Thiamin : vitamin form</a:t>
            </a:r>
            <a:endParaRPr lang="en-US" dirty="0"/>
          </a:p>
        </p:txBody>
      </p:sp>
      <p:sp>
        <p:nvSpPr>
          <p:cNvPr id="5125" name="Text Box 6"/>
          <p:cNvSpPr txBox="1">
            <a:spLocks noChangeArrowheads="1"/>
          </p:cNvSpPr>
          <p:nvPr/>
        </p:nvSpPr>
        <p:spPr bwMode="auto">
          <a:xfrm>
            <a:off x="669925" y="5756275"/>
            <a:ext cx="5146675" cy="457200"/>
          </a:xfrm>
          <a:prstGeom prst="rect">
            <a:avLst/>
          </a:prstGeom>
          <a:noFill/>
          <a:ln w="12700">
            <a:noFill/>
            <a:miter lim="800000"/>
          </a:ln>
        </p:spPr>
        <p:txBody>
          <a:bodyPr wrap="none">
            <a:spAutoFit/>
          </a:bodyPr>
          <a:lstStyle/>
          <a:p>
            <a:r>
              <a:rPr lang="en-US"/>
              <a:t>Thiamin pyrophosphate: coenzyme form</a:t>
            </a:r>
            <a:endParaRPr lang="en-US"/>
          </a:p>
        </p:txBody>
      </p:sp>
      <p:sp>
        <p:nvSpPr>
          <p:cNvPr id="5126" name="Text Box 7"/>
          <p:cNvSpPr txBox="1">
            <a:spLocks noChangeArrowheads="1"/>
          </p:cNvSpPr>
          <p:nvPr/>
        </p:nvSpPr>
        <p:spPr bwMode="auto">
          <a:xfrm>
            <a:off x="914400" y="3124200"/>
            <a:ext cx="2103438" cy="457200"/>
          </a:xfrm>
          <a:prstGeom prst="rect">
            <a:avLst/>
          </a:prstGeom>
          <a:noFill/>
          <a:ln w="12700">
            <a:noFill/>
            <a:miter lim="800000"/>
          </a:ln>
        </p:spPr>
        <p:txBody>
          <a:bodyPr wrap="none">
            <a:spAutoFit/>
          </a:bodyPr>
          <a:lstStyle/>
          <a:p>
            <a:r>
              <a:rPr lang="en-US"/>
              <a:t>Pyrimidine ring</a:t>
            </a:r>
            <a:endParaRPr lang="en-US"/>
          </a:p>
        </p:txBody>
      </p:sp>
      <p:sp>
        <p:nvSpPr>
          <p:cNvPr id="5127" name="Text Box 8"/>
          <p:cNvSpPr txBox="1">
            <a:spLocks noChangeArrowheads="1"/>
          </p:cNvSpPr>
          <p:nvPr/>
        </p:nvSpPr>
        <p:spPr bwMode="auto">
          <a:xfrm>
            <a:off x="4175125" y="3089275"/>
            <a:ext cx="1814513" cy="457200"/>
          </a:xfrm>
          <a:prstGeom prst="rect">
            <a:avLst/>
          </a:prstGeom>
          <a:noFill/>
          <a:ln w="12700">
            <a:noFill/>
            <a:miter lim="800000"/>
          </a:ln>
        </p:spPr>
        <p:txBody>
          <a:bodyPr wrap="none">
            <a:spAutoFit/>
          </a:bodyPr>
          <a:lstStyle/>
          <a:p>
            <a:r>
              <a:rPr lang="en-US"/>
              <a:t>Thiazole ring</a:t>
            </a:r>
            <a:endParaRPr lang="en-US"/>
          </a:p>
        </p:txBody>
      </p:sp>
    </p:spTree>
    <p:custDataLst>
      <p:tags r:id="rId3"/>
    </p:custData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functions</a:t>
            </a:r>
            <a:endParaRPr lang="en-GB" dirty="0"/>
          </a:p>
        </p:txBody>
      </p:sp>
      <p:sp>
        <p:nvSpPr>
          <p:cNvPr id="3" name="Content Placeholder 2"/>
          <p:cNvSpPr>
            <a:spLocks noGrp="1"/>
          </p:cNvSpPr>
          <p:nvPr>
            <p:ph idx="1"/>
          </p:nvPr>
        </p:nvSpPr>
        <p:spPr/>
        <p:txBody>
          <a:bodyPr/>
          <a:lstStyle/>
          <a:p>
            <a:r>
              <a:rPr lang="en-GB" dirty="0"/>
              <a:t>Helps release energy from foods;</a:t>
            </a:r>
            <a:endParaRPr lang="en-GB" dirty="0"/>
          </a:p>
          <a:p>
            <a:r>
              <a:rPr lang="en-GB" dirty="0"/>
              <a:t> Promotes normal appetite;</a:t>
            </a:r>
            <a:endParaRPr lang="en-GB" dirty="0"/>
          </a:p>
          <a:p>
            <a:r>
              <a:rPr lang="en-GB" dirty="0"/>
              <a:t> Important in function of nervous system.</a:t>
            </a:r>
            <a:endParaRPr lang="en-GB"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Riboflavin (vitamin B</a:t>
            </a:r>
            <a:r>
              <a:rPr lang="en-GB" b="1" baseline="-25000" dirty="0"/>
              <a:t>2</a:t>
            </a:r>
            <a:r>
              <a:rPr lang="en-GB" b="1" dirty="0"/>
              <a:t>)</a:t>
            </a:r>
            <a:endParaRPr lang="en-GB" dirty="0"/>
          </a:p>
        </p:txBody>
      </p:sp>
      <p:sp>
        <p:nvSpPr>
          <p:cNvPr id="5" name="Content Placeholder 4"/>
          <p:cNvSpPr>
            <a:spLocks noGrp="1"/>
          </p:cNvSpPr>
          <p:nvPr>
            <p:ph idx="1"/>
          </p:nvPr>
        </p:nvSpPr>
        <p:spPr/>
        <p:txBody>
          <a:bodyPr/>
          <a:lstStyle/>
          <a:p>
            <a:endParaRPr lang="en-GB" dirty="0"/>
          </a:p>
        </p:txBody>
      </p:sp>
      <p:pic>
        <p:nvPicPr>
          <p:cNvPr id="1027" name="Picture 3"/>
          <p:cNvPicPr>
            <a:picLocks noChangeAspect="1" noChangeArrowheads="1"/>
          </p:cNvPicPr>
          <p:nvPr/>
        </p:nvPicPr>
        <p:blipFill>
          <a:blip r:embed="rId1"/>
          <a:srcRect/>
          <a:stretch>
            <a:fillRect/>
          </a:stretch>
        </p:blipFill>
        <p:spPr bwMode="auto">
          <a:xfrm>
            <a:off x="1857356" y="1714488"/>
            <a:ext cx="5786477"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functions</a:t>
            </a:r>
            <a:endParaRPr lang="en-GB" dirty="0"/>
          </a:p>
        </p:txBody>
      </p:sp>
      <p:sp>
        <p:nvSpPr>
          <p:cNvPr id="3" name="Content Placeholder 2"/>
          <p:cNvSpPr>
            <a:spLocks noGrp="1"/>
          </p:cNvSpPr>
          <p:nvPr>
            <p:ph idx="1"/>
          </p:nvPr>
        </p:nvSpPr>
        <p:spPr/>
        <p:txBody>
          <a:bodyPr/>
          <a:lstStyle/>
          <a:p>
            <a:r>
              <a:rPr lang="en-GB" dirty="0"/>
              <a:t>Helps release energy from foods;</a:t>
            </a:r>
            <a:endParaRPr lang="en-GB" dirty="0"/>
          </a:p>
          <a:p>
            <a:r>
              <a:rPr lang="en-GB" dirty="0"/>
              <a:t> Promotes good vision, healthy skin.</a:t>
            </a:r>
            <a:endParaRPr lang="en-GB"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Niacin (</a:t>
            </a:r>
            <a:r>
              <a:rPr lang="en-GB" sz="3200" b="1" dirty="0" err="1"/>
              <a:t>nicotinamide</a:t>
            </a:r>
            <a:r>
              <a:rPr lang="en-GB" sz="3200" b="1" dirty="0"/>
              <a:t>, nicotinic acid)-B3</a:t>
            </a:r>
            <a:endParaRPr lang="en-GB" sz="3200"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Chemical Properties</a:t>
            </a:r>
            <a:endParaRPr lang="en-GB" b="1" dirty="0"/>
          </a:p>
        </p:txBody>
      </p:sp>
      <p:sp>
        <p:nvSpPr>
          <p:cNvPr id="3" name="Content Placeholder 2"/>
          <p:cNvSpPr>
            <a:spLocks noGrp="1"/>
          </p:cNvSpPr>
          <p:nvPr>
            <p:ph idx="1"/>
          </p:nvPr>
        </p:nvSpPr>
        <p:spPr/>
        <p:txBody>
          <a:bodyPr/>
          <a:lstStyle/>
          <a:p>
            <a:r>
              <a:rPr lang="en-GB" b="1" dirty="0" err="1"/>
              <a:t>Ninhydrin</a:t>
            </a:r>
            <a:r>
              <a:rPr lang="en-GB" b="1" dirty="0"/>
              <a:t> Reaction- </a:t>
            </a:r>
            <a:r>
              <a:rPr lang="en-GB" dirty="0"/>
              <a:t>The N- terminal of the protein reacts with </a:t>
            </a:r>
            <a:r>
              <a:rPr lang="en-GB" dirty="0" err="1"/>
              <a:t>Ninhydrin</a:t>
            </a:r>
            <a:r>
              <a:rPr lang="en-GB" dirty="0"/>
              <a:t> compound producing a </a:t>
            </a:r>
            <a:r>
              <a:rPr lang="en-GB" dirty="0">
                <a:solidFill>
                  <a:srgbClr val="FF0000"/>
                </a:solidFill>
              </a:rPr>
              <a:t>yellow</a:t>
            </a:r>
            <a:r>
              <a:rPr lang="en-GB" dirty="0"/>
              <a:t> coloured compound.</a:t>
            </a:r>
            <a:endParaRPr lang="en-GB" dirty="0"/>
          </a:p>
          <a:p>
            <a:r>
              <a:rPr lang="en-GB" b="1" dirty="0" err="1"/>
              <a:t>Biuret</a:t>
            </a:r>
            <a:r>
              <a:rPr lang="en-GB" b="1" dirty="0"/>
              <a:t> Reaction</a:t>
            </a:r>
            <a:r>
              <a:rPr lang="en-GB" dirty="0"/>
              <a:t>-Treatment of a polypeptide or protein with Cu2+ gives a </a:t>
            </a:r>
            <a:r>
              <a:rPr lang="en-GB" dirty="0">
                <a:solidFill>
                  <a:srgbClr val="FF0000"/>
                </a:solidFill>
              </a:rPr>
              <a:t>purple</a:t>
            </a:r>
            <a:r>
              <a:rPr lang="en-GB" dirty="0"/>
              <a:t> Cu2+-peptide complex which can be measured quantitatively using a spectrophotometer.</a:t>
            </a:r>
            <a:endParaRPr lang="en-GB"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nicotinicacid"/>
          <p:cNvPicPr>
            <a:picLocks noChangeAspect="1" noChangeArrowheads="1"/>
          </p:cNvPicPr>
          <p:nvPr/>
        </p:nvPicPr>
        <p:blipFill>
          <a:blip r:embed="rId1"/>
          <a:srcRect/>
          <a:stretch>
            <a:fillRect/>
          </a:stretch>
        </p:blipFill>
        <p:spPr bwMode="auto">
          <a:xfrm>
            <a:off x="1219200" y="1066800"/>
            <a:ext cx="4114800" cy="2500313"/>
          </a:xfrm>
          <a:prstGeom prst="rect">
            <a:avLst/>
          </a:prstGeom>
          <a:noFill/>
          <a:ln w="9525">
            <a:noFill/>
            <a:miter lim="800000"/>
            <a:headEnd/>
            <a:tailEnd/>
          </a:ln>
        </p:spPr>
      </p:pic>
      <p:sp>
        <p:nvSpPr>
          <p:cNvPr id="24579" name="Text Box 5"/>
          <p:cNvSpPr txBox="1">
            <a:spLocks noChangeArrowheads="1"/>
          </p:cNvSpPr>
          <p:nvPr/>
        </p:nvSpPr>
        <p:spPr bwMode="auto">
          <a:xfrm>
            <a:off x="3505200" y="1143000"/>
            <a:ext cx="3557588" cy="457200"/>
          </a:xfrm>
          <a:prstGeom prst="rect">
            <a:avLst/>
          </a:prstGeom>
          <a:noFill/>
          <a:ln w="12700">
            <a:noFill/>
            <a:miter lim="800000"/>
          </a:ln>
        </p:spPr>
        <p:txBody>
          <a:bodyPr wrap="none">
            <a:spAutoFit/>
          </a:bodyPr>
          <a:lstStyle/>
          <a:p>
            <a:r>
              <a:rPr lang="en-US"/>
              <a:t>Nicotinic Acid (Plant form)</a:t>
            </a:r>
            <a:endParaRPr lang="en-US"/>
          </a:p>
        </p:txBody>
      </p:sp>
      <p:pic>
        <p:nvPicPr>
          <p:cNvPr id="24580" name="Picture 6" descr="nicotinamide"/>
          <p:cNvPicPr>
            <a:picLocks noChangeAspect="1" noChangeArrowheads="1"/>
          </p:cNvPicPr>
          <p:nvPr/>
        </p:nvPicPr>
        <p:blipFill>
          <a:blip r:embed="rId2"/>
          <a:srcRect/>
          <a:stretch>
            <a:fillRect/>
          </a:stretch>
        </p:blipFill>
        <p:spPr bwMode="auto">
          <a:xfrm>
            <a:off x="4724400" y="3810000"/>
            <a:ext cx="2489200" cy="2514600"/>
          </a:xfrm>
          <a:prstGeom prst="rect">
            <a:avLst/>
          </a:prstGeom>
          <a:noFill/>
          <a:ln w="9525">
            <a:noFill/>
            <a:miter lim="800000"/>
            <a:headEnd/>
            <a:tailEnd/>
          </a:ln>
        </p:spPr>
      </p:pic>
      <p:sp>
        <p:nvSpPr>
          <p:cNvPr id="24581" name="Text Box 7"/>
          <p:cNvSpPr txBox="1">
            <a:spLocks noChangeArrowheads="1"/>
          </p:cNvSpPr>
          <p:nvPr/>
        </p:nvSpPr>
        <p:spPr bwMode="auto">
          <a:xfrm>
            <a:off x="898525" y="4079875"/>
            <a:ext cx="3614738" cy="822325"/>
          </a:xfrm>
          <a:prstGeom prst="rect">
            <a:avLst/>
          </a:prstGeom>
          <a:noFill/>
          <a:ln w="12700">
            <a:noFill/>
            <a:miter lim="800000"/>
          </a:ln>
        </p:spPr>
        <p:txBody>
          <a:bodyPr wrap="none">
            <a:spAutoFit/>
          </a:bodyPr>
          <a:lstStyle/>
          <a:p>
            <a:r>
              <a:rPr lang="en-US"/>
              <a:t>Nicotinamide (animal form)</a:t>
            </a:r>
            <a:endParaRPr lang="en-US"/>
          </a:p>
          <a:p>
            <a:r>
              <a:rPr lang="en-US"/>
              <a:t>(reduced form)</a:t>
            </a:r>
            <a:endParaRPr lang="en-US"/>
          </a:p>
        </p:txBody>
      </p:sp>
    </p:spTree>
    <p:custDataLst>
      <p:tags r:id="rId3"/>
    </p:custData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functions</a:t>
            </a:r>
            <a:endParaRPr lang="en-GB" dirty="0"/>
          </a:p>
        </p:txBody>
      </p:sp>
      <p:sp>
        <p:nvSpPr>
          <p:cNvPr id="3" name="Content Placeholder 2"/>
          <p:cNvSpPr>
            <a:spLocks noGrp="1"/>
          </p:cNvSpPr>
          <p:nvPr>
            <p:ph idx="1"/>
          </p:nvPr>
        </p:nvSpPr>
        <p:spPr/>
        <p:txBody>
          <a:bodyPr/>
          <a:lstStyle/>
          <a:p>
            <a:r>
              <a:rPr lang="en-GB" dirty="0"/>
              <a:t>Energy production from foods;</a:t>
            </a:r>
            <a:endParaRPr lang="en-GB" dirty="0"/>
          </a:p>
          <a:p>
            <a:r>
              <a:rPr lang="en-GB" dirty="0"/>
              <a:t> Aids digestion, promotes normal appetite; </a:t>
            </a:r>
            <a:endParaRPr lang="en-GB" dirty="0"/>
          </a:p>
          <a:p>
            <a:r>
              <a:rPr lang="en-GB" dirty="0"/>
              <a:t>Promotes healthy skin, nerves.</a:t>
            </a:r>
            <a:endParaRPr lang="en-GB"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Vitamin B</a:t>
            </a:r>
            <a:r>
              <a:rPr lang="en-GB" b="1" baseline="-25000" dirty="0"/>
              <a:t>6</a:t>
            </a:r>
            <a:r>
              <a:rPr lang="en-GB" b="1" dirty="0"/>
              <a:t> (pyridoxine, </a:t>
            </a:r>
            <a:r>
              <a:rPr lang="en-GB" b="1" dirty="0" err="1"/>
              <a:t>pyridoxal</a:t>
            </a:r>
            <a:r>
              <a:rPr lang="en-GB" b="1" dirty="0"/>
              <a:t>, </a:t>
            </a:r>
            <a:r>
              <a:rPr lang="en-GB" b="1" dirty="0" err="1"/>
              <a:t>pyridoxamine</a:t>
            </a:r>
            <a:r>
              <a:rPr lang="en-GB" b="1" dirty="0"/>
              <a:t>)</a:t>
            </a:r>
            <a:endParaRPr lang="en-GB" dirty="0"/>
          </a:p>
        </p:txBody>
      </p:sp>
      <p:sp>
        <p:nvSpPr>
          <p:cNvPr id="3" name="Content Placeholder 2"/>
          <p:cNvSpPr>
            <a:spLocks noGrp="1"/>
          </p:cNvSpPr>
          <p:nvPr>
            <p:ph idx="1"/>
          </p:nvPr>
        </p:nvSpPr>
        <p:spPr/>
        <p:txBody>
          <a:bodyPr/>
          <a:lstStyle/>
          <a:p>
            <a:endParaRPr lang="en-GB" dirty="0"/>
          </a:p>
        </p:txBody>
      </p:sp>
      <p:pic>
        <p:nvPicPr>
          <p:cNvPr id="5122" name="Picture 2"/>
          <p:cNvPicPr>
            <a:picLocks noChangeAspect="1" noChangeArrowheads="1"/>
          </p:cNvPicPr>
          <p:nvPr/>
        </p:nvPicPr>
        <p:blipFill>
          <a:blip r:embed="rId1"/>
          <a:srcRect/>
          <a:stretch>
            <a:fillRect/>
          </a:stretch>
        </p:blipFill>
        <p:spPr bwMode="auto">
          <a:xfrm>
            <a:off x="1214414" y="2214554"/>
            <a:ext cx="5786478"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Pyridoxal</a:t>
            </a:r>
            <a:endParaRPr lang="en-GB" dirty="0"/>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a:blip r:embed="rId1"/>
          <a:srcRect/>
          <a:stretch>
            <a:fillRect/>
          </a:stretch>
        </p:blipFill>
        <p:spPr bwMode="auto">
          <a:xfrm>
            <a:off x="1428728" y="2071678"/>
            <a:ext cx="5357850"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Pyridoxamine</a:t>
            </a:r>
            <a:endParaRPr lang="en-GB" dirty="0"/>
          </a:p>
        </p:txBody>
      </p:sp>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a:blip r:embed="rId1"/>
          <a:srcRect/>
          <a:stretch>
            <a:fillRect/>
          </a:stretch>
        </p:blipFill>
        <p:spPr bwMode="auto">
          <a:xfrm>
            <a:off x="1500166" y="1928802"/>
            <a:ext cx="5429287"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functions</a:t>
            </a:r>
            <a:endParaRPr lang="en-GB" dirty="0"/>
          </a:p>
        </p:txBody>
      </p:sp>
      <p:sp>
        <p:nvSpPr>
          <p:cNvPr id="3" name="Content Placeholder 2"/>
          <p:cNvSpPr>
            <a:spLocks noGrp="1"/>
          </p:cNvSpPr>
          <p:nvPr>
            <p:ph idx="1"/>
          </p:nvPr>
        </p:nvSpPr>
        <p:spPr/>
        <p:txBody>
          <a:bodyPr/>
          <a:lstStyle/>
          <a:p>
            <a:r>
              <a:rPr lang="en-GB" dirty="0"/>
              <a:t>Aids in protein metabolism, absorption; </a:t>
            </a:r>
            <a:endParaRPr lang="en-GB" dirty="0"/>
          </a:p>
          <a:p>
            <a:r>
              <a:rPr lang="en-GB" dirty="0"/>
              <a:t>Aids in red blood cell formation; </a:t>
            </a:r>
            <a:endParaRPr lang="en-GB" dirty="0"/>
          </a:p>
          <a:p>
            <a:r>
              <a:rPr lang="en-GB" dirty="0"/>
              <a:t>Helps body use fats.</a:t>
            </a:r>
            <a:endParaRPr lang="en-GB" dirty="0"/>
          </a:p>
          <a:p>
            <a:endParaRPr lang="en-GB"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This is the coenzyme form of the vitamin. It is needed for: Metabolism of amino acids</a:t>
            </a:r>
            <a:endParaRPr lang="en-GB" dirty="0"/>
          </a:p>
          <a:p>
            <a:r>
              <a:rPr lang="en-GB" dirty="0"/>
              <a:t>Cellular metabolism of carbohydrate, protein and fat</a:t>
            </a:r>
            <a:endParaRPr lang="en-GB" dirty="0"/>
          </a:p>
          <a:p>
            <a:r>
              <a:rPr lang="en-GB" dirty="0"/>
              <a:t>Formation of neurotransmitters</a:t>
            </a:r>
            <a:endParaRPr lang="en-GB" dirty="0"/>
          </a:p>
          <a:p>
            <a:r>
              <a:rPr lang="en-GB" dirty="0"/>
              <a:t>Production of nicotinic acid (vitamin B3)</a:t>
            </a:r>
            <a:endParaRPr lang="en-GB" dirty="0"/>
          </a:p>
          <a:p>
            <a:endParaRPr lang="en-GB"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320675"/>
            <a:ext cx="7467600" cy="822325"/>
          </a:xfrm>
          <a:noFill/>
        </p:spPr>
        <p:txBody>
          <a:bodyPr lIns="90488" tIns="44450" rIns="90488" bIns="44450" anchor="ctr"/>
          <a:lstStyle/>
          <a:p>
            <a:pPr eaLnBrk="1" hangingPunct="1"/>
            <a:r>
              <a:rPr lang="en-US" sz="4800" dirty="0"/>
              <a:t>Folic Acid / </a:t>
            </a:r>
            <a:r>
              <a:rPr lang="en-US" sz="4800" dirty="0" err="1"/>
              <a:t>Folacin</a:t>
            </a:r>
            <a:endParaRPr lang="en-US" sz="4800" dirty="0"/>
          </a:p>
        </p:txBody>
      </p:sp>
      <p:sp>
        <p:nvSpPr>
          <p:cNvPr id="53251" name="Rectangle 3"/>
          <p:cNvSpPr>
            <a:spLocks noGrp="1" noChangeArrowheads="1"/>
          </p:cNvSpPr>
          <p:nvPr>
            <p:ph type="body" sz="half" idx="1"/>
          </p:nvPr>
        </p:nvSpPr>
        <p:spPr>
          <a:xfrm>
            <a:off x="228600" y="1219200"/>
            <a:ext cx="7239000" cy="3276600"/>
          </a:xfrm>
          <a:noFill/>
        </p:spPr>
        <p:txBody>
          <a:bodyPr lIns="90488" tIns="44450" rIns="90488" bIns="44450">
            <a:normAutofit fontScale="92500" lnSpcReduction="20000"/>
          </a:bodyPr>
          <a:lstStyle/>
          <a:p>
            <a:pPr eaLnBrk="1" hangingPunct="1"/>
            <a:r>
              <a:rPr lang="en-US" sz="4000" dirty="0"/>
              <a:t>Structure </a:t>
            </a:r>
            <a:endParaRPr lang="en-US" sz="4000" dirty="0"/>
          </a:p>
          <a:p>
            <a:pPr lvl="1" eaLnBrk="1" hangingPunct="1">
              <a:buSzPct val="75000"/>
            </a:pPr>
            <a:r>
              <a:rPr lang="en-US" sz="3200" dirty="0" err="1"/>
              <a:t>pteridine</a:t>
            </a:r>
            <a:r>
              <a:rPr lang="en-US" sz="3200" dirty="0"/>
              <a:t> ring - PABA - glutamate</a:t>
            </a:r>
            <a:endParaRPr lang="en-US" sz="3200" dirty="0"/>
          </a:p>
          <a:p>
            <a:pPr eaLnBrk="1" hangingPunct="1"/>
            <a:r>
              <a:rPr lang="en-US" sz="4000" dirty="0"/>
              <a:t>Stability</a:t>
            </a:r>
            <a:endParaRPr lang="en-US" sz="4000" dirty="0"/>
          </a:p>
          <a:p>
            <a:pPr lvl="1" eaLnBrk="1" hangingPunct="1">
              <a:buSzPct val="75000"/>
            </a:pPr>
            <a:r>
              <a:rPr lang="en-US" sz="3600" dirty="0"/>
              <a:t>very sensitive to heat </a:t>
            </a:r>
            <a:endParaRPr lang="en-US" sz="3600" dirty="0"/>
          </a:p>
          <a:p>
            <a:pPr lvl="1" eaLnBrk="1" hangingPunct="1">
              <a:buSzPct val="75000"/>
            </a:pPr>
            <a:r>
              <a:rPr lang="en-US" sz="3600" dirty="0"/>
              <a:t>easily oxidized</a:t>
            </a:r>
            <a:endParaRPr lang="en-US" sz="3600" dirty="0"/>
          </a:p>
          <a:p>
            <a:pPr lvl="1" eaLnBrk="1" hangingPunct="1">
              <a:buSzPct val="75000"/>
            </a:pPr>
            <a:r>
              <a:rPr lang="en-US" sz="3600" dirty="0"/>
              <a:t>leached</a:t>
            </a:r>
            <a:endParaRPr lang="en-US" sz="3600" dirty="0"/>
          </a:p>
        </p:txBody>
      </p:sp>
      <p:pic>
        <p:nvPicPr>
          <p:cNvPr id="37892" name="Picture 4" descr="folate"/>
          <p:cNvPicPr>
            <a:picLocks noGrp="1" noChangeAspect="1" noChangeArrowheads="1"/>
          </p:cNvPicPr>
          <p:nvPr>
            <p:ph sz="half" idx="2"/>
          </p:nvPr>
        </p:nvPicPr>
        <p:blipFill>
          <a:blip r:embed="rId1"/>
          <a:srcRect/>
          <a:stretch>
            <a:fillRect/>
          </a:stretch>
        </p:blipFill>
        <p:spPr>
          <a:xfrm>
            <a:off x="2819400" y="4999059"/>
            <a:ext cx="4991100" cy="1501775"/>
          </a:xfrm>
          <a:noFill/>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anim calcmode="lin" valueType="num">
                                      <p:cBhvr additive="base">
                                        <p:cTn id="11"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 calcmode="lin" valueType="num">
                                      <p:cBhvr additive="base">
                                        <p:cTn id="17"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325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3251">
                                            <p:txEl>
                                              <p:pRg st="3" end="3"/>
                                            </p:txEl>
                                          </p:spTgt>
                                        </p:tgtEl>
                                        <p:attrNameLst>
                                          <p:attrName>style.visibility</p:attrName>
                                        </p:attrNameLst>
                                      </p:cBhvr>
                                      <p:to>
                                        <p:strVal val="visible"/>
                                      </p:to>
                                    </p:set>
                                    <p:anim calcmode="lin" valueType="num">
                                      <p:cBhvr additive="base">
                                        <p:cTn id="21"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325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3251">
                                            <p:txEl>
                                              <p:pRg st="4" end="4"/>
                                            </p:txEl>
                                          </p:spTgt>
                                        </p:tgtEl>
                                        <p:attrNameLst>
                                          <p:attrName>style.visibility</p:attrName>
                                        </p:attrNameLst>
                                      </p:cBhvr>
                                      <p:to>
                                        <p:strVal val="visible"/>
                                      </p:to>
                                    </p:set>
                                    <p:anim calcmode="lin" valueType="num">
                                      <p:cBhvr additive="base">
                                        <p:cTn id="25" dur="500" fill="hold"/>
                                        <p:tgtEl>
                                          <p:spTgt spid="532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3251">
                                            <p:txEl>
                                              <p:pRg st="5" end="5"/>
                                            </p:txEl>
                                          </p:spTgt>
                                        </p:tgtEl>
                                        <p:attrNameLst>
                                          <p:attrName>style.visibility</p:attrName>
                                        </p:attrNameLst>
                                      </p:cBhvr>
                                      <p:to>
                                        <p:strVal val="visible"/>
                                      </p:to>
                                    </p:set>
                                    <p:anim calcmode="lin" valueType="num">
                                      <p:cBhvr additive="base">
                                        <p:cTn id="29" dur="500" fill="hold"/>
                                        <p:tgtEl>
                                          <p:spTgt spid="5325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32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functions</a:t>
            </a:r>
            <a:endParaRPr lang="en-GB" dirty="0"/>
          </a:p>
        </p:txBody>
      </p:sp>
      <p:sp>
        <p:nvSpPr>
          <p:cNvPr id="3" name="Content Placeholder 2"/>
          <p:cNvSpPr>
            <a:spLocks noGrp="1"/>
          </p:cNvSpPr>
          <p:nvPr>
            <p:ph idx="1"/>
          </p:nvPr>
        </p:nvSpPr>
        <p:spPr/>
        <p:txBody>
          <a:bodyPr/>
          <a:lstStyle/>
          <a:p>
            <a:r>
              <a:rPr lang="en-GB" dirty="0"/>
              <a:t>Aids in protein metabolism; </a:t>
            </a:r>
            <a:endParaRPr lang="en-GB" dirty="0"/>
          </a:p>
          <a:p>
            <a:r>
              <a:rPr lang="en-GB" dirty="0"/>
              <a:t>Promotes red blood cell formation;</a:t>
            </a:r>
            <a:endParaRPr lang="en-GB" dirty="0"/>
          </a:p>
          <a:p>
            <a:r>
              <a:rPr lang="en-GB" dirty="0"/>
              <a:t> Prevents birth defects of spine, brain;</a:t>
            </a:r>
            <a:endParaRPr lang="en-GB" dirty="0"/>
          </a:p>
          <a:p>
            <a:r>
              <a:rPr lang="en-GB" dirty="0"/>
              <a:t> Lowers </a:t>
            </a:r>
            <a:r>
              <a:rPr lang="en-GB" dirty="0" err="1"/>
              <a:t>homocystein</a:t>
            </a:r>
            <a:r>
              <a:rPr lang="en-GB" dirty="0"/>
              <a:t> levels and thus coronary heart disease risk.</a:t>
            </a:r>
            <a:endParaRPr lang="en-GB"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320675"/>
            <a:ext cx="7467600" cy="974725"/>
          </a:xfrm>
          <a:noFill/>
        </p:spPr>
        <p:txBody>
          <a:bodyPr lIns="90488" tIns="44450" rIns="90488" bIns="44450" anchor="ctr">
            <a:normAutofit fontScale="90000"/>
          </a:bodyPr>
          <a:lstStyle/>
          <a:p>
            <a:pPr eaLnBrk="1" hangingPunct="1"/>
            <a:r>
              <a:rPr lang="en-US" sz="6600" dirty="0"/>
              <a:t>Vitamin B-12</a:t>
            </a:r>
            <a:endParaRPr lang="en-US" sz="6600" dirty="0"/>
          </a:p>
        </p:txBody>
      </p:sp>
      <p:sp>
        <p:nvSpPr>
          <p:cNvPr id="81923" name="Rectangle 3"/>
          <p:cNvSpPr>
            <a:spLocks noGrp="1" noChangeArrowheads="1"/>
          </p:cNvSpPr>
          <p:nvPr>
            <p:ph type="body" idx="1"/>
          </p:nvPr>
        </p:nvSpPr>
        <p:spPr>
          <a:xfrm>
            <a:off x="228600" y="1600200"/>
            <a:ext cx="3962400" cy="4114800"/>
          </a:xfrm>
          <a:noFill/>
        </p:spPr>
        <p:txBody>
          <a:bodyPr lIns="90488" tIns="44450" rIns="90488" bIns="44450">
            <a:normAutofit fontScale="92500" lnSpcReduction="10000"/>
          </a:bodyPr>
          <a:lstStyle/>
          <a:p>
            <a:pPr eaLnBrk="1" hangingPunct="1">
              <a:lnSpc>
                <a:spcPct val="90000"/>
              </a:lnSpc>
            </a:pPr>
            <a:r>
              <a:rPr lang="en-US" sz="4000" b="1" u="sng" dirty="0"/>
              <a:t>Structure</a:t>
            </a:r>
            <a:endParaRPr lang="en-US" sz="4000" dirty="0"/>
          </a:p>
          <a:p>
            <a:pPr eaLnBrk="1" hangingPunct="1">
              <a:lnSpc>
                <a:spcPct val="90000"/>
              </a:lnSpc>
            </a:pPr>
            <a:r>
              <a:rPr lang="en-US" sz="3600" dirty="0" err="1"/>
              <a:t>cobalamine</a:t>
            </a:r>
            <a:endParaRPr lang="en-US" sz="3600" dirty="0"/>
          </a:p>
          <a:p>
            <a:pPr eaLnBrk="1" hangingPunct="1">
              <a:lnSpc>
                <a:spcPct val="90000"/>
              </a:lnSpc>
            </a:pPr>
            <a:r>
              <a:rPr lang="en-US" sz="3600" dirty="0"/>
              <a:t>methyl </a:t>
            </a:r>
            <a:r>
              <a:rPr lang="en-US" sz="3600" dirty="0" err="1"/>
              <a:t>cobalamine</a:t>
            </a:r>
            <a:endParaRPr lang="en-US" sz="3600" dirty="0"/>
          </a:p>
          <a:p>
            <a:pPr lvl="1" eaLnBrk="1" hangingPunct="1">
              <a:lnSpc>
                <a:spcPct val="90000"/>
              </a:lnSpc>
              <a:buSzPct val="75000"/>
            </a:pPr>
            <a:r>
              <a:rPr lang="en-US" dirty="0"/>
              <a:t>transport and coenzyme form</a:t>
            </a:r>
            <a:endParaRPr lang="en-US" dirty="0"/>
          </a:p>
          <a:p>
            <a:pPr eaLnBrk="1" hangingPunct="1">
              <a:lnSpc>
                <a:spcPct val="90000"/>
              </a:lnSpc>
            </a:pPr>
            <a:r>
              <a:rPr lang="en-US" sz="3600" dirty="0" err="1"/>
              <a:t>adenosyl</a:t>
            </a:r>
            <a:r>
              <a:rPr lang="en-US" sz="3600" dirty="0"/>
              <a:t> </a:t>
            </a:r>
            <a:r>
              <a:rPr lang="en-US" sz="3600" dirty="0" err="1"/>
              <a:t>cobalamine</a:t>
            </a:r>
            <a:endParaRPr lang="en-US" sz="3600" dirty="0"/>
          </a:p>
          <a:p>
            <a:pPr lvl="1" eaLnBrk="1" hangingPunct="1">
              <a:lnSpc>
                <a:spcPct val="90000"/>
              </a:lnSpc>
              <a:buSzPct val="75000"/>
            </a:pPr>
            <a:r>
              <a:rPr lang="en-US" dirty="0"/>
              <a:t>storage and coenzyme form</a:t>
            </a:r>
            <a:endParaRPr lang="en-US" sz="2000" dirty="0"/>
          </a:p>
          <a:p>
            <a:pPr eaLnBrk="1" hangingPunct="1">
              <a:lnSpc>
                <a:spcPct val="90000"/>
              </a:lnSpc>
              <a:buClr>
                <a:schemeClr val="tx1"/>
              </a:buClr>
              <a:buFontTx/>
              <a:buChar char="–"/>
            </a:pPr>
            <a:endParaRPr lang="en-US" sz="2400" dirty="0"/>
          </a:p>
        </p:txBody>
      </p:sp>
      <p:pic>
        <p:nvPicPr>
          <p:cNvPr id="54276" name="Picture 4" descr="cyanocobalamin"/>
          <p:cNvPicPr>
            <a:picLocks noChangeAspect="1" noChangeArrowheads="1"/>
          </p:cNvPicPr>
          <p:nvPr/>
        </p:nvPicPr>
        <p:blipFill>
          <a:blip r:embed="rId1"/>
          <a:srcRect/>
          <a:stretch>
            <a:fillRect/>
          </a:stretch>
        </p:blipFill>
        <p:spPr bwMode="auto">
          <a:xfrm>
            <a:off x="3505200" y="1524000"/>
            <a:ext cx="4457700" cy="419100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1923">
                                            <p:txEl>
                                              <p:pRg st="3" end="3"/>
                                            </p:txEl>
                                          </p:spTgt>
                                        </p:tgtEl>
                                        <p:attrNameLst>
                                          <p:attrName>style.visibility</p:attrName>
                                        </p:attrNameLst>
                                      </p:cBhvr>
                                      <p:to>
                                        <p:strVal val="visible"/>
                                      </p:to>
                                    </p:set>
                                    <p:anim calcmode="lin" valueType="num">
                                      <p:cBhvr additive="base">
                                        <p:cTn id="23" dur="500" fill="hold"/>
                                        <p:tgtEl>
                                          <p:spTgt spid="8192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1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1923">
                                            <p:txEl>
                                              <p:pRg st="4" end="4"/>
                                            </p:txEl>
                                          </p:spTgt>
                                        </p:tgtEl>
                                        <p:attrNameLst>
                                          <p:attrName>style.visibility</p:attrName>
                                        </p:attrNameLst>
                                      </p:cBhvr>
                                      <p:to>
                                        <p:strVal val="visible"/>
                                      </p:to>
                                    </p:set>
                                    <p:anim calcmode="lin" valueType="num">
                                      <p:cBhvr additive="base">
                                        <p:cTn id="29" dur="500" fill="hold"/>
                                        <p:tgtEl>
                                          <p:spTgt spid="8192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192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1923">
                                            <p:txEl>
                                              <p:pRg st="5" end="5"/>
                                            </p:txEl>
                                          </p:spTgt>
                                        </p:tgtEl>
                                        <p:attrNameLst>
                                          <p:attrName>style.visibility</p:attrName>
                                        </p:attrNameLst>
                                      </p:cBhvr>
                                      <p:to>
                                        <p:strVal val="visible"/>
                                      </p:to>
                                    </p:set>
                                    <p:anim calcmode="lin" valueType="num">
                                      <p:cBhvr additive="base">
                                        <p:cTn id="33" dur="500" fill="hold"/>
                                        <p:tgtEl>
                                          <p:spTgt spid="8192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19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Acid Base </a:t>
            </a:r>
            <a:r>
              <a:rPr lang="en-GB" dirty="0"/>
              <a:t>properties similar to amino acids.</a:t>
            </a:r>
            <a:endParaRPr lang="en-GB"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functions</a:t>
            </a:r>
            <a:endParaRPr lang="en-GB" dirty="0"/>
          </a:p>
        </p:txBody>
      </p:sp>
      <p:sp>
        <p:nvSpPr>
          <p:cNvPr id="3" name="Content Placeholder 2"/>
          <p:cNvSpPr>
            <a:spLocks noGrp="1"/>
          </p:cNvSpPr>
          <p:nvPr>
            <p:ph idx="1"/>
          </p:nvPr>
        </p:nvSpPr>
        <p:spPr/>
        <p:txBody>
          <a:bodyPr/>
          <a:lstStyle/>
          <a:p>
            <a:r>
              <a:rPr lang="en-GB" dirty="0"/>
              <a:t>Aids in building of genetic material; </a:t>
            </a:r>
            <a:endParaRPr lang="en-GB" dirty="0"/>
          </a:p>
          <a:p>
            <a:r>
              <a:rPr lang="en-GB" dirty="0"/>
              <a:t>Aids in development of normal red blood cells; </a:t>
            </a:r>
            <a:endParaRPr lang="en-GB" dirty="0"/>
          </a:p>
          <a:p>
            <a:r>
              <a:rPr lang="en-GB" dirty="0"/>
              <a:t>Maintenance of nervous system.</a:t>
            </a:r>
            <a:endParaRPr lang="en-GB"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Pantothenic</a:t>
            </a:r>
            <a:r>
              <a:rPr lang="en-GB" b="1" dirty="0"/>
              <a:t> acid (B-5)</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1"/>
          <a:srcRect/>
          <a:stretch>
            <a:fillRect/>
          </a:stretch>
        </p:blipFill>
        <p:spPr bwMode="auto">
          <a:xfrm>
            <a:off x="1357290" y="2143116"/>
            <a:ext cx="5643602"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functions</a:t>
            </a:r>
            <a:endParaRPr lang="en-GB" dirty="0"/>
          </a:p>
        </p:txBody>
      </p:sp>
      <p:sp>
        <p:nvSpPr>
          <p:cNvPr id="3" name="Content Placeholder 2"/>
          <p:cNvSpPr>
            <a:spLocks noGrp="1"/>
          </p:cNvSpPr>
          <p:nvPr>
            <p:ph idx="1"/>
          </p:nvPr>
        </p:nvSpPr>
        <p:spPr/>
        <p:txBody>
          <a:bodyPr/>
          <a:lstStyle/>
          <a:p>
            <a:r>
              <a:rPr lang="en-GB" dirty="0"/>
              <a:t>Involved in energy production; </a:t>
            </a:r>
            <a:endParaRPr lang="en-GB" dirty="0"/>
          </a:p>
          <a:p>
            <a:r>
              <a:rPr lang="en-GB" dirty="0"/>
              <a:t>Aids in formation of hormones.</a:t>
            </a:r>
            <a:endParaRPr lang="en-GB"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As part of coenzyme A, </a:t>
            </a:r>
            <a:r>
              <a:rPr lang="en-GB" dirty="0" err="1"/>
              <a:t>panthothenic</a:t>
            </a:r>
            <a:r>
              <a:rPr lang="en-GB" dirty="0"/>
              <a:t> acid is essential for: Cellular metabolism</a:t>
            </a:r>
            <a:endParaRPr lang="en-GB" dirty="0"/>
          </a:p>
          <a:p>
            <a:r>
              <a:rPr lang="en-GB" dirty="0"/>
              <a:t>Production of:</a:t>
            </a:r>
            <a:endParaRPr lang="en-GB" dirty="0"/>
          </a:p>
          <a:p>
            <a:pPr lvl="1"/>
            <a:r>
              <a:rPr lang="en-GB" dirty="0"/>
              <a:t>Sterols such as cholesterol</a:t>
            </a:r>
            <a:endParaRPr lang="en-GB" dirty="0"/>
          </a:p>
          <a:p>
            <a:pPr lvl="1"/>
            <a:r>
              <a:rPr lang="en-GB" dirty="0"/>
              <a:t>Hormones</a:t>
            </a:r>
            <a:endParaRPr lang="en-GB" dirty="0"/>
          </a:p>
          <a:p>
            <a:pPr lvl="1"/>
            <a:r>
              <a:rPr lang="en-GB" dirty="0"/>
              <a:t>Neurotransmitters (e.g. acetylcholine)</a:t>
            </a:r>
            <a:endParaRPr lang="en-GB" dirty="0"/>
          </a:p>
          <a:p>
            <a:pPr lvl="1"/>
            <a:r>
              <a:rPr lang="en-GB" dirty="0"/>
              <a:t>Phospholipids</a:t>
            </a:r>
            <a:endParaRPr lang="en-GB" dirty="0"/>
          </a:p>
          <a:p>
            <a:pPr lvl="1"/>
            <a:r>
              <a:rPr lang="en-GB" dirty="0" err="1"/>
              <a:t>Porphyrin</a:t>
            </a:r>
            <a:r>
              <a:rPr lang="en-GB" dirty="0"/>
              <a:t> (constituent of haemoglobin)</a:t>
            </a:r>
            <a:endParaRPr lang="en-GB" dirty="0"/>
          </a:p>
          <a:p>
            <a:pPr lvl="1"/>
            <a:r>
              <a:rPr lang="en-GB" dirty="0"/>
              <a:t>Antibodies</a:t>
            </a:r>
            <a:endParaRPr lang="en-GB" dirty="0"/>
          </a:p>
          <a:p>
            <a:endParaRPr lang="en-GB"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Biotin</a:t>
            </a:r>
            <a:endParaRPr lang="en-GB" dirty="0"/>
          </a:p>
        </p:txBody>
      </p:sp>
      <p:sp>
        <p:nvSpPr>
          <p:cNvPr id="3" name="Content Placeholder 2"/>
          <p:cNvSpPr>
            <a:spLocks noGrp="1"/>
          </p:cNvSpPr>
          <p:nvPr>
            <p:ph idx="1"/>
          </p:nvPr>
        </p:nvSpPr>
        <p:spPr/>
        <p:txBody>
          <a:bodyPr/>
          <a:lstStyle/>
          <a:p>
            <a:pPr>
              <a:buNone/>
            </a:pPr>
            <a:endParaRPr lang="en-GB" dirty="0"/>
          </a:p>
        </p:txBody>
      </p:sp>
      <p:pic>
        <p:nvPicPr>
          <p:cNvPr id="3074" name="Picture 2"/>
          <p:cNvPicPr>
            <a:picLocks noChangeAspect="1" noChangeArrowheads="1"/>
          </p:cNvPicPr>
          <p:nvPr/>
        </p:nvPicPr>
        <p:blipFill>
          <a:blip r:embed="rId1"/>
          <a:srcRect/>
          <a:stretch>
            <a:fillRect/>
          </a:stretch>
        </p:blipFill>
        <p:spPr bwMode="auto">
          <a:xfrm>
            <a:off x="500034" y="1500174"/>
            <a:ext cx="8072494"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functions</a:t>
            </a:r>
            <a:endParaRPr lang="en-GB" dirty="0"/>
          </a:p>
        </p:txBody>
      </p:sp>
      <p:sp>
        <p:nvSpPr>
          <p:cNvPr id="3" name="Content Placeholder 2"/>
          <p:cNvSpPr>
            <a:spLocks noGrp="1"/>
          </p:cNvSpPr>
          <p:nvPr>
            <p:ph idx="1"/>
          </p:nvPr>
        </p:nvSpPr>
        <p:spPr/>
        <p:txBody>
          <a:bodyPr/>
          <a:lstStyle/>
          <a:p>
            <a:r>
              <a:rPr lang="en-GB" dirty="0"/>
              <a:t>Helps release energy from carbohydrates; </a:t>
            </a:r>
            <a:endParaRPr lang="en-GB" dirty="0"/>
          </a:p>
          <a:p>
            <a:r>
              <a:rPr lang="en-GB" dirty="0"/>
              <a:t>Aids in fat synthesis.</a:t>
            </a:r>
            <a:endParaRPr lang="en-GB"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Vitamins in leafy greens help your body burn fat.</a:t>
            </a:r>
            <a:endParaRPr lang="en-US" dirty="0"/>
          </a:p>
        </p:txBody>
      </p:sp>
      <p:pic>
        <p:nvPicPr>
          <p:cNvPr id="4" name="Content Placeholder 3" descr="Vitamins in leafy greens help your body burn fat."/>
          <p:cNvPicPr>
            <a:picLocks noGrp="1"/>
          </p:cNvPicPr>
          <p:nvPr>
            <p:ph idx="1"/>
          </p:nvPr>
        </p:nvPicPr>
        <p:blipFill>
          <a:blip r:embed="rId1"/>
          <a:srcRect/>
          <a:stretch>
            <a:fillRect/>
          </a:stretch>
        </p:blipFill>
        <p:spPr bwMode="auto">
          <a:xfrm>
            <a:off x="1857356" y="2143116"/>
            <a:ext cx="5500726"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lIns="90488" tIns="44450" rIns="90488" bIns="44450" anchor="ctr"/>
          <a:lstStyle/>
          <a:p>
            <a:pPr eaLnBrk="1" hangingPunct="1"/>
            <a:r>
              <a:rPr lang="en-US" dirty="0"/>
              <a:t>Vitamin C - Ascorbic Acid</a:t>
            </a:r>
            <a:endParaRPr lang="en-US" dirty="0"/>
          </a:p>
        </p:txBody>
      </p:sp>
      <p:sp>
        <p:nvSpPr>
          <p:cNvPr id="100355" name="Rectangle 3"/>
          <p:cNvSpPr>
            <a:spLocks noGrp="1" noChangeArrowheads="1"/>
          </p:cNvSpPr>
          <p:nvPr>
            <p:ph type="body" sz="half" idx="1"/>
          </p:nvPr>
        </p:nvSpPr>
        <p:spPr>
          <a:xfrm>
            <a:off x="228600" y="1981200"/>
            <a:ext cx="4343400" cy="4419600"/>
          </a:xfrm>
          <a:noFill/>
        </p:spPr>
        <p:txBody>
          <a:bodyPr lIns="90488" tIns="44450" rIns="90488" bIns="44450"/>
          <a:lstStyle/>
          <a:p>
            <a:pPr eaLnBrk="1" hangingPunct="1">
              <a:lnSpc>
                <a:spcPct val="90000"/>
              </a:lnSpc>
            </a:pPr>
            <a:r>
              <a:rPr lang="en-US" dirty="0"/>
              <a:t>Structure</a:t>
            </a:r>
            <a:endParaRPr lang="en-US" dirty="0"/>
          </a:p>
          <a:p>
            <a:pPr eaLnBrk="1" hangingPunct="1">
              <a:lnSpc>
                <a:spcPct val="90000"/>
              </a:lnSpc>
            </a:pPr>
            <a:r>
              <a:rPr lang="en-US" dirty="0"/>
              <a:t>Metabolism</a:t>
            </a:r>
            <a:endParaRPr lang="en-US" dirty="0"/>
          </a:p>
          <a:p>
            <a:pPr lvl="1" eaLnBrk="1" hangingPunct="1">
              <a:lnSpc>
                <a:spcPct val="90000"/>
              </a:lnSpc>
              <a:buSzPct val="75000"/>
            </a:pPr>
            <a:r>
              <a:rPr lang="en-US" dirty="0"/>
              <a:t>oxidation/reduction</a:t>
            </a:r>
            <a:endParaRPr lang="en-US" dirty="0"/>
          </a:p>
          <a:p>
            <a:pPr lvl="1" eaLnBrk="1" hangingPunct="1">
              <a:lnSpc>
                <a:spcPct val="90000"/>
              </a:lnSpc>
              <a:buSzPct val="75000"/>
            </a:pPr>
            <a:r>
              <a:rPr lang="en-US" dirty="0" err="1"/>
              <a:t>dehydroascorbic</a:t>
            </a:r>
            <a:r>
              <a:rPr lang="en-US" dirty="0"/>
              <a:t> acid</a:t>
            </a:r>
            <a:endParaRPr lang="en-US" dirty="0"/>
          </a:p>
          <a:p>
            <a:pPr lvl="1" eaLnBrk="1" hangingPunct="1">
              <a:lnSpc>
                <a:spcPct val="90000"/>
              </a:lnSpc>
              <a:buSzPct val="75000"/>
            </a:pPr>
            <a:r>
              <a:rPr lang="en-US" dirty="0" err="1"/>
              <a:t>dehydroascorbate</a:t>
            </a:r>
            <a:r>
              <a:rPr lang="en-US" dirty="0"/>
              <a:t> </a:t>
            </a:r>
            <a:r>
              <a:rPr lang="en-US" dirty="0" err="1"/>
              <a:t>reductase</a:t>
            </a:r>
            <a:endParaRPr lang="en-US" dirty="0"/>
          </a:p>
          <a:p>
            <a:pPr lvl="1" eaLnBrk="1" hangingPunct="1">
              <a:lnSpc>
                <a:spcPct val="90000"/>
              </a:lnSpc>
              <a:buSzPct val="75000"/>
            </a:pPr>
            <a:r>
              <a:rPr lang="en-US" dirty="0"/>
              <a:t>glutathione (GSH) </a:t>
            </a:r>
            <a:endParaRPr lang="en-US" dirty="0"/>
          </a:p>
          <a:p>
            <a:pPr lvl="2" eaLnBrk="1" hangingPunct="1">
              <a:lnSpc>
                <a:spcPct val="90000"/>
              </a:lnSpc>
            </a:pPr>
            <a:r>
              <a:rPr lang="en-US" dirty="0"/>
              <a:t>glutamate-</a:t>
            </a:r>
            <a:r>
              <a:rPr lang="en-US" dirty="0" err="1"/>
              <a:t>cysteine</a:t>
            </a:r>
            <a:r>
              <a:rPr lang="en-US" dirty="0"/>
              <a:t>-glycine</a:t>
            </a:r>
            <a:endParaRPr lang="en-US" dirty="0"/>
          </a:p>
        </p:txBody>
      </p:sp>
      <p:pic>
        <p:nvPicPr>
          <p:cNvPr id="63492" name="Picture 4" descr="ascorbicacid"/>
          <p:cNvPicPr>
            <a:picLocks noGrp="1" noChangeAspect="1" noChangeArrowheads="1"/>
          </p:cNvPicPr>
          <p:nvPr>
            <p:ph sz="half" idx="2"/>
          </p:nvPr>
        </p:nvPicPr>
        <p:blipFill>
          <a:blip r:embed="rId1"/>
          <a:srcRect/>
          <a:stretch>
            <a:fillRect/>
          </a:stretch>
        </p:blipFill>
        <p:spPr>
          <a:xfrm>
            <a:off x="4953000" y="2117729"/>
            <a:ext cx="2654300" cy="1954213"/>
          </a:xfrm>
          <a:noFill/>
        </p:spPr>
      </p:pic>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 calcmode="lin" valueType="num">
                                      <p:cBhvr additive="base">
                                        <p:cTn id="17"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35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0355">
                                            <p:txEl>
                                              <p:pRg st="3" end="3"/>
                                            </p:txEl>
                                          </p:spTgt>
                                        </p:tgtEl>
                                        <p:attrNameLst>
                                          <p:attrName>style.visibility</p:attrName>
                                        </p:attrNameLst>
                                      </p:cBhvr>
                                      <p:to>
                                        <p:strVal val="visible"/>
                                      </p:to>
                                    </p:set>
                                    <p:anim calcmode="lin" valueType="num">
                                      <p:cBhvr additive="base">
                                        <p:cTn id="21"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035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0355">
                                            <p:txEl>
                                              <p:pRg st="4" end="4"/>
                                            </p:txEl>
                                          </p:spTgt>
                                        </p:tgtEl>
                                        <p:attrNameLst>
                                          <p:attrName>style.visibility</p:attrName>
                                        </p:attrNameLst>
                                      </p:cBhvr>
                                      <p:to>
                                        <p:strVal val="visible"/>
                                      </p:to>
                                    </p:set>
                                    <p:anim calcmode="lin" valueType="num">
                                      <p:cBhvr additive="base">
                                        <p:cTn id="25"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0355">
                                            <p:txEl>
                                              <p:pRg st="5" end="5"/>
                                            </p:txEl>
                                          </p:spTgt>
                                        </p:tgtEl>
                                        <p:attrNameLst>
                                          <p:attrName>style.visibility</p:attrName>
                                        </p:attrNameLst>
                                      </p:cBhvr>
                                      <p:to>
                                        <p:strVal val="visible"/>
                                      </p:to>
                                    </p:set>
                                    <p:anim calcmode="lin" valueType="num">
                                      <p:cBhvr additive="base">
                                        <p:cTn id="29"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35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0355">
                                            <p:txEl>
                                              <p:pRg st="6" end="6"/>
                                            </p:txEl>
                                          </p:spTgt>
                                        </p:tgtEl>
                                        <p:attrNameLst>
                                          <p:attrName>style.visibility</p:attrName>
                                        </p:attrNameLst>
                                      </p:cBhvr>
                                      <p:to>
                                        <p:strVal val="visible"/>
                                      </p:to>
                                    </p:set>
                                    <p:anim calcmode="lin" valueType="num">
                                      <p:cBhvr additive="base">
                                        <p:cTn id="33" dur="5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03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functions</a:t>
            </a:r>
            <a:endParaRPr lang="en-GB" dirty="0"/>
          </a:p>
        </p:txBody>
      </p:sp>
      <p:sp>
        <p:nvSpPr>
          <p:cNvPr id="3" name="Content Placeholder 2"/>
          <p:cNvSpPr>
            <a:spLocks noGrp="1"/>
          </p:cNvSpPr>
          <p:nvPr>
            <p:ph idx="1"/>
          </p:nvPr>
        </p:nvSpPr>
        <p:spPr/>
        <p:txBody>
          <a:bodyPr/>
          <a:lstStyle/>
          <a:p>
            <a:r>
              <a:rPr lang="en-GB" dirty="0"/>
              <a:t>Formation of collagen (a component of tissues), helps hold them together; </a:t>
            </a:r>
            <a:endParaRPr lang="en-GB" dirty="0"/>
          </a:p>
          <a:p>
            <a:r>
              <a:rPr lang="en-GB" dirty="0"/>
              <a:t>Wound healing; </a:t>
            </a:r>
            <a:endParaRPr lang="en-GB" dirty="0"/>
          </a:p>
          <a:p>
            <a:r>
              <a:rPr lang="en-GB" dirty="0"/>
              <a:t>Maintaining blood vessels, bones, teeth; </a:t>
            </a:r>
            <a:endParaRPr lang="en-GB" dirty="0"/>
          </a:p>
          <a:p>
            <a:r>
              <a:rPr lang="en-GB" dirty="0"/>
              <a:t>Absorption of iron, calcium, </a:t>
            </a:r>
            <a:r>
              <a:rPr lang="en-GB" dirty="0" err="1"/>
              <a:t>folacin</a:t>
            </a:r>
            <a:r>
              <a:rPr lang="en-GB" dirty="0"/>
              <a:t>; </a:t>
            </a:r>
            <a:endParaRPr lang="en-GB" dirty="0"/>
          </a:p>
          <a:p>
            <a:r>
              <a:rPr lang="en-GB" dirty="0"/>
              <a:t>Production of brain hormones, immune factors; antioxidant.</a:t>
            </a:r>
            <a:endParaRPr lang="en-GB"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dirty="0">
                <a:sym typeface="+mn-ea"/>
              </a:rPr>
              <a:t>Other </a:t>
            </a:r>
            <a:r>
              <a:rPr lang="en-US" dirty="0" smtClean="0">
                <a:sym typeface="+mn-ea"/>
              </a:rPr>
              <a:t>micronutrients-Trace elements</a:t>
            </a:r>
            <a:endParaRPr lang="en-GB" altLang="en-US"/>
          </a:p>
        </p:txBody>
      </p:sp>
      <p:sp>
        <p:nvSpPr>
          <p:cNvPr id="3" name="Content Placeholder 2"/>
          <p:cNvSpPr>
            <a:spLocks noGrp="1"/>
          </p:cNvSpPr>
          <p:nvPr>
            <p:ph idx="1"/>
          </p:nvPr>
        </p:nvSpPr>
        <p:spPr/>
        <p:txBody>
          <a:bodyPr/>
          <a:p>
            <a:r>
              <a:rPr lang="en-US" altLang="en-GB"/>
              <a:t>Trace metals are the metals subset of trace elements; </a:t>
            </a:r>
            <a:endParaRPr lang="en-US" altLang="en-GB"/>
          </a:p>
          <a:p>
            <a:r>
              <a:rPr lang="en-US" altLang="en-GB"/>
              <a:t>th</a:t>
            </a:r>
            <a:r>
              <a:rPr lang="en-GB" altLang="en-US"/>
              <a:t>e</a:t>
            </a:r>
            <a:r>
              <a:rPr lang="en-US" altLang="en-GB"/>
              <a:t>s</a:t>
            </a:r>
            <a:r>
              <a:rPr lang="en-GB" altLang="en-US"/>
              <a:t>e are</a:t>
            </a:r>
            <a:r>
              <a:rPr lang="en-US" altLang="en-GB"/>
              <a:t> metals </a:t>
            </a:r>
            <a:r>
              <a:rPr lang="en-GB" altLang="en-US"/>
              <a:t>that are </a:t>
            </a:r>
            <a:r>
              <a:rPr lang="en-US" altLang="en-GB"/>
              <a:t>normally present in small but measurable amounts in animal and plant cells and tissues.</a:t>
            </a:r>
            <a:endParaRPr lang="en-US" alt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Physical properties</a:t>
            </a:r>
            <a:endParaRPr lang="en-GB" b="1" dirty="0"/>
          </a:p>
        </p:txBody>
      </p:sp>
      <p:sp>
        <p:nvSpPr>
          <p:cNvPr id="3" name="Content Placeholder 2"/>
          <p:cNvSpPr>
            <a:spLocks noGrp="1"/>
          </p:cNvSpPr>
          <p:nvPr>
            <p:ph idx="1"/>
          </p:nvPr>
        </p:nvSpPr>
        <p:spPr/>
        <p:txBody>
          <a:bodyPr/>
          <a:lstStyle/>
          <a:p>
            <a:r>
              <a:rPr lang="en-GB" dirty="0"/>
              <a:t>Peptide properties- formation of peptide bonds</a:t>
            </a:r>
            <a:endParaRPr lang="en-GB" dirty="0"/>
          </a:p>
          <a:p>
            <a:r>
              <a:rPr lang="en-GB" dirty="0"/>
              <a:t>Optical properties- </a:t>
            </a:r>
            <a:r>
              <a:rPr lang="en-GB" dirty="0" err="1"/>
              <a:t>Stereoisomarism</a:t>
            </a:r>
            <a:endParaRPr lang="en-GB" dirty="0" err="1"/>
          </a:p>
          <a:p>
            <a:endParaRPr lang="en-GB"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Content Placeholder 2"/>
          <p:cNvSpPr>
            <a:spLocks noGrp="1"/>
          </p:cNvSpPr>
          <p:nvPr>
            <p:ph idx="1"/>
          </p:nvPr>
        </p:nvSpPr>
        <p:spPr/>
        <p:txBody>
          <a:bodyPr/>
          <a:p>
            <a:r>
              <a:rPr lang="en-US" altLang="en-GB"/>
              <a:t>Some of these trace metals are a necessary part of nutrition and physiology. </a:t>
            </a:r>
            <a:endParaRPr lang="en-US" altLang="en-GB"/>
          </a:p>
          <a:p>
            <a:r>
              <a:rPr lang="en-US" altLang="en-GB"/>
              <a:t>Some biometals are trace metals. Ingestion of, or exposure to, excessive quantities can be toxic. </a:t>
            </a:r>
            <a:endParaRPr lang="en-US" altLang="en-GB"/>
          </a:p>
          <a:p>
            <a:r>
              <a:rPr lang="en-US" altLang="en-GB"/>
              <a:t>However, insufficient plasma or tissue levels of certain trace metals can cause pathology, as is the case with iron.</a:t>
            </a:r>
            <a:endParaRPr lang="en-US" altLang="en-GB"/>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Examples of o</a:t>
            </a:r>
            <a:r>
              <a:rPr lang="en-US" dirty="0"/>
              <a:t>ther </a:t>
            </a:r>
            <a:r>
              <a:rPr lang="en-US" dirty="0" smtClean="0"/>
              <a:t>micronutrients-Trace elements</a:t>
            </a:r>
            <a:endParaRPr lang="en-US" dirty="0"/>
          </a:p>
        </p:txBody>
      </p:sp>
      <p:sp>
        <p:nvSpPr>
          <p:cNvPr id="3" name="Content Placeholder 2"/>
          <p:cNvSpPr>
            <a:spLocks noGrp="1"/>
          </p:cNvSpPr>
          <p:nvPr>
            <p:ph idx="1"/>
          </p:nvPr>
        </p:nvSpPr>
        <p:spPr/>
        <p:txBody>
          <a:bodyPr>
            <a:normAutofit/>
          </a:bodyPr>
          <a:lstStyle/>
          <a:p>
            <a:r>
              <a:rPr lang="en-US" b="1" dirty="0"/>
              <a:t> L-</a:t>
            </a:r>
            <a:r>
              <a:rPr lang="en-US" b="1" dirty="0" err="1"/>
              <a:t>carnitine</a:t>
            </a:r>
            <a:r>
              <a:rPr lang="en-US" b="1" dirty="0"/>
              <a:t>-</a:t>
            </a:r>
            <a:r>
              <a:rPr lang="en-US" dirty="0"/>
              <a:t>Niacin, vitamin B-6 and iron increase metabolism by assisting with the production of L-</a:t>
            </a:r>
            <a:r>
              <a:rPr lang="en-US" dirty="0" err="1"/>
              <a:t>carnitine</a:t>
            </a:r>
            <a:r>
              <a:rPr lang="en-US" dirty="0"/>
              <a:t>, an amino acid that promotes fat burning,</a:t>
            </a:r>
            <a:endParaRPr lang="en-US" b="1"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Coenzyme Q10-</a:t>
            </a:r>
            <a:r>
              <a:rPr lang="en-US" dirty="0"/>
              <a:t> also known as CoQ10 or </a:t>
            </a:r>
            <a:r>
              <a:rPr lang="en-US" dirty="0" err="1"/>
              <a:t>ubiquinone</a:t>
            </a:r>
            <a:r>
              <a:rPr lang="en-US" dirty="0"/>
              <a:t>, is directly involved in the production of energy in the mitochondria of every cell in your body.</a:t>
            </a:r>
            <a:endParaRPr lang="en-US" dirty="0"/>
          </a:p>
          <a:p>
            <a:r>
              <a:rPr lang="en-US" dirty="0"/>
              <a:t> By making more oxygen available to muscle cells, CoQ10 can help increase the strength and efficiency of muscles. </a:t>
            </a:r>
            <a:endParaRPr lang="en-US" dirty="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is particularly effective in heart muscle and enables people with heart conditions to exercise longer and burn more fat.</a:t>
            </a:r>
            <a:endParaRPr lang="en-US" b="1" dirty="0"/>
          </a:p>
          <a:p>
            <a:endParaRPr lang="en-US" dirty="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err="1"/>
              <a:t>Creatine</a:t>
            </a:r>
            <a:r>
              <a:rPr lang="en-US" b="1" dirty="0"/>
              <a:t>-</a:t>
            </a:r>
            <a:r>
              <a:rPr lang="en-US" dirty="0"/>
              <a:t>a compound that muscles use to store energy, is widely used as an </a:t>
            </a:r>
            <a:r>
              <a:rPr lang="en-US" dirty="0" err="1"/>
              <a:t>ergogenic</a:t>
            </a:r>
            <a:r>
              <a:rPr lang="en-US" dirty="0"/>
              <a:t> aid to enhance athletic performance. </a:t>
            </a:r>
            <a:endParaRPr lang="en-US" dirty="0"/>
          </a:p>
          <a:p>
            <a:r>
              <a:rPr lang="en-US" dirty="0"/>
              <a:t>While </a:t>
            </a:r>
            <a:r>
              <a:rPr lang="en-US" dirty="0" err="1"/>
              <a:t>creatine</a:t>
            </a:r>
            <a:r>
              <a:rPr lang="en-US" dirty="0"/>
              <a:t> is a ready source of fuel for muscles, it is rapidly depleted and muscle cells can only store small amounts of </a:t>
            </a:r>
            <a:r>
              <a:rPr lang="en-US" dirty="0" err="1"/>
              <a:t>creatine</a:t>
            </a:r>
            <a:r>
              <a:rPr lang="en-US" dirty="0"/>
              <a:t>. This supplement, derived from animal products, is often found in low levels in vegetarians.</a:t>
            </a:r>
            <a:endParaRPr lang="en-US" b="1" dirty="0"/>
          </a:p>
          <a:p>
            <a:endParaRPr lang="en-US"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Iron-</a:t>
            </a:r>
            <a:r>
              <a:rPr lang="en-US" dirty="0"/>
              <a:t>part of the hemoglobin molecule, carries oxygen to your muscles that enables them to burn fat. </a:t>
            </a:r>
            <a:endParaRPr lang="en-US" dirty="0"/>
          </a:p>
          <a:p>
            <a:r>
              <a:rPr lang="en-US" dirty="0"/>
              <a:t>Low iron levels lead to low energy levels and a lower metabolic rate. </a:t>
            </a:r>
            <a:endParaRPr lang="en-US" dirty="0"/>
          </a:p>
          <a:p>
            <a:endParaRPr lang="en-US"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Iron deficiency also reduces your aerobic capacity, physical endurance and athletic performance. </a:t>
            </a:r>
            <a:endParaRPr lang="en-US" dirty="0"/>
          </a:p>
          <a:p>
            <a:r>
              <a:rPr lang="en-US" dirty="0"/>
              <a:t>Iron-deficiency anemia is the most common nutritional deficiency in the United States.</a:t>
            </a:r>
            <a:endParaRPr lang="en-US"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t>others</a:t>
            </a:r>
            <a:endParaRPr lang="en-GB" altLang="en-US"/>
          </a:p>
        </p:txBody>
      </p:sp>
      <p:sp>
        <p:nvSpPr>
          <p:cNvPr id="3" name="Content Placeholder 2"/>
          <p:cNvSpPr>
            <a:spLocks noGrp="1"/>
          </p:cNvSpPr>
          <p:nvPr>
            <p:ph idx="1"/>
          </p:nvPr>
        </p:nvSpPr>
        <p:spPr/>
        <p:txBody>
          <a:bodyPr/>
          <a:p>
            <a:r>
              <a:rPr lang="en-US" altLang="en-GB"/>
              <a:t>The generally accepted trace elements are iron, chlorine, cobalt, copper, zinc, manganese.</a:t>
            </a:r>
            <a:endParaRPr lang="en-US" alt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t>stereoisomers</a:t>
            </a:r>
            <a:endParaRPr lang="en-GB" altLang="en-US"/>
          </a:p>
        </p:txBody>
      </p:sp>
      <p:sp>
        <p:nvSpPr>
          <p:cNvPr id="3" name="Content Placeholder 2"/>
          <p:cNvSpPr>
            <a:spLocks noGrp="1"/>
          </p:cNvSpPr>
          <p:nvPr>
            <p:ph idx="1"/>
          </p:nvPr>
        </p:nvSpPr>
        <p:spPr/>
        <p:txBody>
          <a:bodyPr/>
          <a:p>
            <a:endParaRPr lang="en-GB" altLang="en-US"/>
          </a:p>
        </p:txBody>
      </p:sp>
      <p:pic>
        <p:nvPicPr>
          <p:cNvPr id="4" name="Picture 1" descr="IMG_256"/>
          <p:cNvPicPr>
            <a:picLocks noChangeAspect="1"/>
          </p:cNvPicPr>
          <p:nvPr/>
        </p:nvPicPr>
        <p:blipFill>
          <a:blip r:embed="rId1"/>
          <a:stretch>
            <a:fillRect/>
          </a:stretch>
        </p:blipFill>
        <p:spPr>
          <a:xfrm>
            <a:off x="2286000" y="1876425"/>
            <a:ext cx="4572000" cy="31051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a:t>
            </a:r>
            <a:endParaRPr lang="en-US" dirty="0"/>
          </a:p>
        </p:txBody>
      </p:sp>
      <p:pic>
        <p:nvPicPr>
          <p:cNvPr id="1026" name="Picture 2" descr=" "/>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818207"/>
            <a:ext cx="9144000" cy="8698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cap="all" dirty="0"/>
              <a:t>	PROTEIN STRUCTURE</a:t>
            </a:r>
            <a:endParaRPr lang="en-US" b="1" cap="all" dirty="0"/>
          </a:p>
          <a:p>
            <a:r>
              <a:rPr lang="en-US" dirty="0"/>
              <a:t>There are four levels of </a:t>
            </a:r>
            <a:r>
              <a:rPr lang="en-US" dirty="0">
                <a:hlinkClick r:id="rId1"/>
              </a:rPr>
              <a:t>protein structure</a:t>
            </a:r>
            <a:r>
              <a:rPr lang="en-US" dirty="0"/>
              <a:t>. These levels are distinguished from one another by the degree of complexity in the polypeptide chain (linked amino acids). </a:t>
            </a:r>
            <a:endParaRPr lang="en-US" dirty="0"/>
          </a:p>
          <a:p>
            <a:r>
              <a:rPr lang="en-US" dirty="0"/>
              <a:t>The four levels of protein structure are primary, secondary, tertiary, and quaternary structure. </a:t>
            </a:r>
            <a:endParaRPr lang="en-US" dirty="0"/>
          </a:p>
          <a:p>
            <a:r>
              <a:rPr lang="en-US" dirty="0"/>
              <a:t>A single protein molecule may contain one or more of these protein structure types. The structure of a protein determines its function.</a:t>
            </a:r>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GB" dirty="0"/>
              <a:t>Amino acids can be classified according to the locations of the core structural functional groups, as </a:t>
            </a:r>
            <a:r>
              <a:rPr lang="en-GB" dirty="0">
                <a:hlinkClick r:id="rId1" tooltip="Alpha and beta carbon"/>
              </a:rPr>
              <a:t>alpha- (α-), beta- (β-), gamma- (γ-) or delta- (δ-)</a:t>
            </a:r>
            <a:r>
              <a:rPr lang="en-GB" dirty="0"/>
              <a:t> amino acids; other categories relate to </a:t>
            </a:r>
            <a:r>
              <a:rPr lang="en-GB" dirty="0">
                <a:hlinkClick r:id="rId2" tooltip="Chemical polarity"/>
              </a:rPr>
              <a:t>polarity</a:t>
            </a:r>
            <a:r>
              <a:rPr lang="en-GB" dirty="0"/>
              <a:t>, </a:t>
            </a:r>
            <a:r>
              <a:rPr lang="en-GB" dirty="0">
                <a:hlinkClick r:id="rId3" tooltip="Ionization"/>
              </a:rPr>
              <a:t>ionization</a:t>
            </a:r>
            <a:r>
              <a:rPr lang="en-GB" dirty="0"/>
              <a:t>, and side chain group type (</a:t>
            </a:r>
            <a:r>
              <a:rPr lang="en-GB" dirty="0">
                <a:hlinkClick r:id="rId4" tooltip="Aliphatic"/>
              </a:rPr>
              <a:t>aliphatic</a:t>
            </a:r>
            <a:r>
              <a:rPr lang="en-GB" dirty="0"/>
              <a:t>, </a:t>
            </a:r>
            <a:r>
              <a:rPr lang="en-GB" dirty="0">
                <a:hlinkClick r:id="rId5" tooltip="Open-chain compound"/>
              </a:rPr>
              <a:t>acyclic</a:t>
            </a:r>
            <a:r>
              <a:rPr lang="en-GB" dirty="0"/>
              <a:t>, </a:t>
            </a:r>
            <a:r>
              <a:rPr lang="en-GB" dirty="0">
                <a:hlinkClick r:id="rId6" tooltip="Aromatic"/>
              </a:rPr>
              <a:t>aromatic</a:t>
            </a:r>
            <a:r>
              <a:rPr lang="en-GB" dirty="0"/>
              <a:t>, containing </a:t>
            </a:r>
            <a:r>
              <a:rPr lang="en-GB" dirty="0">
                <a:hlinkClick r:id="rId7" tooltip="Hydroxyl"/>
              </a:rPr>
              <a:t>hydroxyl</a:t>
            </a:r>
            <a:r>
              <a:rPr lang="en-GB" dirty="0"/>
              <a:t> or </a:t>
            </a:r>
            <a:r>
              <a:rPr lang="en-GB" dirty="0" err="1">
                <a:hlinkClick r:id="rId8" tooltip="Sulfur"/>
              </a:rPr>
              <a:t>sulfur</a:t>
            </a:r>
            <a:r>
              <a:rPr lang="en-GB" dirty="0"/>
              <a:t>, etc.). </a:t>
            </a:r>
            <a:endParaRPr lang="en-GB" dirty="0" smtClean="0"/>
          </a:p>
          <a:p>
            <a:r>
              <a:rPr lang="en-GB" dirty="0" smtClean="0"/>
              <a:t>In </a:t>
            </a:r>
            <a:r>
              <a:rPr lang="en-GB" dirty="0"/>
              <a:t>the form of proteins, amino acid </a:t>
            </a:r>
            <a:r>
              <a:rPr lang="en-GB" i="1" dirty="0">
                <a:hlinkClick r:id="rId9" tooltip="Residue (chemistry)"/>
              </a:rPr>
              <a:t>residues</a:t>
            </a:r>
            <a:r>
              <a:rPr lang="en-GB" dirty="0"/>
              <a:t> form the second-largest component (</a:t>
            </a:r>
            <a:r>
              <a:rPr lang="en-GB" dirty="0">
                <a:hlinkClick r:id="rId10" tooltip="Water"/>
              </a:rPr>
              <a:t>water</a:t>
            </a:r>
            <a:r>
              <a:rPr lang="en-GB" dirty="0"/>
              <a:t> being the largest) of human </a:t>
            </a:r>
            <a:r>
              <a:rPr lang="en-GB" dirty="0">
                <a:hlinkClick r:id="rId11" tooltip="Muscle"/>
              </a:rPr>
              <a:t>muscles</a:t>
            </a:r>
            <a:r>
              <a:rPr lang="en-GB" dirty="0"/>
              <a:t> and other </a:t>
            </a:r>
            <a:r>
              <a:rPr lang="en-GB" dirty="0">
                <a:hlinkClick r:id="rId12" tooltip="Tissue (biology)"/>
              </a:rPr>
              <a:t>tissues</a:t>
            </a:r>
            <a:r>
              <a:rPr lang="en-GB" dirty="0" smtClean="0"/>
              <a:t>.</a:t>
            </a:r>
            <a:endParaRPr lang="en-GB"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For example, collagen has a super-coiled helical shape. </a:t>
            </a:r>
            <a:endParaRPr lang="en-US" dirty="0"/>
          </a:p>
          <a:p>
            <a:r>
              <a:rPr lang="en-US" dirty="0"/>
              <a:t>It is long, stringy, strong, and resembles a rope. </a:t>
            </a:r>
            <a:endParaRPr lang="en-US" dirty="0"/>
          </a:p>
          <a:p>
            <a:r>
              <a:rPr lang="en-US" dirty="0"/>
              <a:t>This structure is great for providing support. </a:t>
            </a:r>
            <a:endParaRPr lang="en-US"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Hemoglobin, on the other hand, is a globular protein that is folded and compact. </a:t>
            </a:r>
            <a:endParaRPr lang="en-US" dirty="0"/>
          </a:p>
          <a:p>
            <a:r>
              <a:rPr lang="en-US" dirty="0"/>
              <a:t>Its spherical shape is useful for maneuvering through </a:t>
            </a:r>
            <a:r>
              <a:rPr lang="en-US" dirty="0">
                <a:hlinkClick r:id="rId1"/>
              </a:rPr>
              <a:t>blood vessels</a:t>
            </a:r>
            <a:r>
              <a:rPr lang="en-US" dirty="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cap="all" dirty="0"/>
              <a:t>	PROTEIN FUNCTIONS</a:t>
            </a:r>
            <a:endParaRPr lang="en-US" b="1" cap="all" dirty="0"/>
          </a:p>
          <a:p>
            <a:r>
              <a:rPr lang="en-US" b="1" dirty="0"/>
              <a:t>Antibodies</a:t>
            </a:r>
            <a:r>
              <a:rPr lang="en-US" dirty="0"/>
              <a:t> - are specialized proteins involved in defending the body from antigens (foreign invaders). </a:t>
            </a:r>
            <a:endParaRPr lang="en-US" dirty="0"/>
          </a:p>
          <a:p>
            <a:r>
              <a:rPr lang="en-US" dirty="0"/>
              <a:t>They can travel through the </a:t>
            </a:r>
            <a:r>
              <a:rPr lang="en-US" dirty="0">
                <a:hlinkClick r:id="rId1"/>
              </a:rPr>
              <a:t>bloodstream</a:t>
            </a:r>
            <a:r>
              <a:rPr lang="en-US" dirty="0"/>
              <a:t> and are utilized by the </a:t>
            </a:r>
            <a:r>
              <a:rPr lang="en-US" dirty="0">
                <a:hlinkClick r:id="rId2"/>
              </a:rPr>
              <a:t>immune system</a:t>
            </a:r>
            <a:r>
              <a:rPr lang="en-US" dirty="0"/>
              <a:t> to identify and defend against </a:t>
            </a:r>
            <a:r>
              <a:rPr lang="en-US" dirty="0">
                <a:hlinkClick r:id="rId3"/>
              </a:rPr>
              <a:t>bacteria</a:t>
            </a:r>
            <a:r>
              <a:rPr lang="en-US" dirty="0"/>
              <a:t>, </a:t>
            </a:r>
            <a:r>
              <a:rPr lang="en-US" dirty="0">
                <a:hlinkClick r:id="rId4"/>
              </a:rPr>
              <a:t>viruses</a:t>
            </a:r>
            <a:r>
              <a:rPr lang="en-US" dirty="0"/>
              <a:t>, and other foreign intruders. One way </a:t>
            </a:r>
            <a:r>
              <a:rPr lang="en-US" dirty="0">
                <a:hlinkClick r:id="rId5"/>
              </a:rPr>
              <a:t>antibodies</a:t>
            </a:r>
            <a:r>
              <a:rPr lang="en-US" dirty="0"/>
              <a:t> counteract antigens is by immobilizing them so that they can be destroyed by </a:t>
            </a:r>
            <a:r>
              <a:rPr lang="en-US" dirty="0">
                <a:hlinkClick r:id="rId6"/>
              </a:rPr>
              <a:t>white blood cells</a:t>
            </a:r>
            <a:r>
              <a:rPr lang="en-US" dirty="0"/>
              <a:t>. </a:t>
            </a:r>
            <a:endParaRPr lang="en-US" dirty="0"/>
          </a:p>
          <a:p>
            <a:endParaRPr lang="en-US" b="1" dirty="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Contractile Proteins</a:t>
            </a:r>
            <a:r>
              <a:rPr lang="en-US" dirty="0"/>
              <a:t> - are responsible for movement. </a:t>
            </a:r>
            <a:endParaRPr lang="en-US" dirty="0"/>
          </a:p>
          <a:p>
            <a:r>
              <a:rPr lang="en-US" dirty="0"/>
              <a:t>Examples include </a:t>
            </a:r>
            <a:r>
              <a:rPr lang="en-US" dirty="0" err="1"/>
              <a:t>actin</a:t>
            </a:r>
            <a:r>
              <a:rPr lang="en-US" dirty="0"/>
              <a:t> and myosin. </a:t>
            </a:r>
            <a:endParaRPr lang="en-US" dirty="0"/>
          </a:p>
          <a:p>
            <a:r>
              <a:rPr lang="en-US" dirty="0"/>
              <a:t>These proteins are involved in </a:t>
            </a:r>
            <a:r>
              <a:rPr lang="en-US" dirty="0">
                <a:hlinkClick r:id="rId1"/>
              </a:rPr>
              <a:t>muscle</a:t>
            </a:r>
            <a:r>
              <a:rPr lang="en-US" dirty="0"/>
              <a:t> contraction and movement. </a:t>
            </a:r>
            <a:endParaRPr lang="en-US" dirty="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Enzymes</a:t>
            </a:r>
            <a:r>
              <a:rPr lang="en-US" dirty="0"/>
              <a:t> - are proteins that facilitate biochemical reactions. </a:t>
            </a:r>
            <a:endParaRPr lang="en-US" dirty="0"/>
          </a:p>
          <a:p>
            <a:r>
              <a:rPr lang="en-US" dirty="0"/>
              <a:t>They are often referred to as catalysts because they speed up chemical reactions. </a:t>
            </a:r>
            <a:endParaRPr lang="en-US" dirty="0"/>
          </a:p>
          <a:p>
            <a:r>
              <a:rPr lang="en-US" dirty="0"/>
              <a:t>Examples include the enzymes lactase and pepsin. Lactase breaks down the sugar lactose found in milk. </a:t>
            </a:r>
            <a:endParaRPr lang="en-US" dirty="0"/>
          </a:p>
          <a:p>
            <a:r>
              <a:rPr lang="en-US" dirty="0"/>
              <a:t>Pepsin is a digestive enzyme that works in the stomach to break down proteins in food. </a:t>
            </a:r>
            <a:endParaRPr lang="en-US" dirty="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Hormonal Proteins</a:t>
            </a:r>
            <a:r>
              <a:rPr lang="en-US" dirty="0"/>
              <a:t> - are messenger proteins which help to coordinate certain bodily activities.</a:t>
            </a:r>
            <a:endParaRPr lang="en-US" dirty="0"/>
          </a:p>
          <a:p>
            <a:r>
              <a:rPr lang="en-US" dirty="0"/>
              <a:t> Examples include insulin, </a:t>
            </a:r>
            <a:r>
              <a:rPr lang="en-US" dirty="0" err="1"/>
              <a:t>oxytocin</a:t>
            </a:r>
            <a:r>
              <a:rPr lang="en-US" dirty="0"/>
              <a:t>, and </a:t>
            </a:r>
            <a:r>
              <a:rPr lang="en-US" dirty="0" err="1"/>
              <a:t>somatotropin</a:t>
            </a:r>
            <a:r>
              <a:rPr lang="en-US" dirty="0"/>
              <a:t>. </a:t>
            </a:r>
            <a:endParaRPr lang="en-US" dirty="0"/>
          </a:p>
          <a:p>
            <a:r>
              <a:rPr lang="en-US" dirty="0"/>
              <a:t>Insulin regulates glucose metabolism by controlling the blood-sugar concentration. </a:t>
            </a:r>
            <a:endParaRPr lang="en-US" dirty="0"/>
          </a:p>
          <a:p>
            <a:r>
              <a:rPr lang="en-US" dirty="0" err="1"/>
              <a:t>Oxytocin</a:t>
            </a:r>
            <a:r>
              <a:rPr lang="en-US" dirty="0"/>
              <a:t> stimulates contractions in females during childbirth. </a:t>
            </a:r>
            <a:endParaRPr lang="en-US" dirty="0"/>
          </a:p>
          <a:p>
            <a:r>
              <a:rPr lang="en-US" dirty="0" err="1"/>
              <a:t>Somatotropin</a:t>
            </a:r>
            <a:r>
              <a:rPr lang="en-US" dirty="0"/>
              <a:t> is a growth </a:t>
            </a:r>
            <a:r>
              <a:rPr lang="en-US" dirty="0">
                <a:hlinkClick r:id="rId1"/>
              </a:rPr>
              <a:t>hormone</a:t>
            </a:r>
            <a:r>
              <a:rPr lang="en-US" dirty="0"/>
              <a:t> that stimulates protein production in muscle </a:t>
            </a:r>
            <a:r>
              <a:rPr lang="en-US" dirty="0">
                <a:hlinkClick r:id="rId2"/>
              </a:rPr>
              <a:t>cells</a:t>
            </a:r>
            <a:r>
              <a:rPr lang="en-US" dirty="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	Structural Proteins</a:t>
            </a:r>
            <a:r>
              <a:rPr lang="en-US" dirty="0"/>
              <a:t> - are fibrous and stringy and provide support. </a:t>
            </a:r>
            <a:endParaRPr lang="en-US" dirty="0"/>
          </a:p>
          <a:p>
            <a:r>
              <a:rPr lang="en-US" dirty="0"/>
              <a:t>Examples include keratin, collagen, and </a:t>
            </a:r>
            <a:r>
              <a:rPr lang="en-US" dirty="0" err="1"/>
              <a:t>elastin</a:t>
            </a:r>
            <a:r>
              <a:rPr lang="en-US" dirty="0"/>
              <a:t>. </a:t>
            </a:r>
            <a:endParaRPr lang="en-US" dirty="0"/>
          </a:p>
          <a:p>
            <a:r>
              <a:rPr lang="en-US" dirty="0"/>
              <a:t>Keratins strengthen protective coverings such as </a:t>
            </a:r>
            <a:r>
              <a:rPr lang="en-US" dirty="0">
                <a:hlinkClick r:id="rId1"/>
              </a:rPr>
              <a:t>skin</a:t>
            </a:r>
            <a:r>
              <a:rPr lang="en-US" dirty="0"/>
              <a:t>, hair, quills, feathers, horns, and beaks. </a:t>
            </a:r>
            <a:endParaRPr lang="en-US" dirty="0"/>
          </a:p>
          <a:p>
            <a:r>
              <a:rPr lang="en-US" dirty="0"/>
              <a:t>Collagens and </a:t>
            </a:r>
            <a:r>
              <a:rPr lang="en-US" dirty="0" err="1"/>
              <a:t>elastin</a:t>
            </a:r>
            <a:r>
              <a:rPr lang="en-US" dirty="0"/>
              <a:t> provide support for </a:t>
            </a:r>
            <a:r>
              <a:rPr lang="en-US" dirty="0">
                <a:hlinkClick r:id="rId2"/>
              </a:rPr>
              <a:t>connective tissues</a:t>
            </a:r>
            <a:r>
              <a:rPr lang="en-US" dirty="0"/>
              <a:t> such as tendons and ligaments. </a:t>
            </a:r>
            <a:endParaRPr lang="en-US" dirty="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Storage Proteins</a:t>
            </a:r>
            <a:r>
              <a:rPr lang="en-US" dirty="0"/>
              <a:t> - store </a:t>
            </a:r>
            <a:r>
              <a:rPr lang="en-US" dirty="0">
                <a:hlinkClick r:id="rId1"/>
              </a:rPr>
              <a:t>amino acids</a:t>
            </a:r>
            <a:r>
              <a:rPr lang="en-US" dirty="0"/>
              <a:t>. </a:t>
            </a:r>
            <a:endParaRPr lang="en-US" dirty="0"/>
          </a:p>
          <a:p>
            <a:r>
              <a:rPr lang="en-US" dirty="0"/>
              <a:t>Examples include </a:t>
            </a:r>
            <a:r>
              <a:rPr lang="en-US" dirty="0" err="1"/>
              <a:t>ovalbumin</a:t>
            </a:r>
            <a:r>
              <a:rPr lang="en-US" dirty="0"/>
              <a:t>, casein, </a:t>
            </a:r>
            <a:r>
              <a:rPr lang="en-US" dirty="0" err="1"/>
              <a:t>ferritin</a:t>
            </a:r>
            <a:r>
              <a:rPr lang="en-US" dirty="0"/>
              <a:t>. </a:t>
            </a:r>
            <a:r>
              <a:rPr lang="en-US" dirty="0" err="1"/>
              <a:t>Ovalbumin</a:t>
            </a:r>
            <a:r>
              <a:rPr lang="en-US" dirty="0"/>
              <a:t> is found in egg whites and casein is a milk-based protein.</a:t>
            </a:r>
            <a:endParaRPr lang="en-US" dirty="0"/>
          </a:p>
          <a:p>
            <a:r>
              <a:rPr lang="en-US" dirty="0"/>
              <a:t> </a:t>
            </a:r>
            <a:r>
              <a:rPr lang="en-US" dirty="0" err="1"/>
              <a:t>Ferritin</a:t>
            </a:r>
            <a:r>
              <a:rPr lang="en-US" dirty="0"/>
              <a:t> stores iron in hemoglobin. </a:t>
            </a:r>
            <a:endParaRPr lang="en-US" dirty="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Transport Proteins</a:t>
            </a:r>
            <a:r>
              <a:rPr lang="en-US" dirty="0"/>
              <a:t> - are carrier proteins which move molecules from one place to another around the body. </a:t>
            </a:r>
            <a:endParaRPr lang="en-US" dirty="0"/>
          </a:p>
          <a:p>
            <a:r>
              <a:rPr lang="en-US" dirty="0"/>
              <a:t>Examples include hemoglobin and </a:t>
            </a:r>
            <a:r>
              <a:rPr lang="en-US" dirty="0" err="1"/>
              <a:t>cytochromes</a:t>
            </a:r>
            <a:r>
              <a:rPr lang="en-US" dirty="0"/>
              <a:t>. </a:t>
            </a:r>
            <a:endParaRPr lang="en-US" dirty="0"/>
          </a:p>
          <a:p>
            <a:r>
              <a:rPr lang="en-US" dirty="0"/>
              <a:t>Hemoglobin transports oxygen through the </a:t>
            </a:r>
            <a:r>
              <a:rPr lang="en-US" dirty="0">
                <a:hlinkClick r:id="rId1"/>
              </a:rPr>
              <a:t>blood</a:t>
            </a:r>
            <a:r>
              <a:rPr lang="en-US" dirty="0"/>
              <a:t> via </a:t>
            </a:r>
            <a:r>
              <a:rPr lang="en-US" dirty="0">
                <a:hlinkClick r:id="rId2"/>
              </a:rPr>
              <a:t>red blood cells</a:t>
            </a:r>
            <a:r>
              <a:rPr lang="en-US" dirty="0"/>
              <a:t>. </a:t>
            </a:r>
            <a:endParaRPr lang="en-US" dirty="0"/>
          </a:p>
          <a:p>
            <a:r>
              <a:rPr lang="en-US" dirty="0" err="1"/>
              <a:t>Cytochromes</a:t>
            </a:r>
            <a:r>
              <a:rPr lang="en-US" dirty="0"/>
              <a:t> operate in the </a:t>
            </a:r>
            <a:r>
              <a:rPr lang="en-US" dirty="0">
                <a:hlinkClick r:id="rId3"/>
              </a:rPr>
              <a:t>electron transport</a:t>
            </a:r>
            <a:r>
              <a:rPr lang="en-US" dirty="0"/>
              <a:t> chain as electron carrier proteins.</a:t>
            </a:r>
            <a:endParaRPr lang="en-US" dirty="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Beyond their role as residues in proteins, amino acids participate in a number of processes such as </a:t>
            </a:r>
            <a:r>
              <a:rPr lang="en-GB" dirty="0">
                <a:hlinkClick r:id="rId1" tooltip="Neurotransmitter"/>
              </a:rPr>
              <a:t>neurotransmitter</a:t>
            </a:r>
            <a:r>
              <a:rPr lang="en-GB" dirty="0"/>
              <a:t> transport and </a:t>
            </a:r>
            <a:r>
              <a:rPr lang="en-GB" dirty="0">
                <a:hlinkClick r:id="rId2" tooltip="Biosynthesis"/>
              </a:rPr>
              <a:t>biosynthesis</a:t>
            </a:r>
            <a:r>
              <a:rPr lang="en-GB" dirty="0"/>
              <a:t>. </a:t>
            </a:r>
            <a:endParaRPr lang="en-GB" dirty="0"/>
          </a:p>
          <a:p>
            <a:r>
              <a:rPr lang="en-GB" dirty="0"/>
              <a:t>It is thought that they played a key role in </a:t>
            </a:r>
            <a:r>
              <a:rPr lang="en-GB" dirty="0">
                <a:hlinkClick r:id="rId3" tooltip="Abiogenesis"/>
              </a:rPr>
              <a:t>enabling life on Earth and its emergence</a:t>
            </a:r>
            <a:r>
              <a:rPr lang="en-GB" dirty="0"/>
              <a:t>.</a:t>
            </a:r>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Enzymes</a:t>
            </a:r>
            <a:endParaRPr lang="en-GB" dirty="0"/>
          </a:p>
        </p:txBody>
      </p:sp>
      <p:sp>
        <p:nvSpPr>
          <p:cNvPr id="3" name="Subtitle 2"/>
          <p:cNvSpPr>
            <a:spLocks noGrp="1"/>
          </p:cNvSpPr>
          <p:nvPr>
            <p:ph type="subTitle" idx="1"/>
          </p:nvPr>
        </p:nvSpPr>
        <p:spPr/>
        <p:style>
          <a:lnRef idx="1">
            <a:schemeClr val="accent1"/>
          </a:lnRef>
          <a:fillRef idx="3">
            <a:schemeClr val="accent1"/>
          </a:fillRef>
          <a:effectRef idx="2">
            <a:schemeClr val="accent1"/>
          </a:effectRef>
          <a:fontRef idx="minor">
            <a:schemeClr val="lt1"/>
          </a:fontRef>
        </p:style>
        <p:txBody>
          <a:bodyPr>
            <a:normAutofit/>
          </a:bodyPr>
          <a:lstStyle/>
          <a:p>
            <a:r>
              <a:rPr lang="en-GB" sz="2000" dirty="0"/>
              <a:t>By</a:t>
            </a:r>
            <a:endParaRPr lang="en-GB" sz="2000" dirty="0"/>
          </a:p>
          <a:p>
            <a:r>
              <a:rPr lang="en-GB" sz="2000" dirty="0"/>
              <a:t>Prof. A. Kwena</a:t>
            </a:r>
            <a:endParaRPr lang="en-GB" sz="20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t> </a:t>
            </a:r>
            <a:endParaRPr lang="en-GB"/>
          </a:p>
        </p:txBody>
      </p:sp>
      <p:sp>
        <p:nvSpPr>
          <p:cNvPr id="3075" name="Rectangle 3"/>
          <p:cNvSpPr>
            <a:spLocks noGrp="1" noChangeArrowheads="1"/>
          </p:cNvSpPr>
          <p:nvPr>
            <p:ph type="body" idx="1"/>
          </p:nvPr>
        </p:nvSpPr>
        <p:spPr>
          <a:xfrm>
            <a:off x="500034" y="1571612"/>
            <a:ext cx="8229600" cy="4525963"/>
          </a:xfrm>
        </p:spPr>
        <p:txBody>
          <a:bodyPr/>
          <a:lstStyle/>
          <a:p>
            <a:pPr eaLnBrk="1" hangingPunct="1"/>
            <a:r>
              <a:rPr lang="en-GB" dirty="0"/>
              <a:t>Highly effective and extremely specific catalysts</a:t>
            </a:r>
            <a:endParaRPr lang="en-GB" dirty="0"/>
          </a:p>
          <a:p>
            <a:pPr eaLnBrk="1" hangingPunct="1"/>
            <a:r>
              <a:rPr lang="en-GB" dirty="0"/>
              <a:t>They are biologic polymers or proteins in nature that catalyse chemical reactions that make life possible.</a:t>
            </a:r>
            <a:endParaRPr lang="en-GB" dirty="0"/>
          </a:p>
          <a:p>
            <a:pPr eaLnBrk="1" hangingPunct="1"/>
            <a:r>
              <a:rPr lang="en-GB" dirty="0"/>
              <a:t>Substrates                       Products</a:t>
            </a:r>
            <a:endParaRPr lang="en-GB" dirty="0"/>
          </a:p>
          <a:p>
            <a:pPr lvl="4" eaLnBrk="1" hangingPunct="1">
              <a:buNone/>
            </a:pPr>
            <a:r>
              <a:rPr lang="en-GB" dirty="0"/>
              <a:t>                    enzymes</a:t>
            </a:r>
            <a:endParaRPr lang="en-GB" dirty="0"/>
          </a:p>
        </p:txBody>
      </p:sp>
      <p:sp>
        <p:nvSpPr>
          <p:cNvPr id="5" name="Right Arrow 4"/>
          <p:cNvSpPr/>
          <p:nvPr/>
        </p:nvSpPr>
        <p:spPr>
          <a:xfrm>
            <a:off x="3500430" y="42862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Lock and Key model of enzyme action</a:t>
            </a:r>
            <a:endParaRPr lang="en-US" dirty="0"/>
          </a:p>
        </p:txBody>
      </p:sp>
      <p:pic>
        <p:nvPicPr>
          <p:cNvPr id="4" name="Content Placeholder 3" descr="http://upload.wikimedia.org/wikipedia/commons/thumb/2/24/Induced_fit_diagram.svg/450px-Induced_fit_diagram.svg.png"/>
          <p:cNvPicPr>
            <a:picLocks noGrp="1"/>
          </p:cNvPicPr>
          <p:nvPr>
            <p:ph idx="1"/>
          </p:nvPr>
        </p:nvPicPr>
        <p:blipFill>
          <a:blip r:embed="rId1" cstate="print"/>
          <a:srcRect/>
          <a:stretch>
            <a:fillRect/>
          </a:stretch>
        </p:blipFill>
        <p:spPr bwMode="auto">
          <a:xfrm>
            <a:off x="857224" y="1928802"/>
            <a:ext cx="7643866"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a:t>
            </a:r>
            <a:endParaRPr lang="en-US" dirty="0"/>
          </a:p>
        </p:txBody>
      </p:sp>
      <p:sp>
        <p:nvSpPr>
          <p:cNvPr id="3" name="Content Placeholder 2"/>
          <p:cNvSpPr>
            <a:spLocks noGrp="1"/>
          </p:cNvSpPr>
          <p:nvPr>
            <p:ph idx="1"/>
          </p:nvPr>
        </p:nvSpPr>
        <p:spPr/>
        <p:txBody>
          <a:bodyPr/>
          <a:lstStyle/>
          <a:p>
            <a:r>
              <a:rPr lang="en-US" dirty="0">
                <a:solidFill>
                  <a:srgbClr val="FF0000"/>
                </a:solidFill>
              </a:rPr>
              <a:t>Using plastic models of different </a:t>
            </a:r>
            <a:r>
              <a:rPr lang="en-US" dirty="0" err="1">
                <a:solidFill>
                  <a:srgbClr val="FF0000"/>
                </a:solidFill>
              </a:rPr>
              <a:t>colours</a:t>
            </a:r>
            <a:r>
              <a:rPr lang="en-US" dirty="0">
                <a:solidFill>
                  <a:srgbClr val="FF0000"/>
                </a:solidFill>
              </a:rPr>
              <a:t>, construct a model depicting the lock and key hypothesis.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endParaRPr lang="en-US" dirty="0"/>
          </a:p>
        </p:txBody>
      </p:sp>
      <p:sp>
        <p:nvSpPr>
          <p:cNvPr id="3" name="Content Placeholder 2"/>
          <p:cNvSpPr>
            <a:spLocks noGrp="1"/>
          </p:cNvSpPr>
          <p:nvPr>
            <p:ph idx="1"/>
          </p:nvPr>
        </p:nvSpPr>
        <p:spPr/>
        <p:txBody>
          <a:bodyPr/>
          <a:lstStyle/>
          <a:p>
            <a:r>
              <a:rPr lang="en-US" dirty="0">
                <a:solidFill>
                  <a:srgbClr val="FF0000"/>
                </a:solidFill>
              </a:rPr>
              <a:t>Describe the lock and key model of enzyme action.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Enzymes are proteins but all proteins are not enzymes</a:t>
            </a:r>
            <a:endParaRPr lang="en-GB" dirty="0"/>
          </a:p>
          <a:p>
            <a:r>
              <a:rPr lang="en-GB" dirty="0"/>
              <a:t>Those factors that denature proteins will reduce the activity of enzymes. These include changes in </a:t>
            </a:r>
            <a:r>
              <a:rPr lang="en-GB" dirty="0">
                <a:solidFill>
                  <a:srgbClr val="FF0000"/>
                </a:solidFill>
              </a:rPr>
              <a:t>pH, temperature, and ionic strength. </a:t>
            </a:r>
            <a:endParaRPr lang="en-GB" dirty="0">
              <a:solidFill>
                <a:srgbClr val="FF0000"/>
              </a:solidFill>
            </a:endParaRPr>
          </a:p>
          <a:p>
            <a:r>
              <a:rPr lang="en-GB" dirty="0"/>
              <a:t>Function - they are </a:t>
            </a:r>
            <a:r>
              <a:rPr lang="en-GB" dirty="0">
                <a:solidFill>
                  <a:srgbClr val="FF0000"/>
                </a:solidFill>
              </a:rPr>
              <a:t>catalysts</a:t>
            </a:r>
            <a:r>
              <a:rPr lang="en-GB" dirty="0"/>
              <a:t>. Catalysts act to reduce the amount of activation energy required for a reaction to occur.</a:t>
            </a:r>
            <a:endParaRPr lang="en-GB" dirty="0"/>
          </a:p>
          <a:p>
            <a:endParaRPr lang="en-GB" dirty="0"/>
          </a:p>
          <a:p>
            <a:endParaRPr lang="en-GB" dirty="0"/>
          </a:p>
          <a:p>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For example, a very common reaction in your cells is the conversion of sugars such as </a:t>
            </a:r>
            <a:r>
              <a:rPr lang="en-GB" dirty="0">
                <a:solidFill>
                  <a:srgbClr val="FF0000"/>
                </a:solidFill>
              </a:rPr>
              <a:t>glucose</a:t>
            </a:r>
            <a:r>
              <a:rPr lang="en-GB" dirty="0"/>
              <a:t> to </a:t>
            </a:r>
            <a:r>
              <a:rPr lang="en-GB" dirty="0">
                <a:solidFill>
                  <a:srgbClr val="FF0000"/>
                </a:solidFill>
              </a:rPr>
              <a:t>carbon dioxide </a:t>
            </a:r>
            <a:r>
              <a:rPr lang="en-GB" dirty="0"/>
              <a:t>and </a:t>
            </a:r>
            <a:r>
              <a:rPr lang="en-GB" dirty="0">
                <a:solidFill>
                  <a:srgbClr val="FF0000"/>
                </a:solidFill>
              </a:rPr>
              <a:t>water</a:t>
            </a:r>
            <a:endParaRPr lang="en-GB" dirty="0">
              <a:solidFill>
                <a:srgbClr val="FF0000"/>
              </a:solidFill>
            </a:endParaRPr>
          </a:p>
          <a:p>
            <a:r>
              <a:rPr lang="en-GB" dirty="0"/>
              <a:t>Enzymes increase the rate of a given reaction by reducing the need for activation energy</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dirty="0"/>
              <a:t>General properties</a:t>
            </a:r>
            <a:endParaRPr lang="en-GB" dirty="0"/>
          </a:p>
        </p:txBody>
      </p:sp>
      <p:sp>
        <p:nvSpPr>
          <p:cNvPr id="4099" name="Rectangle 3"/>
          <p:cNvSpPr>
            <a:spLocks noGrp="1" noChangeArrowheads="1"/>
          </p:cNvSpPr>
          <p:nvPr>
            <p:ph type="body" idx="1"/>
          </p:nvPr>
        </p:nvSpPr>
        <p:spPr/>
        <p:txBody>
          <a:bodyPr/>
          <a:lstStyle/>
          <a:p>
            <a:pPr eaLnBrk="1" hangingPunct="1">
              <a:lnSpc>
                <a:spcPct val="90000"/>
              </a:lnSpc>
            </a:pPr>
            <a:r>
              <a:rPr lang="en-GB" dirty="0"/>
              <a:t>They are neither consumed nor permanently altered</a:t>
            </a:r>
            <a:endParaRPr lang="en-GB" dirty="0"/>
          </a:p>
          <a:p>
            <a:pPr eaLnBrk="1" hangingPunct="1">
              <a:lnSpc>
                <a:spcPct val="90000"/>
              </a:lnSpc>
            </a:pPr>
            <a:r>
              <a:rPr lang="en-GB" dirty="0"/>
              <a:t>Highly selective as catalysts</a:t>
            </a:r>
            <a:endParaRPr lang="en-GB" dirty="0"/>
          </a:p>
          <a:p>
            <a:pPr eaLnBrk="1" hangingPunct="1">
              <a:lnSpc>
                <a:spcPct val="90000"/>
              </a:lnSpc>
            </a:pPr>
            <a:r>
              <a:rPr lang="en-GB" dirty="0"/>
              <a:t>Specific for</a:t>
            </a:r>
            <a:endParaRPr lang="en-GB" dirty="0"/>
          </a:p>
          <a:p>
            <a:pPr lvl="1" eaLnBrk="1" hangingPunct="1">
              <a:lnSpc>
                <a:spcPct val="90000"/>
              </a:lnSpc>
            </a:pPr>
            <a:r>
              <a:rPr lang="en-GB" dirty="0"/>
              <a:t>Type of </a:t>
            </a:r>
            <a:r>
              <a:rPr lang="en-GB" dirty="0" err="1"/>
              <a:t>rxn</a:t>
            </a:r>
            <a:r>
              <a:rPr lang="en-GB" dirty="0"/>
              <a:t> catalysed</a:t>
            </a:r>
            <a:endParaRPr lang="en-GB" dirty="0"/>
          </a:p>
          <a:p>
            <a:pPr lvl="1" eaLnBrk="1" hangingPunct="1">
              <a:lnSpc>
                <a:spcPct val="90000"/>
              </a:lnSpc>
            </a:pPr>
            <a:r>
              <a:rPr lang="en-GB" dirty="0"/>
              <a:t>Single substrate catalysed</a:t>
            </a:r>
            <a:endParaRPr lang="en-GB" dirty="0"/>
          </a:p>
          <a:p>
            <a:pPr lvl="1" eaLnBrk="1" hangingPunct="1">
              <a:lnSpc>
                <a:spcPct val="90000"/>
              </a:lnSpc>
            </a:pPr>
            <a:r>
              <a:rPr lang="en-GB" dirty="0"/>
              <a:t>Small set of closely related substrates</a:t>
            </a:r>
            <a:endParaRPr lang="en-GB" dirty="0"/>
          </a:p>
          <a:p>
            <a:pPr lvl="1" eaLnBrk="1" hangingPunct="1">
              <a:lnSpc>
                <a:spcPct val="90000"/>
              </a:lnSpc>
            </a:pPr>
            <a:r>
              <a:rPr lang="en-GB" dirty="0" err="1"/>
              <a:t>Stereospecific</a:t>
            </a:r>
            <a:r>
              <a:rPr lang="en-GB" dirty="0"/>
              <a:t>- L-sugar catalysed by different enzyme from D-sugar</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Properties of Enzymes</a:t>
            </a:r>
            <a:endParaRPr lang="en-GB" dirty="0"/>
          </a:p>
        </p:txBody>
      </p:sp>
      <p:sp>
        <p:nvSpPr>
          <p:cNvPr id="3" name="Content Placeholder 2"/>
          <p:cNvSpPr>
            <a:spLocks noGrp="1"/>
          </p:cNvSpPr>
          <p:nvPr>
            <p:ph idx="1"/>
          </p:nvPr>
        </p:nvSpPr>
        <p:spPr/>
        <p:txBody>
          <a:bodyPr>
            <a:normAutofit/>
          </a:bodyPr>
          <a:lstStyle/>
          <a:p>
            <a:r>
              <a:rPr lang="en-GB" b="1" dirty="0" err="1"/>
              <a:t>Denaturation</a:t>
            </a:r>
            <a:r>
              <a:rPr lang="en-GB" b="1" dirty="0"/>
              <a:t>:</a:t>
            </a:r>
            <a:r>
              <a:rPr lang="en-GB" dirty="0"/>
              <a:t> Since all enzymes are proteins, their activity is dependent on maintaining the proper three dimensional conformation.</a:t>
            </a:r>
            <a:endParaRPr lang="en-GB" dirty="0"/>
          </a:p>
          <a:p>
            <a:r>
              <a:rPr lang="en-GB" dirty="0"/>
              <a:t> If the structure is disrupted, so is its function. </a:t>
            </a:r>
            <a:endParaRPr lang="en-GB" dirty="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Amino acid</a:t>
            </a:r>
            <a:endParaRPr lang="en-US" dirty="0"/>
          </a:p>
        </p:txBody>
      </p:sp>
      <p:pic>
        <p:nvPicPr>
          <p:cNvPr id="4" name="Content Placeholder 3" descr="https://upload.wikimedia.org/wikipedia/commons/thumb/5/51/L-amino_acid_structure.svg/220px-L-amino_acid_structure.svg.png"/>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835696" y="2204864"/>
            <a:ext cx="5760640" cy="273630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Changing factors such as pH, temperature and ionic strength can lead to a disruption of the structure (and thus the activity) of a protein hence the activity of enzymes . </a:t>
            </a:r>
            <a:endParaRPr lang="en-GB" dirty="0"/>
          </a:p>
          <a:p>
            <a:r>
              <a:rPr lang="en-GB" dirty="0"/>
              <a:t>This is known as </a:t>
            </a:r>
            <a:r>
              <a:rPr lang="en-GB" dirty="0" err="1"/>
              <a:t>denaturation</a:t>
            </a:r>
            <a:r>
              <a:rPr lang="en-GB" dirty="0"/>
              <a:t>.  </a:t>
            </a:r>
            <a:endParaRPr lang="en-GB" dirty="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endParaRPr lang="en-US" dirty="0"/>
          </a:p>
        </p:txBody>
      </p:sp>
      <p:sp>
        <p:nvSpPr>
          <p:cNvPr id="3" name="Content Placeholder 2"/>
          <p:cNvSpPr>
            <a:spLocks noGrp="1"/>
          </p:cNvSpPr>
          <p:nvPr>
            <p:ph idx="1"/>
          </p:nvPr>
        </p:nvSpPr>
        <p:spPr/>
        <p:txBody>
          <a:bodyPr/>
          <a:lstStyle/>
          <a:p>
            <a:r>
              <a:rPr lang="en-US" dirty="0">
                <a:solidFill>
                  <a:srgbClr val="FF0000"/>
                </a:solidFill>
              </a:rPr>
              <a:t>Briefly describe the general properties of enzymes.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b="1" dirty="0"/>
              <a:t>Specificity: </a:t>
            </a:r>
            <a:r>
              <a:rPr lang="en-GB" dirty="0"/>
              <a:t>Enzymes catalyze specific reactions. </a:t>
            </a:r>
            <a:endParaRPr lang="en-GB" dirty="0"/>
          </a:p>
          <a:p>
            <a:r>
              <a:rPr lang="en-GB" dirty="0"/>
              <a:t>This catalysis occurs in a special site where the reactants (known as </a:t>
            </a:r>
            <a:r>
              <a:rPr lang="en-GB" b="1" dirty="0"/>
              <a:t>substrates</a:t>
            </a:r>
            <a:r>
              <a:rPr lang="en-GB" dirty="0"/>
              <a:t> in enzymatic reactions) bind and react to form the </a:t>
            </a:r>
            <a:r>
              <a:rPr lang="en-GB" b="1" dirty="0"/>
              <a:t>products</a:t>
            </a:r>
            <a:r>
              <a:rPr lang="en-GB" dirty="0"/>
              <a:t>. </a:t>
            </a:r>
            <a:endParaRPr lang="en-GB" dirty="0"/>
          </a:p>
          <a:p>
            <a:r>
              <a:rPr lang="en-GB" dirty="0"/>
              <a:t>This site is known as the </a:t>
            </a:r>
            <a:r>
              <a:rPr lang="en-GB" b="1" dirty="0"/>
              <a:t>active site</a:t>
            </a:r>
            <a:r>
              <a:rPr lang="en-GB" dirty="0"/>
              <a:t> of the enzyme. </a:t>
            </a:r>
            <a:endParaRPr lang="en-GB" dirty="0"/>
          </a:p>
          <a:p>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The active site is specific for the substrates so that almost no other substances will bind there, and subsequently react. </a:t>
            </a:r>
            <a:endParaRPr lang="en-GB" dirty="0"/>
          </a:p>
          <a:p>
            <a:r>
              <a:rPr lang="en-GB" dirty="0"/>
              <a:t>This is similar to the relationship of a lock and key. </a:t>
            </a:r>
            <a:endParaRPr lang="en-GB" dirty="0"/>
          </a:p>
          <a:p>
            <a:r>
              <a:rPr lang="en-GB" dirty="0"/>
              <a:t>Thus each enzyme will catalyze only one specific reaction (there are a few exceptions, of course).</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This specificity leads to another property - </a:t>
            </a:r>
            <a:r>
              <a:rPr lang="en-GB" dirty="0">
                <a:solidFill>
                  <a:srgbClr val="FF0000"/>
                </a:solidFill>
              </a:rPr>
              <a:t>inhibition</a:t>
            </a:r>
            <a:r>
              <a:rPr lang="en-GB" dirty="0"/>
              <a:t>. </a:t>
            </a:r>
            <a:endParaRPr lang="en-GB" dirty="0"/>
          </a:p>
          <a:p>
            <a:r>
              <a:rPr lang="en-GB" dirty="0"/>
              <a:t>Some substances have similar structures to the true substrate of an enzyme. </a:t>
            </a:r>
            <a:endParaRPr lang="en-GB" dirty="0"/>
          </a:p>
          <a:p>
            <a:r>
              <a:rPr lang="en-GB" dirty="0"/>
              <a:t>An enzyme may not be able to distinguish between the true substrate and the imposter. </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GB" dirty="0"/>
              <a:t>If the enzyme binds the imposter at the active site, usually the enzyme can not catalyze a reaction . </a:t>
            </a:r>
            <a:endParaRPr lang="en-GB" dirty="0"/>
          </a:p>
          <a:p>
            <a:r>
              <a:rPr lang="en-GB" dirty="0"/>
              <a:t>This imposter molecule will thus inhibit the activity of the enzyme. </a:t>
            </a:r>
            <a:endParaRPr lang="en-GB" dirty="0"/>
          </a:p>
          <a:p>
            <a:r>
              <a:rPr lang="en-GB" dirty="0"/>
              <a:t>In such conditions, the substrate and the imposter compete for the active site and so such inhibition is known as competitive inhibition.</a:t>
            </a:r>
            <a:endParaRPr lang="en-GB" dirty="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b="1" dirty="0"/>
              <a:t>Regulation:</a:t>
            </a:r>
            <a:r>
              <a:rPr lang="en-GB" dirty="0"/>
              <a:t> A cell does not always want an enzyme to be active. For example, there is an enzyme that synthesizes glycogen from glucose during starvation.</a:t>
            </a:r>
            <a:endParaRPr lang="en-GB" dirty="0"/>
          </a:p>
          <a:p>
            <a:r>
              <a:rPr lang="en-GB" dirty="0"/>
              <a:t>For many enzymes, the cell has the ability to turn up or down the activity of the enzyme depending on the conditions in the cell and in the body. Enzyme regulation generally occurs by one of two different methods - </a:t>
            </a:r>
            <a:r>
              <a:rPr lang="en-GB" b="1" dirty="0" err="1"/>
              <a:t>allosteric</a:t>
            </a:r>
            <a:r>
              <a:rPr lang="en-GB" b="1" dirty="0"/>
              <a:t> regulation</a:t>
            </a:r>
            <a:r>
              <a:rPr lang="en-GB" dirty="0"/>
              <a:t> and </a:t>
            </a:r>
            <a:r>
              <a:rPr lang="en-GB" b="1" dirty="0"/>
              <a:t>covalent modification</a:t>
            </a:r>
            <a:r>
              <a:rPr lang="en-GB" dirty="0"/>
              <a:t>. </a:t>
            </a: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In </a:t>
            </a:r>
            <a:r>
              <a:rPr lang="en-GB" dirty="0" err="1">
                <a:solidFill>
                  <a:srgbClr val="FF0000"/>
                </a:solidFill>
              </a:rPr>
              <a:t>allosteric</a:t>
            </a:r>
            <a:r>
              <a:rPr lang="en-GB" dirty="0">
                <a:solidFill>
                  <a:srgbClr val="FF0000"/>
                </a:solidFill>
              </a:rPr>
              <a:t> regulation</a:t>
            </a:r>
            <a:r>
              <a:rPr lang="en-GB" dirty="0"/>
              <a:t>, an enzyme has a second binding site that is not catalytic (it is not an active site). </a:t>
            </a:r>
            <a:endParaRPr lang="en-GB" dirty="0"/>
          </a:p>
          <a:p>
            <a:r>
              <a:rPr lang="en-GB" dirty="0"/>
              <a:t>This second site, known as an </a:t>
            </a:r>
            <a:r>
              <a:rPr lang="en-GB" dirty="0">
                <a:solidFill>
                  <a:srgbClr val="FF0000"/>
                </a:solidFill>
              </a:rPr>
              <a:t>allosteric site</a:t>
            </a:r>
            <a:r>
              <a:rPr lang="en-GB" dirty="0"/>
              <a:t>, is specific for a particular molecule. </a:t>
            </a:r>
            <a:endParaRPr lang="en-GB" dirty="0"/>
          </a:p>
          <a:p>
            <a:r>
              <a:rPr lang="en-GB" dirty="0"/>
              <a:t>When this molecule binds to the allosteric site, the activity of the enzyme is altered. </a:t>
            </a:r>
            <a:endParaRPr lang="en-GB" dirty="0"/>
          </a:p>
          <a:p>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In </a:t>
            </a:r>
            <a:r>
              <a:rPr lang="en-GB" dirty="0">
                <a:solidFill>
                  <a:srgbClr val="FF0000"/>
                </a:solidFill>
              </a:rPr>
              <a:t>covalent modification</a:t>
            </a:r>
            <a:r>
              <a:rPr lang="en-GB" dirty="0"/>
              <a:t>, the enzyme structure is altered by the addition of another compound that is attached to the enzyme by a </a:t>
            </a:r>
            <a:r>
              <a:rPr lang="en-GB" dirty="0">
                <a:solidFill>
                  <a:srgbClr val="FF0000"/>
                </a:solidFill>
              </a:rPr>
              <a:t>covalent bond</a:t>
            </a:r>
            <a:r>
              <a:rPr lang="en-GB" dirty="0"/>
              <a:t>. </a:t>
            </a:r>
            <a:endParaRPr lang="en-GB" dirty="0"/>
          </a:p>
          <a:p>
            <a:r>
              <a:rPr lang="en-GB" dirty="0"/>
              <a:t>The most common modification entails the addition of a phosphate (PO</a:t>
            </a:r>
            <a:r>
              <a:rPr lang="en-GB" baseline="-25000" dirty="0"/>
              <a:t>4</a:t>
            </a:r>
            <a:r>
              <a:rPr lang="en-GB" dirty="0"/>
              <a:t>) group. </a:t>
            </a:r>
            <a:endParaRPr lang="en-GB" dirty="0"/>
          </a:p>
          <a:p>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Phosphate is negatively charged so the addition of such a group alters the structure of the enzyme and thus its activity. </a:t>
            </a:r>
            <a:endParaRPr lang="en-GB" dirty="0"/>
          </a:p>
          <a:p>
            <a:r>
              <a:rPr lang="en-GB" dirty="0"/>
              <a:t>The addition of the phosphate group to the protein (known as </a:t>
            </a:r>
            <a:r>
              <a:rPr lang="en-GB" dirty="0">
                <a:solidFill>
                  <a:srgbClr val="FF0000"/>
                </a:solidFill>
              </a:rPr>
              <a:t>phosphorylation</a:t>
            </a:r>
            <a:r>
              <a:rPr lang="en-GB" dirty="0"/>
              <a:t>) is regulated as well.</a:t>
            </a:r>
            <a:endParaRPr lang="en-GB"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Amino acid</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Properties of Enzymes Short Notes | Easy Biology Class"/>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691680" y="1700808"/>
            <a:ext cx="6048671" cy="4536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ENZYME NAMING</a:t>
            </a:r>
            <a:endParaRPr lang="en-GB" dirty="0"/>
          </a:p>
        </p:txBody>
      </p:sp>
      <p:sp>
        <p:nvSpPr>
          <p:cNvPr id="3" name="Content Placeholder 2"/>
          <p:cNvSpPr>
            <a:spLocks noGrp="1"/>
          </p:cNvSpPr>
          <p:nvPr>
            <p:ph idx="1"/>
          </p:nvPr>
        </p:nvSpPr>
        <p:spPr/>
        <p:txBody>
          <a:bodyPr>
            <a:normAutofit/>
          </a:bodyPr>
          <a:lstStyle/>
          <a:p>
            <a:r>
              <a:rPr lang="en-GB" dirty="0"/>
              <a:t>Except for some of the originally studied enzymes such as </a:t>
            </a:r>
            <a:r>
              <a:rPr lang="en-GB" dirty="0">
                <a:hlinkClick r:id="rId1"/>
              </a:rPr>
              <a:t>pepsin</a:t>
            </a:r>
            <a:r>
              <a:rPr lang="en-GB" dirty="0"/>
              <a:t>, rennin, and </a:t>
            </a:r>
            <a:r>
              <a:rPr lang="en-GB" dirty="0" err="1">
                <a:hlinkClick r:id="rId2"/>
              </a:rPr>
              <a:t>trypsin</a:t>
            </a:r>
            <a:r>
              <a:rPr lang="en-GB" dirty="0"/>
              <a:t>, most enzyme names end in "</a:t>
            </a:r>
            <a:r>
              <a:rPr lang="en-GB" dirty="0" err="1"/>
              <a:t>ase</a:t>
            </a:r>
            <a:r>
              <a:rPr lang="en-GB" dirty="0"/>
              <a:t>".</a:t>
            </a:r>
            <a:endParaRPr lang="en-GB" dirty="0"/>
          </a:p>
          <a:p>
            <a:r>
              <a:rPr lang="en-GB" dirty="0"/>
              <a:t> The International Union of Biochemistry (I.U.B.) initiated standards of enzyme nomenclature which recommend that enzyme names indicate both the substrate acted upon and the type of reaction catalyzed. </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Under this system, the enzyme </a:t>
            </a:r>
            <a:r>
              <a:rPr lang="en-GB" dirty="0" err="1">
                <a:hlinkClick r:id="rId1"/>
              </a:rPr>
              <a:t>uricase</a:t>
            </a:r>
            <a:r>
              <a:rPr lang="en-GB" dirty="0"/>
              <a:t> is called </a:t>
            </a:r>
            <a:r>
              <a:rPr lang="en-GB" dirty="0" err="1"/>
              <a:t>urate</a:t>
            </a:r>
            <a:r>
              <a:rPr lang="en-GB" dirty="0"/>
              <a:t>: O</a:t>
            </a:r>
            <a:r>
              <a:rPr lang="en-GB" baseline="-25000" dirty="0"/>
              <a:t>2</a:t>
            </a:r>
            <a:r>
              <a:rPr lang="en-GB" dirty="0"/>
              <a:t> </a:t>
            </a:r>
            <a:r>
              <a:rPr lang="en-GB" dirty="0" err="1"/>
              <a:t>oxidoreductase</a:t>
            </a:r>
            <a:r>
              <a:rPr lang="en-GB" dirty="0"/>
              <a:t>, while the enzyme </a:t>
            </a:r>
            <a:r>
              <a:rPr lang="en-GB" dirty="0" err="1">
                <a:hlinkClick r:id="rId2"/>
              </a:rPr>
              <a:t>glutamic</a:t>
            </a:r>
            <a:r>
              <a:rPr lang="en-GB" dirty="0">
                <a:hlinkClick r:id="rId2"/>
              </a:rPr>
              <a:t> </a:t>
            </a:r>
            <a:r>
              <a:rPr lang="en-GB" dirty="0" err="1">
                <a:hlinkClick r:id="rId2"/>
              </a:rPr>
              <a:t>oxaloacetic</a:t>
            </a:r>
            <a:r>
              <a:rPr lang="en-GB" dirty="0">
                <a:hlinkClick r:id="rId2"/>
              </a:rPr>
              <a:t> </a:t>
            </a:r>
            <a:r>
              <a:rPr lang="en-GB" dirty="0" err="1">
                <a:hlinkClick r:id="rId2"/>
              </a:rPr>
              <a:t>transaminase</a:t>
            </a:r>
            <a:r>
              <a:rPr lang="en-GB" dirty="0">
                <a:hlinkClick r:id="rId2"/>
              </a:rPr>
              <a:t> (GOT)</a:t>
            </a:r>
            <a:r>
              <a:rPr lang="en-GB" dirty="0"/>
              <a:t> is called L-</a:t>
            </a:r>
            <a:r>
              <a:rPr lang="en-GB" dirty="0" err="1"/>
              <a:t>aspartate</a:t>
            </a:r>
            <a:r>
              <a:rPr lang="en-GB" dirty="0"/>
              <a:t>: 2-oxoglutarate </a:t>
            </a:r>
            <a:r>
              <a:rPr lang="en-GB" dirty="0" err="1"/>
              <a:t>aminotransferase</a:t>
            </a:r>
            <a:r>
              <a:rPr lang="en-GB" dirty="0"/>
              <a:t>.</a:t>
            </a:r>
            <a:endParaRPr lang="en-GB" dirty="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Enzyme commission number (E.C)</a:t>
            </a:r>
            <a:endParaRPr lang="en-GB" dirty="0"/>
          </a:p>
        </p:txBody>
      </p:sp>
      <p:sp>
        <p:nvSpPr>
          <p:cNvPr id="3" name="Content Placeholder 2"/>
          <p:cNvSpPr>
            <a:spLocks noGrp="1"/>
          </p:cNvSpPr>
          <p:nvPr>
            <p:ph idx="1"/>
          </p:nvPr>
        </p:nvSpPr>
        <p:spPr/>
        <p:txBody>
          <a:bodyPr>
            <a:normAutofit lnSpcReduction="10000"/>
          </a:bodyPr>
          <a:lstStyle/>
          <a:p>
            <a:r>
              <a:rPr lang="en-GB" dirty="0"/>
              <a:t>According to IUB an enzyme must have </a:t>
            </a:r>
            <a:endParaRPr lang="en-GB" dirty="0"/>
          </a:p>
          <a:p>
            <a:pPr lvl="1"/>
            <a:r>
              <a:rPr lang="en-GB" dirty="0"/>
              <a:t>a unique name and</a:t>
            </a:r>
            <a:endParaRPr lang="en-GB" dirty="0"/>
          </a:p>
          <a:p>
            <a:pPr lvl="1"/>
            <a:r>
              <a:rPr lang="en-GB" dirty="0"/>
              <a:t> a code number</a:t>
            </a:r>
            <a:endParaRPr lang="en-GB" dirty="0"/>
          </a:p>
          <a:p>
            <a:pPr lvl="1">
              <a:buNone/>
            </a:pPr>
            <a:r>
              <a:rPr lang="en-GB" dirty="0"/>
              <a:t>e.g. Hexose-6-phosphate </a:t>
            </a:r>
            <a:r>
              <a:rPr lang="en-GB" dirty="0" err="1"/>
              <a:t>transferase</a:t>
            </a:r>
            <a:endParaRPr lang="en-GB" dirty="0"/>
          </a:p>
          <a:p>
            <a:pPr lvl="1">
              <a:buNone/>
            </a:pPr>
            <a:r>
              <a:rPr lang="en-GB" dirty="0"/>
              <a:t>E.C. 2.7.1.1 (Enzyme commission number)</a:t>
            </a:r>
            <a:endParaRPr lang="en-GB" dirty="0"/>
          </a:p>
          <a:p>
            <a:pPr lvl="1">
              <a:buNone/>
            </a:pPr>
            <a:r>
              <a:rPr lang="en-GB" dirty="0"/>
              <a:t>Which implies </a:t>
            </a:r>
            <a:r>
              <a:rPr lang="en-GB" dirty="0" err="1"/>
              <a:t>Hexose</a:t>
            </a:r>
            <a:r>
              <a:rPr lang="en-GB" dirty="0"/>
              <a:t> is a member of </a:t>
            </a:r>
            <a:endParaRPr lang="en-GB" dirty="0"/>
          </a:p>
          <a:p>
            <a:pPr lvl="1">
              <a:buNone/>
            </a:pPr>
            <a:r>
              <a:rPr lang="en-GB" dirty="0"/>
              <a:t>Class 2 (</a:t>
            </a:r>
            <a:r>
              <a:rPr lang="en-GB" dirty="0" err="1"/>
              <a:t>transferases</a:t>
            </a:r>
            <a:r>
              <a:rPr lang="en-GB" dirty="0"/>
              <a:t>)</a:t>
            </a:r>
            <a:endParaRPr lang="en-GB" dirty="0"/>
          </a:p>
          <a:p>
            <a:pPr lvl="1">
              <a:buNone/>
            </a:pPr>
            <a:r>
              <a:rPr lang="en-GB" dirty="0"/>
              <a:t>Sub-class 7 (Transfer of </a:t>
            </a:r>
            <a:r>
              <a:rPr lang="en-GB" dirty="0" err="1"/>
              <a:t>phosphoryl</a:t>
            </a:r>
            <a:r>
              <a:rPr lang="en-GB" dirty="0"/>
              <a:t> group)</a:t>
            </a:r>
            <a:endParaRPr lang="en-GB" dirty="0"/>
          </a:p>
          <a:p>
            <a:pPr lvl="1">
              <a:buNone/>
            </a:pPr>
            <a:r>
              <a:rPr lang="en-GB" dirty="0"/>
              <a:t>Sub-class 1 ( Alcohol is the </a:t>
            </a:r>
            <a:r>
              <a:rPr lang="en-GB" dirty="0" err="1"/>
              <a:t>phosphoryl</a:t>
            </a:r>
            <a:r>
              <a:rPr lang="en-GB" dirty="0"/>
              <a:t> acceptor)</a:t>
            </a:r>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dirty="0"/>
              <a:t>Classification</a:t>
            </a:r>
            <a:endParaRPr lang="en-GB" dirty="0"/>
          </a:p>
        </p:txBody>
      </p:sp>
      <p:sp>
        <p:nvSpPr>
          <p:cNvPr id="5123" name="Rectangle 3"/>
          <p:cNvSpPr>
            <a:spLocks noGrp="1" noChangeArrowheads="1"/>
          </p:cNvSpPr>
          <p:nvPr>
            <p:ph type="body" idx="1"/>
          </p:nvPr>
        </p:nvSpPr>
        <p:spPr>
          <a:xfrm>
            <a:off x="457200" y="1617681"/>
            <a:ext cx="8229600" cy="4525963"/>
          </a:xfrm>
        </p:spPr>
        <p:txBody>
          <a:bodyPr/>
          <a:lstStyle/>
          <a:p>
            <a:pPr eaLnBrk="1" hangingPunct="1"/>
            <a:r>
              <a:rPr lang="en-GB" dirty="0"/>
              <a:t>Classified according to type of reaction catalysed followed by suffix –</a:t>
            </a:r>
            <a:r>
              <a:rPr lang="en-GB" dirty="0" err="1"/>
              <a:t>ase</a:t>
            </a:r>
            <a:endParaRPr lang="en-GB" dirty="0"/>
          </a:p>
          <a:p>
            <a:pPr eaLnBrk="1" hangingPunct="1">
              <a:buFontTx/>
              <a:buNone/>
            </a:pPr>
            <a:r>
              <a:rPr lang="en-GB" dirty="0"/>
              <a:t>	</a:t>
            </a:r>
            <a:r>
              <a:rPr lang="en-GB" dirty="0" err="1"/>
              <a:t>Dehydrogenase</a:t>
            </a:r>
            <a:r>
              <a:rPr lang="en-GB" dirty="0"/>
              <a:t> (removes hydrogen atom)</a:t>
            </a:r>
            <a:endParaRPr lang="en-GB" dirty="0"/>
          </a:p>
          <a:p>
            <a:pPr eaLnBrk="1" hangingPunct="1">
              <a:buFontTx/>
              <a:buNone/>
            </a:pPr>
            <a:r>
              <a:rPr lang="en-GB" dirty="0"/>
              <a:t>	Proteases	(hydrolyse proteins)</a:t>
            </a:r>
            <a:endParaRPr lang="en-GB" dirty="0"/>
          </a:p>
          <a:p>
            <a:pPr eaLnBrk="1" hangingPunct="1">
              <a:buFontTx/>
              <a:buNone/>
            </a:pPr>
            <a:r>
              <a:rPr lang="en-GB" dirty="0"/>
              <a:t>	</a:t>
            </a:r>
            <a:r>
              <a:rPr lang="en-GB" dirty="0" err="1"/>
              <a:t>Isomerases</a:t>
            </a:r>
            <a:r>
              <a:rPr lang="en-GB" dirty="0"/>
              <a:t>	(facilitate isomerisation-				configuration changes)</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p>
        </p:txBody>
      </p:sp>
      <p:sp>
        <p:nvSpPr>
          <p:cNvPr id="7171" name="Rectangle 3"/>
          <p:cNvSpPr>
            <a:spLocks noGrp="1" noChangeArrowheads="1"/>
          </p:cNvSpPr>
          <p:nvPr>
            <p:ph type="body" idx="1"/>
          </p:nvPr>
        </p:nvSpPr>
        <p:spPr/>
        <p:txBody>
          <a:bodyPr/>
          <a:lstStyle/>
          <a:p>
            <a:pPr eaLnBrk="1" hangingPunct="1">
              <a:lnSpc>
                <a:spcPct val="90000"/>
              </a:lnSpc>
            </a:pPr>
            <a:r>
              <a:rPr lang="en-GB" dirty="0"/>
              <a:t>Classification based on International Union of Biochemistry (IUB).</a:t>
            </a:r>
            <a:endParaRPr lang="en-GB" dirty="0"/>
          </a:p>
          <a:p>
            <a:pPr eaLnBrk="1" hangingPunct="1">
              <a:lnSpc>
                <a:spcPct val="90000"/>
              </a:lnSpc>
            </a:pPr>
            <a:r>
              <a:rPr lang="en-GB" dirty="0"/>
              <a:t>IUB designed nomenclature to control naming of enzymes amid discovery of many enzymes</a:t>
            </a:r>
            <a:endParaRPr lang="en-GB" dirty="0"/>
          </a:p>
          <a:p>
            <a:pPr eaLnBrk="1" hangingPunct="1">
              <a:lnSpc>
                <a:spcPct val="90000"/>
              </a:lnSpc>
            </a:pPr>
            <a:r>
              <a:rPr lang="en-GB" dirty="0"/>
              <a:t>An enzyme must have:</a:t>
            </a:r>
            <a:endParaRPr lang="en-GB" dirty="0"/>
          </a:p>
          <a:p>
            <a:pPr lvl="1" eaLnBrk="1" hangingPunct="1">
              <a:lnSpc>
                <a:spcPct val="90000"/>
              </a:lnSpc>
            </a:pPr>
            <a:r>
              <a:rPr lang="en-GB" dirty="0"/>
              <a:t>Unique name</a:t>
            </a:r>
            <a:endParaRPr lang="en-GB" dirty="0"/>
          </a:p>
          <a:p>
            <a:pPr lvl="1" eaLnBrk="1" hangingPunct="1">
              <a:lnSpc>
                <a:spcPct val="90000"/>
              </a:lnSpc>
            </a:pPr>
            <a:r>
              <a:rPr lang="en-GB" dirty="0"/>
              <a:t>Code number : to reflect type of </a:t>
            </a:r>
            <a:r>
              <a:rPr lang="en-GB" dirty="0" err="1"/>
              <a:t>rexn</a:t>
            </a:r>
            <a:r>
              <a:rPr lang="en-GB" dirty="0"/>
              <a:t> catalysed and substrate involved.</a:t>
            </a:r>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p>
        </p:txBody>
      </p:sp>
      <p:sp>
        <p:nvSpPr>
          <p:cNvPr id="8195" name="Rectangle 3"/>
          <p:cNvSpPr>
            <a:spLocks noGrp="1" noChangeArrowheads="1"/>
          </p:cNvSpPr>
          <p:nvPr>
            <p:ph type="body" idx="1"/>
          </p:nvPr>
        </p:nvSpPr>
        <p:spPr/>
        <p:txBody>
          <a:bodyPr/>
          <a:lstStyle/>
          <a:p>
            <a:pPr eaLnBrk="1" hangingPunct="1">
              <a:lnSpc>
                <a:spcPct val="90000"/>
              </a:lnSpc>
            </a:pPr>
            <a:r>
              <a:rPr lang="en-GB" dirty="0"/>
              <a:t>Six classes of enzymes are found with each class having a sub-class:</a:t>
            </a:r>
            <a:endParaRPr lang="en-GB" dirty="0"/>
          </a:p>
          <a:p>
            <a:pPr lvl="1" eaLnBrk="1" hangingPunct="1">
              <a:lnSpc>
                <a:spcPct val="90000"/>
              </a:lnSpc>
            </a:pPr>
            <a:r>
              <a:rPr lang="en-GB" dirty="0"/>
              <a:t>E.g. </a:t>
            </a:r>
            <a:r>
              <a:rPr lang="en-GB" dirty="0" err="1"/>
              <a:t>hexokinase</a:t>
            </a:r>
            <a:r>
              <a:rPr lang="en-GB" dirty="0"/>
              <a:t>, catalyses </a:t>
            </a:r>
            <a:r>
              <a:rPr lang="en-GB" dirty="0" err="1"/>
              <a:t>hexose</a:t>
            </a:r>
            <a:r>
              <a:rPr lang="en-GB" dirty="0"/>
              <a:t> sugar to hexose-6-phosphate in </a:t>
            </a:r>
            <a:r>
              <a:rPr lang="en-GB" dirty="0" err="1"/>
              <a:t>glycolytic</a:t>
            </a:r>
            <a:r>
              <a:rPr lang="en-GB" dirty="0"/>
              <a:t> pathway is designated as ATP D-hexose-6-phosphotransferase</a:t>
            </a:r>
            <a:endParaRPr lang="en-GB" dirty="0"/>
          </a:p>
          <a:p>
            <a:pPr lvl="1" eaLnBrk="1" hangingPunct="1">
              <a:lnSpc>
                <a:spcPct val="90000"/>
              </a:lnSpc>
            </a:pPr>
            <a:r>
              <a:rPr lang="en-GB" dirty="0"/>
              <a:t>E.C.   2.7.1.1., which implies </a:t>
            </a:r>
            <a:r>
              <a:rPr lang="en-GB" dirty="0" err="1"/>
              <a:t>hexose</a:t>
            </a:r>
            <a:r>
              <a:rPr lang="en-GB" dirty="0"/>
              <a:t> is a member of class 2 (</a:t>
            </a:r>
            <a:r>
              <a:rPr lang="en-GB" dirty="0" err="1"/>
              <a:t>transferases</a:t>
            </a:r>
            <a:r>
              <a:rPr lang="en-GB" dirty="0"/>
              <a:t>)</a:t>
            </a:r>
            <a:endParaRPr lang="en-GB" dirty="0"/>
          </a:p>
          <a:p>
            <a:pPr lvl="1" eaLnBrk="1" hangingPunct="1">
              <a:lnSpc>
                <a:spcPct val="90000"/>
              </a:lnSpc>
              <a:buFontTx/>
              <a:buNone/>
            </a:pPr>
            <a:r>
              <a:rPr lang="en-GB" dirty="0"/>
              <a:t>			Subclass  7 (transfer of </a:t>
            </a:r>
            <a:r>
              <a:rPr lang="en-GB" dirty="0" err="1"/>
              <a:t>phosphoryl</a:t>
            </a:r>
            <a:r>
              <a:rPr lang="en-GB" dirty="0"/>
              <a:t> 							group)</a:t>
            </a:r>
            <a:endParaRPr lang="en-GB" dirty="0"/>
          </a:p>
          <a:p>
            <a:pPr lvl="1" eaLnBrk="1" hangingPunct="1">
              <a:lnSpc>
                <a:spcPct val="90000"/>
              </a:lnSpc>
            </a:pPr>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p>
        </p:txBody>
      </p:sp>
      <p:sp>
        <p:nvSpPr>
          <p:cNvPr id="9219" name="Rectangle 3"/>
          <p:cNvSpPr>
            <a:spLocks noGrp="1" noChangeArrowheads="1"/>
          </p:cNvSpPr>
          <p:nvPr>
            <p:ph type="body" idx="1"/>
          </p:nvPr>
        </p:nvSpPr>
        <p:spPr/>
        <p:txBody>
          <a:bodyPr/>
          <a:lstStyle/>
          <a:p>
            <a:pPr eaLnBrk="1" hangingPunct="1"/>
            <a:r>
              <a:rPr lang="en-GB" dirty="0"/>
              <a:t>Sub class 1(alcohol is the </a:t>
            </a:r>
            <a:r>
              <a:rPr lang="en-GB" dirty="0" err="1"/>
              <a:t>phosphoryl</a:t>
            </a:r>
            <a:r>
              <a:rPr lang="en-GB" dirty="0"/>
              <a:t> acceptor)</a:t>
            </a:r>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ENZYME CLASSIFICATION cont’d</a:t>
            </a:r>
            <a:endParaRPr lang="en-GB" dirty="0"/>
          </a:p>
        </p:txBody>
      </p:sp>
      <p:sp>
        <p:nvSpPr>
          <p:cNvPr id="3" name="Content Placeholder 2"/>
          <p:cNvSpPr>
            <a:spLocks noGrp="1"/>
          </p:cNvSpPr>
          <p:nvPr>
            <p:ph idx="1"/>
          </p:nvPr>
        </p:nvSpPr>
        <p:spPr/>
        <p:txBody>
          <a:bodyPr/>
          <a:lstStyle/>
          <a:p>
            <a:pPr>
              <a:buNone/>
            </a:pPr>
            <a:r>
              <a:rPr lang="en-GB" dirty="0"/>
              <a:t>1.		OXIDOREDUCTASES</a:t>
            </a:r>
            <a:endParaRPr lang="en-GB" dirty="0"/>
          </a:p>
          <a:p>
            <a:pPr>
              <a:buNone/>
            </a:pPr>
            <a:r>
              <a:rPr lang="en-GB" dirty="0"/>
              <a:t>· catalyze oxidation-reduction reactions</a:t>
            </a:r>
            <a:endParaRPr lang="en-GB" dirty="0"/>
          </a:p>
          <a:p>
            <a:pPr>
              <a:buNone/>
            </a:pPr>
            <a:r>
              <a:rPr lang="en-GB" dirty="0"/>
              <a:t>· </a:t>
            </a:r>
            <a:r>
              <a:rPr lang="en-GB" dirty="0" err="1"/>
              <a:t>dehydrogenases</a:t>
            </a:r>
            <a:r>
              <a:rPr lang="en-GB" dirty="0"/>
              <a:t>, </a:t>
            </a:r>
            <a:r>
              <a:rPr lang="en-GB" dirty="0" err="1"/>
              <a:t>reductases</a:t>
            </a:r>
            <a:endParaRPr lang="en-GB" dirty="0"/>
          </a:p>
          <a:p>
            <a:pPr>
              <a:buNone/>
            </a:pPr>
            <a:r>
              <a:rPr lang="en-GB" dirty="0"/>
              <a:t>· </a:t>
            </a:r>
            <a:r>
              <a:rPr lang="en-GB" i="1" dirty="0"/>
              <a:t>lactate </a:t>
            </a:r>
            <a:r>
              <a:rPr lang="en-GB" i="1" dirty="0" err="1"/>
              <a:t>dehydrogenase</a:t>
            </a:r>
            <a:r>
              <a:rPr lang="en-GB" i="1" dirty="0"/>
              <a:t> (NAD+), </a:t>
            </a:r>
            <a:r>
              <a:rPr lang="en-GB" i="1" dirty="0" err="1"/>
              <a:t>acyl</a:t>
            </a:r>
            <a:r>
              <a:rPr lang="en-GB" i="1" dirty="0"/>
              <a:t> </a:t>
            </a:r>
            <a:r>
              <a:rPr lang="en-GB" i="1" dirty="0" err="1"/>
              <a:t>CoA</a:t>
            </a:r>
            <a:r>
              <a:rPr lang="en-GB" i="1" dirty="0"/>
              <a:t> </a:t>
            </a:r>
            <a:r>
              <a:rPr lang="en-GB" i="1" dirty="0" err="1"/>
              <a:t>dehydrogenase</a:t>
            </a:r>
            <a:r>
              <a:rPr lang="en-GB" i="1" dirty="0"/>
              <a:t> (FAD),</a:t>
            </a:r>
            <a:endParaRPr lang="en-GB" i="1" dirty="0"/>
          </a:p>
          <a:p>
            <a:pPr>
              <a:buNone/>
            </a:pPr>
            <a:r>
              <a:rPr lang="en-GB" i="1" dirty="0" err="1"/>
              <a:t>ketoacyl</a:t>
            </a:r>
            <a:r>
              <a:rPr lang="en-GB" i="1" dirty="0"/>
              <a:t>-ACP </a:t>
            </a:r>
            <a:r>
              <a:rPr lang="en-GB" i="1" dirty="0" err="1"/>
              <a:t>reductase</a:t>
            </a:r>
            <a:r>
              <a:rPr lang="en-GB" i="1" dirty="0"/>
              <a:t> (NADPH/H+)</a:t>
            </a:r>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Oxidoreductases</a:t>
            </a:r>
            <a:r>
              <a:rPr lang="en-GB" dirty="0"/>
              <a:t> cont’d</a:t>
            </a:r>
            <a:endParaRPr lang="en-GB" dirty="0"/>
          </a:p>
        </p:txBody>
      </p:sp>
      <p:sp>
        <p:nvSpPr>
          <p:cNvPr id="3" name="Content Placeholder 2"/>
          <p:cNvSpPr>
            <a:spLocks noGrp="1"/>
          </p:cNvSpPr>
          <p:nvPr>
            <p:ph idx="1"/>
          </p:nvPr>
        </p:nvSpPr>
        <p:spPr/>
        <p:txBody>
          <a:bodyPr>
            <a:normAutofit fontScale="92500"/>
          </a:bodyPr>
          <a:lstStyle/>
          <a:p>
            <a:r>
              <a:rPr lang="en-GB" dirty="0"/>
              <a:t>These are enzymes which catalyze the reduction or oxidation of a molecule. Remember that oxidation is the reverse of reduction and that an enzyme has to catalyze the forward and reverse reactions to the same degree. </a:t>
            </a:r>
            <a:endParaRPr lang="en-GB" dirty="0"/>
          </a:p>
          <a:p>
            <a:r>
              <a:rPr lang="en-GB" dirty="0"/>
              <a:t>Any enzyme which catalyzes a reduction has to also catalyze the reverse (oxidation) reaction, thus the double-</a:t>
            </a:r>
            <a:r>
              <a:rPr lang="en-GB" dirty="0" err="1"/>
              <a:t>barreled</a:t>
            </a:r>
            <a:r>
              <a:rPr lang="en-GB" dirty="0"/>
              <a:t> name "</a:t>
            </a:r>
            <a:r>
              <a:rPr lang="en-GB" dirty="0" err="1"/>
              <a:t>oxidoreductase</a:t>
            </a:r>
            <a:r>
              <a:rPr lang="en-GB" dirty="0"/>
              <a: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GB" dirty="0"/>
              <a:t>In the structure shown at the top of the page, R represents a </a:t>
            </a:r>
            <a:r>
              <a:rPr lang="en-GB" dirty="0">
                <a:hlinkClick r:id="rId1" tooltip="Substituent"/>
              </a:rPr>
              <a:t>side chain</a:t>
            </a:r>
            <a:r>
              <a:rPr lang="en-GB" dirty="0"/>
              <a:t> specific to each amino acid. </a:t>
            </a:r>
            <a:endParaRPr lang="en-GB" dirty="0" smtClean="0"/>
          </a:p>
          <a:p>
            <a:r>
              <a:rPr lang="en-GB" dirty="0" smtClean="0"/>
              <a:t>The</a:t>
            </a:r>
            <a:r>
              <a:rPr lang="en-GB" dirty="0"/>
              <a:t> </a:t>
            </a:r>
            <a:r>
              <a:rPr lang="en-GB" dirty="0">
                <a:hlinkClick r:id="rId2" tooltip="Carbon"/>
              </a:rPr>
              <a:t>carbon</a:t>
            </a:r>
            <a:r>
              <a:rPr lang="en-GB" dirty="0"/>
              <a:t> atom next to the </a:t>
            </a:r>
            <a:r>
              <a:rPr lang="en-GB" dirty="0">
                <a:hlinkClick r:id="rId3" tooltip="Carboxyl group"/>
              </a:rPr>
              <a:t>carboxyl group</a:t>
            </a:r>
            <a:r>
              <a:rPr lang="en-GB" dirty="0"/>
              <a:t> is called the </a:t>
            </a:r>
            <a:r>
              <a:rPr lang="en-GB" dirty="0">
                <a:hlinkClick r:id="rId4" tooltip="Alpha carbon"/>
              </a:rPr>
              <a:t>α–carbon</a:t>
            </a:r>
            <a:r>
              <a:rPr lang="en-GB" dirty="0"/>
              <a:t>. </a:t>
            </a:r>
            <a:endParaRPr lang="en-GB" dirty="0" smtClean="0"/>
          </a:p>
          <a:p>
            <a:r>
              <a:rPr lang="en-GB" dirty="0" smtClean="0"/>
              <a:t>Amino </a:t>
            </a:r>
            <a:r>
              <a:rPr lang="en-GB" dirty="0"/>
              <a:t>acids containing an </a:t>
            </a:r>
            <a:r>
              <a:rPr lang="en-GB" dirty="0">
                <a:hlinkClick r:id="rId5" tooltip="Amino group"/>
              </a:rPr>
              <a:t>amino group</a:t>
            </a:r>
            <a:r>
              <a:rPr lang="en-GB" dirty="0"/>
              <a:t> bonded directly to the α-carbon are referred to as </a:t>
            </a:r>
            <a:r>
              <a:rPr lang="en-GB" i="1" dirty="0"/>
              <a:t>α-amino </a:t>
            </a:r>
            <a:r>
              <a:rPr lang="en-GB" i="1" dirty="0" smtClean="0"/>
              <a:t>acids</a:t>
            </a:r>
            <a:r>
              <a:rPr lang="en-GB" dirty="0" smtClean="0"/>
              <a:t>.</a:t>
            </a:r>
            <a:endParaRPr lang="en-GB" baseline="30000" dirty="0"/>
          </a:p>
          <a:p>
            <a:r>
              <a:rPr lang="en-GB" dirty="0" smtClean="0"/>
              <a:t>These </a:t>
            </a:r>
            <a:r>
              <a:rPr lang="en-GB" dirty="0"/>
              <a:t>include </a:t>
            </a:r>
            <a:r>
              <a:rPr lang="en-GB" dirty="0" err="1">
                <a:hlinkClick r:id="rId6" tooltip="Proline"/>
              </a:rPr>
              <a:t>proline</a:t>
            </a:r>
            <a:r>
              <a:rPr lang="en-GB" dirty="0"/>
              <a:t> and </a:t>
            </a:r>
            <a:r>
              <a:rPr lang="en-GB" dirty="0" err="1" smtClean="0">
                <a:hlinkClick r:id="rId7" tooltip="Hydroxyproline"/>
              </a:rPr>
              <a:t>hydroxyproline</a:t>
            </a:r>
            <a:r>
              <a:rPr lang="en-GB" dirty="0" smtClean="0"/>
              <a:t>,</a:t>
            </a:r>
            <a:r>
              <a:rPr lang="en-GB" baseline="30000" dirty="0"/>
              <a:t> </a:t>
            </a:r>
            <a:r>
              <a:rPr lang="en-GB" dirty="0" smtClean="0"/>
              <a:t>which </a:t>
            </a:r>
            <a:r>
              <a:rPr lang="en-GB" dirty="0"/>
              <a:t>are </a:t>
            </a:r>
            <a:r>
              <a:rPr lang="en-GB" dirty="0">
                <a:hlinkClick r:id="rId8" tooltip="Secondary amine"/>
              </a:rPr>
              <a:t>secondary amines</a:t>
            </a:r>
            <a:r>
              <a:rPr lang="en-GB" dirty="0"/>
              <a:t>. In the past they were often called </a:t>
            </a:r>
            <a:r>
              <a:rPr lang="en-GB" i="1" dirty="0" err="1"/>
              <a:t>imino</a:t>
            </a:r>
            <a:r>
              <a:rPr lang="en-GB" i="1" dirty="0"/>
              <a:t> acids</a:t>
            </a:r>
            <a:r>
              <a:rPr lang="en-GB" dirty="0"/>
              <a:t>, a misnomer because they do not contain an imine grouping HN=C</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2.TRANSFERASES</a:t>
            </a:r>
            <a:br>
              <a:rPr lang="en-GB" dirty="0"/>
            </a:br>
            <a:endParaRPr lang="en-GB" dirty="0"/>
          </a:p>
        </p:txBody>
      </p:sp>
      <p:sp>
        <p:nvSpPr>
          <p:cNvPr id="3" name="Content Placeholder 2"/>
          <p:cNvSpPr>
            <a:spLocks noGrp="1"/>
          </p:cNvSpPr>
          <p:nvPr>
            <p:ph idx="1"/>
          </p:nvPr>
        </p:nvSpPr>
        <p:spPr/>
        <p:txBody>
          <a:bodyPr>
            <a:normAutofit lnSpcReduction="10000"/>
          </a:bodyPr>
          <a:lstStyle/>
          <a:p>
            <a:pPr>
              <a:buNone/>
            </a:pPr>
            <a:r>
              <a:rPr lang="en-GB" dirty="0"/>
              <a:t>	These enzymes catalyze the transfer of a group of atoms from one molecule to another. A common example involves transfer of a phosphate between ATP and a sugar molecule.</a:t>
            </a:r>
            <a:endParaRPr lang="en-GB" dirty="0"/>
          </a:p>
          <a:p>
            <a:r>
              <a:rPr lang="en-GB" dirty="0"/>
              <a:t> catalyze functional group transfers</a:t>
            </a:r>
            <a:endParaRPr lang="en-GB" dirty="0"/>
          </a:p>
          <a:p>
            <a:r>
              <a:rPr lang="en-GB" dirty="0"/>
              <a:t>· </a:t>
            </a:r>
            <a:r>
              <a:rPr lang="en-GB" dirty="0" err="1"/>
              <a:t>kinases</a:t>
            </a:r>
            <a:r>
              <a:rPr lang="en-GB" dirty="0"/>
              <a:t>, </a:t>
            </a:r>
            <a:r>
              <a:rPr lang="en-GB" dirty="0" err="1"/>
              <a:t>aminotransferases</a:t>
            </a:r>
            <a:r>
              <a:rPr lang="en-GB" dirty="0"/>
              <a:t>, </a:t>
            </a:r>
            <a:r>
              <a:rPr lang="en-GB" dirty="0" err="1"/>
              <a:t>thiolases</a:t>
            </a:r>
            <a:endParaRPr lang="en-GB" dirty="0"/>
          </a:p>
          <a:p>
            <a:r>
              <a:rPr lang="en-GB" dirty="0"/>
              <a:t>· </a:t>
            </a:r>
            <a:r>
              <a:rPr lang="en-GB" i="1" dirty="0" err="1"/>
              <a:t>glucokinase</a:t>
            </a:r>
            <a:r>
              <a:rPr lang="en-GB" i="1" dirty="0"/>
              <a:t> (ATP), </a:t>
            </a:r>
            <a:r>
              <a:rPr lang="en-GB" i="1" dirty="0" err="1"/>
              <a:t>aspartate</a:t>
            </a:r>
            <a:r>
              <a:rPr lang="en-GB" i="1" dirty="0"/>
              <a:t> </a:t>
            </a:r>
            <a:r>
              <a:rPr lang="en-GB" i="1" dirty="0" err="1"/>
              <a:t>aminotransferase</a:t>
            </a:r>
            <a:r>
              <a:rPr lang="en-GB" i="1" dirty="0"/>
              <a:t> (PLP), b-</a:t>
            </a:r>
            <a:r>
              <a:rPr lang="en-GB" i="1" dirty="0" err="1"/>
              <a:t>ketothiolase</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3.HYDROLASES</a:t>
            </a:r>
            <a:br>
              <a:rPr lang="en-GB" dirty="0"/>
            </a:br>
            <a:endParaRPr lang="en-GB" dirty="0"/>
          </a:p>
        </p:txBody>
      </p:sp>
      <p:sp>
        <p:nvSpPr>
          <p:cNvPr id="3" name="Content Placeholder 2"/>
          <p:cNvSpPr>
            <a:spLocks noGrp="1"/>
          </p:cNvSpPr>
          <p:nvPr>
            <p:ph idx="1"/>
          </p:nvPr>
        </p:nvSpPr>
        <p:spPr/>
        <p:txBody>
          <a:bodyPr>
            <a:normAutofit lnSpcReduction="10000"/>
          </a:bodyPr>
          <a:lstStyle/>
          <a:p>
            <a:pPr>
              <a:buNone/>
            </a:pPr>
            <a:r>
              <a:rPr lang="en-GB" dirty="0"/>
              <a:t>	As the name suggests, these enzymes catalyze hydrolysis reactions (and their reverse reactions). The hydrolysis of an ester would be an example of such a reaction.	</a:t>
            </a:r>
            <a:endParaRPr lang="en-GB" dirty="0"/>
          </a:p>
          <a:p>
            <a:r>
              <a:rPr lang="en-GB" dirty="0"/>
              <a:t>catalyze hydrolysis reactions</a:t>
            </a:r>
            <a:endParaRPr lang="en-GB" dirty="0"/>
          </a:p>
          <a:p>
            <a:r>
              <a:rPr lang="en-GB" dirty="0"/>
              <a:t>· peptidases, </a:t>
            </a:r>
            <a:r>
              <a:rPr lang="en-GB" dirty="0" err="1"/>
              <a:t>glycosidases</a:t>
            </a:r>
            <a:r>
              <a:rPr lang="en-GB" dirty="0"/>
              <a:t>, lipases, </a:t>
            </a:r>
            <a:r>
              <a:rPr lang="en-GB" dirty="0" err="1"/>
              <a:t>phosphatases</a:t>
            </a:r>
            <a:endParaRPr lang="en-GB" dirty="0"/>
          </a:p>
          <a:p>
            <a:r>
              <a:rPr lang="en-GB" dirty="0"/>
              <a:t>· </a:t>
            </a:r>
            <a:r>
              <a:rPr lang="en-GB" i="1" dirty="0" err="1"/>
              <a:t>trypsin</a:t>
            </a:r>
            <a:r>
              <a:rPr lang="en-GB" i="1" dirty="0"/>
              <a:t>, amylase, </a:t>
            </a:r>
            <a:r>
              <a:rPr lang="en-GB" i="1" dirty="0" err="1"/>
              <a:t>triacylglycerol</a:t>
            </a:r>
            <a:r>
              <a:rPr lang="en-GB" i="1" dirty="0"/>
              <a:t> lipase,</a:t>
            </a:r>
            <a:endParaRPr lang="en-GB" i="1" dirty="0"/>
          </a:p>
          <a:p>
            <a:pPr>
              <a:buNone/>
            </a:pPr>
            <a:r>
              <a:rPr lang="en-GB" i="1" dirty="0"/>
              <a:t>	fructose-1,6-bisphosphatase</a:t>
            </a:r>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4.LYASES</a:t>
            </a:r>
            <a:br>
              <a:rPr lang="en-GB" dirty="0"/>
            </a:br>
            <a:endParaRPr lang="en-GB" dirty="0"/>
          </a:p>
        </p:txBody>
      </p:sp>
      <p:sp>
        <p:nvSpPr>
          <p:cNvPr id="3" name="Content Placeholder 2"/>
          <p:cNvSpPr>
            <a:spLocks noGrp="1"/>
          </p:cNvSpPr>
          <p:nvPr>
            <p:ph idx="1"/>
          </p:nvPr>
        </p:nvSpPr>
        <p:spPr/>
        <p:txBody>
          <a:bodyPr>
            <a:normAutofit lnSpcReduction="10000"/>
          </a:bodyPr>
          <a:lstStyle/>
          <a:p>
            <a:pPr>
              <a:buNone/>
            </a:pPr>
            <a:r>
              <a:rPr lang="en-GB" dirty="0"/>
              <a:t>	Reactions which add a small molecule such as water or ammonia to a double bond (and the reverse, elimination, reactions) are catalyzed by </a:t>
            </a:r>
            <a:r>
              <a:rPr lang="en-GB" dirty="0" err="1"/>
              <a:t>lyases</a:t>
            </a:r>
            <a:r>
              <a:rPr lang="en-GB" dirty="0"/>
              <a:t>.</a:t>
            </a:r>
            <a:endParaRPr lang="en-GB" dirty="0"/>
          </a:p>
          <a:p>
            <a:r>
              <a:rPr lang="en-GB" dirty="0"/>
              <a:t> catalyze elimination (or addition) of groups to form (or break) double bonds</a:t>
            </a:r>
            <a:endParaRPr lang="en-GB" dirty="0"/>
          </a:p>
          <a:p>
            <a:r>
              <a:rPr lang="en-GB" dirty="0"/>
              <a:t>· </a:t>
            </a:r>
            <a:r>
              <a:rPr lang="en-GB" dirty="0" err="1"/>
              <a:t>synthases</a:t>
            </a:r>
            <a:r>
              <a:rPr lang="en-GB" dirty="0"/>
              <a:t>, </a:t>
            </a:r>
            <a:r>
              <a:rPr lang="en-GB" dirty="0" err="1"/>
              <a:t>decarboxylases</a:t>
            </a:r>
            <a:r>
              <a:rPr lang="en-GB" dirty="0"/>
              <a:t>, </a:t>
            </a:r>
            <a:r>
              <a:rPr lang="en-GB" dirty="0" err="1"/>
              <a:t>dehydratases</a:t>
            </a:r>
            <a:endParaRPr lang="en-GB" dirty="0"/>
          </a:p>
          <a:p>
            <a:r>
              <a:rPr lang="en-GB" dirty="0"/>
              <a:t>· </a:t>
            </a:r>
            <a:r>
              <a:rPr lang="en-GB" i="1" dirty="0"/>
              <a:t>citrate </a:t>
            </a:r>
            <a:r>
              <a:rPr lang="en-GB" i="1" dirty="0" err="1"/>
              <a:t>synthase</a:t>
            </a:r>
            <a:r>
              <a:rPr lang="en-GB" i="1" dirty="0"/>
              <a:t>, </a:t>
            </a:r>
            <a:r>
              <a:rPr lang="en-GB" i="1" dirty="0" err="1"/>
              <a:t>pyruvate</a:t>
            </a:r>
            <a:r>
              <a:rPr lang="en-GB" i="1" dirty="0"/>
              <a:t> </a:t>
            </a:r>
            <a:r>
              <a:rPr lang="en-GB" i="1" dirty="0" err="1"/>
              <a:t>decarboxylase</a:t>
            </a:r>
            <a:r>
              <a:rPr lang="en-GB" i="1" dirty="0"/>
              <a:t> (TPP), </a:t>
            </a:r>
            <a:r>
              <a:rPr lang="en-GB" i="1" dirty="0" err="1"/>
              <a:t>fumarase</a:t>
            </a:r>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5.ISOMERASES</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pPr>
              <a:buNone/>
            </a:pPr>
            <a:r>
              <a:rPr lang="en-GB" dirty="0"/>
              <a:t>	These enzymes catalyze the conversion of a molecule into an isomer. The </a:t>
            </a:r>
            <a:r>
              <a:rPr lang="en-GB" dirty="0" err="1"/>
              <a:t>cis</a:t>
            </a:r>
            <a:r>
              <a:rPr lang="en-GB" dirty="0"/>
              <a:t>-trans </a:t>
            </a:r>
            <a:r>
              <a:rPr lang="en-GB" dirty="0" err="1"/>
              <a:t>interconversion</a:t>
            </a:r>
            <a:r>
              <a:rPr lang="en-GB" dirty="0"/>
              <a:t> of </a:t>
            </a:r>
            <a:r>
              <a:rPr lang="en-GB" dirty="0" err="1"/>
              <a:t>maleate</a:t>
            </a:r>
            <a:r>
              <a:rPr lang="en-GB" dirty="0"/>
              <a:t> and </a:t>
            </a:r>
            <a:r>
              <a:rPr lang="en-GB" dirty="0" err="1"/>
              <a:t>fumarate</a:t>
            </a:r>
            <a:r>
              <a:rPr lang="en-GB" dirty="0"/>
              <a:t> is an example.</a:t>
            </a:r>
            <a:endParaRPr lang="en-GB" dirty="0"/>
          </a:p>
          <a:p>
            <a:r>
              <a:rPr lang="en-GB" dirty="0"/>
              <a:t> catalyze reactions that alter structure, not composition (optical, geometric, or structural isomers)</a:t>
            </a:r>
            <a:endParaRPr lang="en-GB" dirty="0"/>
          </a:p>
          <a:p>
            <a:r>
              <a:rPr lang="en-GB" dirty="0"/>
              <a:t>· </a:t>
            </a:r>
            <a:r>
              <a:rPr lang="en-GB" dirty="0" err="1"/>
              <a:t>isomerases</a:t>
            </a:r>
            <a:r>
              <a:rPr lang="en-GB" dirty="0"/>
              <a:t>, </a:t>
            </a:r>
            <a:r>
              <a:rPr lang="en-GB" dirty="0" err="1"/>
              <a:t>mutases</a:t>
            </a:r>
            <a:endParaRPr lang="en-GB" dirty="0"/>
          </a:p>
          <a:p>
            <a:r>
              <a:rPr lang="en-GB" dirty="0"/>
              <a:t>· </a:t>
            </a:r>
            <a:r>
              <a:rPr lang="en-GB" i="1" dirty="0"/>
              <a:t>glucose-6-phosphate </a:t>
            </a:r>
            <a:r>
              <a:rPr lang="en-GB" i="1" dirty="0" err="1"/>
              <a:t>isomerase</a:t>
            </a:r>
            <a:r>
              <a:rPr lang="en-GB" i="1" dirty="0"/>
              <a:t>, </a:t>
            </a:r>
            <a:r>
              <a:rPr lang="en-GB" i="1" dirty="0" err="1"/>
              <a:t>phosphoglycerate</a:t>
            </a:r>
            <a:r>
              <a:rPr lang="en-GB" i="1" dirty="0"/>
              <a:t> </a:t>
            </a:r>
            <a:r>
              <a:rPr lang="en-GB" i="1" dirty="0" err="1"/>
              <a:t>mutase</a:t>
            </a:r>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6.LIGASES</a:t>
            </a:r>
            <a:br>
              <a:rPr lang="en-GB" dirty="0"/>
            </a:br>
            <a:endParaRPr lang="en-GB" dirty="0"/>
          </a:p>
        </p:txBody>
      </p:sp>
      <p:sp>
        <p:nvSpPr>
          <p:cNvPr id="3" name="Content Placeholder 2"/>
          <p:cNvSpPr>
            <a:spLocks noGrp="1"/>
          </p:cNvSpPr>
          <p:nvPr>
            <p:ph idx="1"/>
          </p:nvPr>
        </p:nvSpPr>
        <p:spPr/>
        <p:txBody>
          <a:bodyPr/>
          <a:lstStyle/>
          <a:p>
            <a:pPr>
              <a:buNone/>
            </a:pPr>
            <a:r>
              <a:rPr lang="en-GB" dirty="0"/>
              <a:t>	 These enzymes catalyze reactions which make bonds to join together (</a:t>
            </a:r>
            <a:r>
              <a:rPr lang="en-GB" dirty="0" err="1"/>
              <a:t>ligate</a:t>
            </a:r>
            <a:r>
              <a:rPr lang="en-GB" dirty="0"/>
              <a:t>) smaller molecules to make larger ones.</a:t>
            </a:r>
            <a:endParaRPr lang="en-GB" dirty="0"/>
          </a:p>
          <a:p>
            <a:r>
              <a:rPr lang="en-GB" dirty="0"/>
              <a:t>catalyze coupling of two compounds along with hydrolysis of a </a:t>
            </a:r>
            <a:r>
              <a:rPr lang="en-GB" dirty="0" err="1"/>
              <a:t>phosphoanhydride</a:t>
            </a:r>
            <a:r>
              <a:rPr lang="en-GB" dirty="0"/>
              <a:t> bond</a:t>
            </a:r>
            <a:endParaRPr lang="en-GB" dirty="0"/>
          </a:p>
          <a:p>
            <a:r>
              <a:rPr lang="en-GB" dirty="0"/>
              <a:t>· </a:t>
            </a:r>
            <a:r>
              <a:rPr lang="en-GB" dirty="0" err="1"/>
              <a:t>synthetases</a:t>
            </a:r>
            <a:r>
              <a:rPr lang="en-GB" dirty="0"/>
              <a:t>, </a:t>
            </a:r>
            <a:r>
              <a:rPr lang="en-GB" dirty="0" err="1"/>
              <a:t>carboxylases</a:t>
            </a:r>
            <a:r>
              <a:rPr lang="en-GB" dirty="0"/>
              <a:t>, polymerases</a:t>
            </a:r>
            <a:endParaRPr lang="en-GB" dirty="0"/>
          </a:p>
          <a:p>
            <a:r>
              <a:rPr lang="en-GB" dirty="0"/>
              <a:t>· </a:t>
            </a:r>
            <a:r>
              <a:rPr lang="en-GB" i="1" dirty="0"/>
              <a:t>glutamine </a:t>
            </a:r>
            <a:r>
              <a:rPr lang="en-GB" i="1" dirty="0" err="1"/>
              <a:t>synthetase</a:t>
            </a:r>
            <a:r>
              <a:rPr lang="en-GB" i="1" dirty="0"/>
              <a:t> (ATP), </a:t>
            </a:r>
            <a:r>
              <a:rPr lang="en-GB" i="1" dirty="0" err="1"/>
              <a:t>pyruvate</a:t>
            </a:r>
            <a:r>
              <a:rPr lang="en-GB" i="1" dirty="0"/>
              <a:t> </a:t>
            </a:r>
            <a:r>
              <a:rPr lang="en-GB" i="1" dirty="0" err="1"/>
              <a:t>carboxylase</a:t>
            </a:r>
            <a:r>
              <a:rPr lang="en-GB" i="1" dirty="0"/>
              <a:t> (biotin), DNA polymerase</a:t>
            </a:r>
            <a:endParaRPr lang="en-GB"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dirty="0" err="1"/>
              <a:t>Isoenzymes</a:t>
            </a:r>
            <a:endParaRPr lang="en-GB" dirty="0"/>
          </a:p>
        </p:txBody>
      </p:sp>
      <p:sp>
        <p:nvSpPr>
          <p:cNvPr id="11267" name="Rectangle 3"/>
          <p:cNvSpPr>
            <a:spLocks noGrp="1" noChangeArrowheads="1"/>
          </p:cNvSpPr>
          <p:nvPr>
            <p:ph type="body" idx="1"/>
          </p:nvPr>
        </p:nvSpPr>
        <p:spPr/>
        <p:txBody>
          <a:bodyPr/>
          <a:lstStyle/>
          <a:p>
            <a:pPr eaLnBrk="1" hangingPunct="1">
              <a:lnSpc>
                <a:spcPct val="90000"/>
              </a:lnSpc>
            </a:pPr>
            <a:r>
              <a:rPr lang="en-GB" dirty="0"/>
              <a:t>Distinct (different) enzyme forms that catalyse the same </a:t>
            </a:r>
            <a:r>
              <a:rPr lang="en-GB" dirty="0" err="1"/>
              <a:t>rexn</a:t>
            </a:r>
            <a:r>
              <a:rPr lang="en-GB" dirty="0"/>
              <a:t>.</a:t>
            </a:r>
            <a:endParaRPr lang="en-GB" dirty="0"/>
          </a:p>
          <a:p>
            <a:pPr eaLnBrk="1" hangingPunct="1">
              <a:lnSpc>
                <a:spcPct val="90000"/>
              </a:lnSpc>
            </a:pPr>
            <a:r>
              <a:rPr lang="en-GB" dirty="0"/>
              <a:t>Exhibit differences in properties such as</a:t>
            </a:r>
            <a:endParaRPr lang="en-GB" dirty="0"/>
          </a:p>
          <a:p>
            <a:pPr lvl="1" eaLnBrk="1" hangingPunct="1">
              <a:lnSpc>
                <a:spcPct val="90000"/>
              </a:lnSpc>
            </a:pPr>
            <a:r>
              <a:rPr lang="en-GB" dirty="0"/>
              <a:t>Sensitivity to particular regulatory factors</a:t>
            </a:r>
            <a:endParaRPr lang="en-GB" dirty="0"/>
          </a:p>
          <a:p>
            <a:pPr lvl="1" eaLnBrk="1" hangingPunct="1">
              <a:lnSpc>
                <a:spcPct val="90000"/>
              </a:lnSpc>
            </a:pPr>
            <a:r>
              <a:rPr lang="en-GB" dirty="0"/>
              <a:t>Substrate affinity</a:t>
            </a:r>
            <a:endParaRPr lang="en-GB" dirty="0"/>
          </a:p>
          <a:p>
            <a:pPr lvl="1" eaLnBrk="1" hangingPunct="1">
              <a:lnSpc>
                <a:spcPct val="90000"/>
              </a:lnSpc>
            </a:pPr>
            <a:r>
              <a:rPr lang="en-GB" dirty="0"/>
              <a:t>Survival enhancement by providing back-up copy of essential enzymes</a:t>
            </a:r>
            <a:endParaRPr lang="en-GB" dirty="0"/>
          </a:p>
          <a:p>
            <a:pPr lvl="1" eaLnBrk="1" hangingPunct="1">
              <a:lnSpc>
                <a:spcPct val="90000"/>
              </a:lnSpc>
              <a:buFontTx/>
              <a:buNone/>
            </a:pPr>
            <a:r>
              <a:rPr lang="en-GB" dirty="0"/>
              <a:t>Differentiated experimentally by electrophoresis</a:t>
            </a:r>
            <a:endParaRPr lang="en-GB" dirty="0"/>
          </a:p>
          <a:p>
            <a:pPr lvl="1" eaLnBrk="1" hangingPunct="1">
              <a:lnSpc>
                <a:spcPct val="90000"/>
              </a:lnSpc>
              <a:buFontTx/>
              <a:buNone/>
            </a:pPr>
            <a:r>
              <a:rPr lang="en-GB" dirty="0"/>
              <a:t>Each </a:t>
            </a:r>
            <a:r>
              <a:rPr lang="en-GB" dirty="0" err="1"/>
              <a:t>isoenzyme</a:t>
            </a:r>
            <a:r>
              <a:rPr lang="en-GB" dirty="0"/>
              <a:t> is focused at a specific PI.</a:t>
            </a:r>
            <a:endParaRPr lang="en-GB"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Apoenzymes</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dirty="0"/>
              <a:t>An </a:t>
            </a:r>
            <a:r>
              <a:rPr lang="en-US" dirty="0" err="1">
                <a:hlinkClick r:id="rId1" tooltip="Apoenzyme"/>
              </a:rPr>
              <a:t>apoenzyme</a:t>
            </a:r>
            <a:r>
              <a:rPr lang="en-US" dirty="0"/>
              <a:t> is the inactive storage and generally </a:t>
            </a:r>
            <a:r>
              <a:rPr lang="en-US" dirty="0" err="1"/>
              <a:t>secretory</a:t>
            </a:r>
            <a:r>
              <a:rPr lang="en-US" dirty="0"/>
              <a:t> form of a protein.</a:t>
            </a:r>
            <a:endParaRPr lang="en-US" dirty="0"/>
          </a:p>
          <a:p>
            <a:r>
              <a:rPr lang="en-US" dirty="0"/>
              <a:t> This is required to protect the </a:t>
            </a:r>
            <a:r>
              <a:rPr lang="en-US" dirty="0" err="1"/>
              <a:t>secretory</a:t>
            </a:r>
            <a:r>
              <a:rPr lang="en-US" dirty="0"/>
              <a:t> cell from the activity of that protein. </a:t>
            </a:r>
            <a:endParaRPr lang="en-US" dirty="0"/>
          </a:p>
          <a:p>
            <a:r>
              <a:rPr lang="en-US" dirty="0" err="1"/>
              <a:t>Apoenzymes</a:t>
            </a:r>
            <a:r>
              <a:rPr lang="en-US" dirty="0"/>
              <a:t> becomes active enzyme on addition of a </a:t>
            </a:r>
            <a:r>
              <a:rPr lang="en-US" u="sng" dirty="0">
                <a:hlinkClick r:id="rId2" tooltip="Cofactor (biochemistry)"/>
              </a:rPr>
              <a:t>cofactor</a:t>
            </a:r>
            <a:r>
              <a:rPr lang="en-US" dirty="0"/>
              <a:t>. </a:t>
            </a:r>
            <a:endParaRPr lang="en-US" dirty="0"/>
          </a:p>
          <a:p>
            <a:r>
              <a:rPr lang="en-US" dirty="0">
                <a:solidFill>
                  <a:srgbClr val="FF0000"/>
                </a:solidFill>
              </a:rPr>
              <a:t>Cofactors</a:t>
            </a:r>
            <a:r>
              <a:rPr lang="en-US" dirty="0"/>
              <a:t> can be either inorganic (e.g., metal ions and </a:t>
            </a:r>
            <a:r>
              <a:rPr lang="en-US" dirty="0">
                <a:hlinkClick r:id="rId3" tooltip="Iron-sulfur clusters"/>
              </a:rPr>
              <a:t>iron-sulfur clusters</a:t>
            </a:r>
            <a:r>
              <a:rPr lang="en-US" dirty="0"/>
              <a:t>) or organic compounds, (e.g., </a:t>
            </a:r>
            <a:r>
              <a:rPr lang="en-US" dirty="0" err="1">
                <a:hlinkClick r:id="rId4" tooltip="Flavin group"/>
              </a:rPr>
              <a:t>flavin</a:t>
            </a:r>
            <a:r>
              <a:rPr lang="en-US" dirty="0"/>
              <a:t> and </a:t>
            </a:r>
            <a:r>
              <a:rPr lang="en-US" dirty="0" err="1">
                <a:hlinkClick r:id="rId5" tooltip="Heme"/>
              </a:rPr>
              <a:t>heme</a:t>
            </a:r>
            <a:r>
              <a:rPr lang="en-US" dirty="0"/>
              <a:t>).</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Organic cofactors can be either </a:t>
            </a:r>
            <a:r>
              <a:rPr lang="en-US" dirty="0">
                <a:hlinkClick r:id="rId1" tooltip="Prosthetic groups"/>
              </a:rPr>
              <a:t>prosthetic groups</a:t>
            </a:r>
            <a:r>
              <a:rPr lang="en-US" dirty="0"/>
              <a:t>, which are tightly bound to an enzyme, or </a:t>
            </a:r>
            <a:r>
              <a:rPr lang="en-US" dirty="0">
                <a:hlinkClick r:id="rId2" tooltip="Coenzymes"/>
              </a:rPr>
              <a:t>coenzymes</a:t>
            </a:r>
            <a:r>
              <a:rPr lang="en-US" dirty="0"/>
              <a:t>, which are released from the enzyme's active site during the reaction.</a:t>
            </a:r>
            <a:endParaRPr lang="en-US" dirty="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Factors Affecting Enzyme Activity</a:t>
            </a:r>
            <a:br>
              <a:rPr lang="en-GB" b="1" dirty="0"/>
            </a:br>
            <a:endParaRPr lang="en-GB" dirty="0"/>
          </a:p>
        </p:txBody>
      </p:sp>
      <p:sp>
        <p:nvSpPr>
          <p:cNvPr id="3" name="Content Placeholder 2"/>
          <p:cNvSpPr>
            <a:spLocks noGrp="1"/>
          </p:cNvSpPr>
          <p:nvPr>
            <p:ph idx="1"/>
          </p:nvPr>
        </p:nvSpPr>
        <p:spPr/>
        <p:txBody>
          <a:bodyPr/>
          <a:lstStyle/>
          <a:p>
            <a:r>
              <a:rPr lang="en-GB" dirty="0"/>
              <a:t>Several factors affect the rate at which enzymatic reactions proceed - </a:t>
            </a:r>
            <a:r>
              <a:rPr lang="en-GB" dirty="0">
                <a:solidFill>
                  <a:srgbClr val="FF0000"/>
                </a:solidFill>
              </a:rPr>
              <a:t>temperature, pH, enzyme concentration, substrate concentration, </a:t>
            </a:r>
            <a:r>
              <a:rPr lang="en-GB" dirty="0"/>
              <a:t>and the presence of any </a:t>
            </a:r>
            <a:r>
              <a:rPr lang="en-GB" dirty="0">
                <a:solidFill>
                  <a:srgbClr val="FF0000"/>
                </a:solidFill>
              </a:rPr>
              <a:t>inhibitors</a:t>
            </a:r>
            <a:r>
              <a:rPr lang="en-GB" dirty="0"/>
              <a:t> or </a:t>
            </a:r>
            <a:r>
              <a:rPr lang="en-GB" dirty="0">
                <a:solidFill>
                  <a:srgbClr val="FF0000"/>
                </a:solidFill>
              </a:rPr>
              <a:t>activators</a:t>
            </a:r>
            <a:r>
              <a:rPr lang="en-GB" dirty="0"/>
              <a:t>.</a:t>
            </a:r>
            <a:endParaRPr lang="en-GB"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1.Enzyme Concentration</a:t>
            </a:r>
            <a:br>
              <a:rPr lang="en-GB" b="1" dirty="0"/>
            </a:br>
            <a:endParaRPr lang="en-GB" dirty="0"/>
          </a:p>
        </p:txBody>
      </p:sp>
      <p:sp>
        <p:nvSpPr>
          <p:cNvPr id="3" name="Content Placeholder 2"/>
          <p:cNvSpPr>
            <a:spLocks noGrp="1"/>
          </p:cNvSpPr>
          <p:nvPr>
            <p:ph idx="1"/>
          </p:nvPr>
        </p:nvSpPr>
        <p:spPr/>
        <p:txBody>
          <a:bodyPr/>
          <a:lstStyle/>
          <a:p>
            <a:r>
              <a:rPr lang="en-GB" dirty="0"/>
              <a:t>In order to study the effect of increasing the enzyme concentration upon the reaction rate, the substrate must be present in an excess amount; i.e., the reaction must be independent of the substrate concentration. </a:t>
            </a:r>
            <a:endParaRPr lang="en-GB" dirty="0"/>
          </a:p>
          <a:p>
            <a:r>
              <a:rPr lang="en-GB" dirty="0"/>
              <a:t>Any change in the amount of product formed over a specified period of time will be dependent upon the level of enzyme present.</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upload.wikimedia.org/wikipedia/commons/thumb/4/4f/ProteinogenicAminoAcids.svg/440px-ProteinogenicAminoAcids.svg.png"/>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99592" y="1340768"/>
            <a:ext cx="7920880" cy="482453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Reaction Orders with Respect to Substrate Concentration</a:t>
            </a:r>
            <a:endParaRPr lang="en-GB" dirty="0"/>
          </a:p>
        </p:txBody>
      </p:sp>
      <p:sp>
        <p:nvSpPr>
          <p:cNvPr id="3" name="Content Placeholder 2"/>
          <p:cNvSpPr>
            <a:spLocks noGrp="1"/>
          </p:cNvSpPr>
          <p:nvPr>
            <p:ph idx="1"/>
          </p:nvPr>
        </p:nvSpPr>
        <p:spPr/>
        <p:txBody>
          <a:bodyPr>
            <a:normAutofit lnSpcReduction="10000"/>
          </a:bodyPr>
          <a:lstStyle/>
          <a:p>
            <a:pPr>
              <a:buNone/>
            </a:pPr>
            <a:r>
              <a:rPr lang="en-GB" dirty="0"/>
              <a:t>	Order	Rate Equation 	Comments </a:t>
            </a:r>
            <a:endParaRPr lang="en-GB" dirty="0"/>
          </a:p>
          <a:p>
            <a:pPr>
              <a:buNone/>
            </a:pPr>
            <a:r>
              <a:rPr lang="en-GB" dirty="0"/>
              <a:t>	1.zero 	rate = k 		rate is independent 					of substrate 						concentration </a:t>
            </a:r>
            <a:endParaRPr lang="en-GB" dirty="0"/>
          </a:p>
          <a:p>
            <a:pPr>
              <a:buNone/>
            </a:pPr>
            <a:r>
              <a:rPr lang="en-GB" dirty="0"/>
              <a:t>	2.first 	rate = k[S] 		rate is proportional 					to the first power of 					substrate							concentration</a:t>
            </a:r>
            <a:endParaRPr lang="en-GB" dirty="0"/>
          </a:p>
          <a:p>
            <a:pPr>
              <a:buNone/>
            </a:pPr>
            <a:r>
              <a:rPr lang="en-GB" dirty="0"/>
              <a:t>	</a:t>
            </a:r>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Reaction Orders with Respect to Substrate Concentration</a:t>
            </a:r>
            <a:endParaRPr lang="en-GB" dirty="0"/>
          </a:p>
        </p:txBody>
      </p:sp>
      <p:sp>
        <p:nvSpPr>
          <p:cNvPr id="3" name="Content Placeholder 2"/>
          <p:cNvSpPr>
            <a:spLocks noGrp="1"/>
          </p:cNvSpPr>
          <p:nvPr>
            <p:ph idx="1"/>
          </p:nvPr>
        </p:nvSpPr>
        <p:spPr/>
        <p:txBody>
          <a:bodyPr>
            <a:normAutofit fontScale="92500"/>
          </a:bodyPr>
          <a:lstStyle/>
          <a:p>
            <a:r>
              <a:rPr lang="en-GB" dirty="0"/>
              <a:t>Order	 Rate Equation 	Comments </a:t>
            </a:r>
            <a:endParaRPr lang="en-GB" dirty="0"/>
          </a:p>
          <a:p>
            <a:pPr>
              <a:buNone/>
            </a:pPr>
            <a:r>
              <a:rPr lang="en-GB" dirty="0"/>
              <a:t>	3.second 	rate = k[S][S]=k[S]</a:t>
            </a:r>
            <a:r>
              <a:rPr lang="en-GB" baseline="30000" dirty="0"/>
              <a:t>2</a:t>
            </a:r>
            <a:r>
              <a:rPr lang="en-GB" dirty="0"/>
              <a:t> rate is 							proportional to the 					square of the 						substrate 							concentration </a:t>
            </a:r>
            <a:endParaRPr lang="en-GB" dirty="0"/>
          </a:p>
          <a:p>
            <a:pPr>
              <a:buNone/>
            </a:pPr>
            <a:r>
              <a:rPr lang="en-GB" dirty="0"/>
              <a:t>	second 	rate = k[S</a:t>
            </a:r>
            <a:r>
              <a:rPr lang="en-GB" baseline="-25000" dirty="0"/>
              <a:t>1</a:t>
            </a:r>
            <a:r>
              <a:rPr lang="en-GB" dirty="0"/>
              <a:t>][S</a:t>
            </a:r>
            <a:r>
              <a:rPr lang="en-GB" baseline="-25000" dirty="0"/>
              <a:t>2</a:t>
            </a:r>
            <a:r>
              <a:rPr lang="en-GB" dirty="0"/>
              <a:t>] 	rate is proportional 					to the first power of 					each of two reactants</a:t>
            </a:r>
            <a:endParaRPr lang="en-GB" dirty="0"/>
          </a:p>
          <a:p>
            <a:endParaRPr lang="en-GB"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Three types of reactions which might be encountered in enzyme assays</a:t>
            </a:r>
            <a:endParaRPr lang="en-GB" dirty="0"/>
          </a:p>
        </p:txBody>
      </p:sp>
      <p:pic>
        <p:nvPicPr>
          <p:cNvPr id="2050" name="Picture 2"/>
          <p:cNvPicPr>
            <a:picLocks noGrp="1" noChangeAspect="1" noChangeArrowheads="1"/>
          </p:cNvPicPr>
          <p:nvPr>
            <p:ph idx="1"/>
          </p:nvPr>
        </p:nvPicPr>
        <p:blipFill>
          <a:blip r:embed="rId1" cstate="print"/>
          <a:srcRect/>
          <a:stretch>
            <a:fillRect/>
          </a:stretch>
        </p:blipFill>
        <p:spPr bwMode="auto">
          <a:xfrm>
            <a:off x="2042422" y="1714489"/>
            <a:ext cx="5008687" cy="4572032"/>
          </a:xfrm>
          <a:prstGeom prst="rect">
            <a:avLst/>
          </a:prstGeom>
          <a:noFill/>
          <a:ln w="9525">
            <a:noFill/>
            <a:miter lim="800000"/>
            <a:headEnd/>
            <a:tailEnd/>
          </a:ln>
          <a:effectLst/>
        </p:spPr>
      </p:pic>
      <p:pic>
        <p:nvPicPr>
          <p:cNvPr id="4" name="Picture 2"/>
          <p:cNvPicPr>
            <a:picLocks noChangeAspect="1" noChangeArrowheads="1"/>
          </p:cNvPicPr>
          <p:nvPr/>
        </p:nvPicPr>
        <p:blipFill>
          <a:blip r:embed="rId1" cstate="print"/>
          <a:srcRect/>
          <a:stretch>
            <a:fillRect/>
          </a:stretch>
        </p:blipFill>
        <p:spPr bwMode="auto">
          <a:xfrm>
            <a:off x="2071670" y="1785926"/>
            <a:ext cx="5008687"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B is a straight line representing a zero order reaction which permits accurate determination of enzyme activity for part or all of the reaction time.</a:t>
            </a:r>
            <a:endParaRPr lang="en-GB"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 represents the type of reaction that was shown earlier. </a:t>
            </a:r>
            <a:endParaRPr lang="en-GB" dirty="0"/>
          </a:p>
          <a:p>
            <a:r>
              <a:rPr lang="en-GB" dirty="0"/>
              <a:t>This reaction is zero order initially and then slows, presumably due to substrate exhaustion or product inhibition. </a:t>
            </a:r>
            <a:endParaRPr lang="en-GB" dirty="0"/>
          </a:p>
          <a:p>
            <a:r>
              <a:rPr lang="en-GB" dirty="0"/>
              <a:t>This type of reaction is sometimes referred to as a "leading" reaction. True "potential" activity is represented by the dotted line.</a:t>
            </a:r>
            <a:endParaRPr lang="en-GB"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Curve C represents a reaction with an initial "lag" phase. Again the dotted line represents the potentially measurable activity.</a:t>
            </a:r>
            <a:endParaRPr lang="en-GB" dirty="0"/>
          </a:p>
          <a:p>
            <a:r>
              <a:rPr lang="en-GB" dirty="0"/>
              <a:t> Multiple determinations of product concentration enable each curve to be plotted and true activity determined.</a:t>
            </a:r>
            <a:endParaRPr lang="en-GB" dirty="0"/>
          </a:p>
          <a:p>
            <a:r>
              <a:rPr lang="en-GB" dirty="0"/>
              <a:t> A single end point determination at E would lead to the false conclusion that all three samples had identical enzyme concentration.</a:t>
            </a:r>
            <a:endParaRPr lang="en-GB"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dirty="0"/>
              <a:t>2.</a:t>
            </a:r>
            <a:r>
              <a:rPr lang="en-GB" b="1" dirty="0"/>
              <a:t> Substrate Concentration</a:t>
            </a:r>
            <a:endParaRPr lang="en-GB" dirty="0"/>
          </a:p>
        </p:txBody>
      </p:sp>
      <p:sp>
        <p:nvSpPr>
          <p:cNvPr id="3" name="Content Placeholder 2"/>
          <p:cNvSpPr>
            <a:spLocks noGrp="1"/>
          </p:cNvSpPr>
          <p:nvPr>
            <p:ph idx="1"/>
          </p:nvPr>
        </p:nvSpPr>
        <p:spPr/>
        <p:txBody>
          <a:bodyPr/>
          <a:lstStyle/>
          <a:p>
            <a:r>
              <a:rPr lang="en-GB" dirty="0"/>
              <a:t>If the amount of the enzyme is kept constant and the substrate concentration is then gradually increased, the reaction velocity will increase until it reaches a maximum. </a:t>
            </a:r>
            <a:endParaRPr lang="en-GB" dirty="0"/>
          </a:p>
          <a:p>
            <a:r>
              <a:rPr lang="en-GB" dirty="0"/>
              <a:t>After this point, increases in substrate concentration will not increase the velocity (∆A / ∆T).</a:t>
            </a:r>
            <a:endParaRPr lang="en-GB"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a:t>Michaelis</a:t>
            </a:r>
            <a:r>
              <a:rPr lang="en-GB" dirty="0"/>
              <a:t> developed a set of mathematical expressions to calculate enzyme activity in terms of reaction speed from measurable laboratory data.</a:t>
            </a:r>
            <a:endParaRPr lang="en-GB"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The </a:t>
            </a:r>
            <a:r>
              <a:rPr lang="en-GB" dirty="0" err="1"/>
              <a:t>Michaelis</a:t>
            </a:r>
            <a:r>
              <a:rPr lang="en-GB" dirty="0"/>
              <a:t> constant Km is defined as the substrate concentration at 1/2 the maximum velocity. </a:t>
            </a:r>
            <a:endParaRPr lang="en-GB" dirty="0"/>
          </a:p>
          <a:p>
            <a:r>
              <a:rPr lang="en-GB" dirty="0"/>
              <a:t>This is shown in Figure ahead. Using this constant and the fact that Km can also be defined as:</a:t>
            </a:r>
            <a:endParaRPr lang="en-GB" dirty="0"/>
          </a:p>
          <a:p>
            <a:r>
              <a:rPr lang="en-GB" dirty="0"/>
              <a:t>K</a:t>
            </a:r>
            <a:r>
              <a:rPr lang="en-GB" baseline="-25000" dirty="0"/>
              <a:t>m</a:t>
            </a:r>
            <a:r>
              <a:rPr lang="en-GB" dirty="0"/>
              <a:t>=K</a:t>
            </a:r>
            <a:r>
              <a:rPr lang="en-GB" baseline="-25000" dirty="0"/>
              <a:t>-1 </a:t>
            </a:r>
            <a:r>
              <a:rPr lang="en-GB" dirty="0"/>
              <a:t>+ K</a:t>
            </a:r>
            <a:r>
              <a:rPr lang="en-GB" baseline="-25000" dirty="0"/>
              <a:t>2 </a:t>
            </a:r>
            <a:r>
              <a:rPr lang="en-GB" dirty="0"/>
              <a:t>/ K</a:t>
            </a:r>
            <a:r>
              <a:rPr lang="en-GB" baseline="-25000" dirty="0"/>
              <a:t>+1</a:t>
            </a:r>
            <a:endParaRPr lang="en-GB" dirty="0"/>
          </a:p>
          <a:p>
            <a:r>
              <a:rPr lang="en-GB" dirty="0"/>
              <a:t>K</a:t>
            </a:r>
            <a:r>
              <a:rPr lang="en-GB" baseline="30000" dirty="0"/>
              <a:t>+1</a:t>
            </a:r>
            <a:r>
              <a:rPr lang="en-GB" dirty="0"/>
              <a:t>, K</a:t>
            </a:r>
            <a:r>
              <a:rPr lang="en-GB" baseline="30000" dirty="0"/>
              <a:t>-1</a:t>
            </a:r>
            <a:r>
              <a:rPr lang="en-GB" dirty="0"/>
              <a:t> and K</a:t>
            </a:r>
            <a:r>
              <a:rPr lang="en-GB" baseline="30000" dirty="0"/>
              <a:t>+2</a:t>
            </a:r>
            <a:r>
              <a:rPr lang="en-GB" dirty="0"/>
              <a:t> being the rate constants. </a:t>
            </a:r>
            <a:endParaRPr lang="en-GB"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hlinkClick r:id="rId1" tooltip="Michaelis-Menten kinetics"/>
              </a:rPr>
              <a:t>Michaelis–Menten</a:t>
            </a:r>
            <a:r>
              <a:rPr lang="en-GB" dirty="0">
                <a:hlinkClick r:id="rId1" tooltip="Michaelis-Menten kinetics"/>
              </a:rPr>
              <a:t> equation</a:t>
            </a:r>
            <a:endParaRPr lang="en-GB"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571472" y="2500306"/>
            <a:ext cx="7786742" cy="29289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Dipeptide bond formation</a:t>
            </a:r>
            <a:endParaRPr lang="en-US" dirty="0"/>
          </a:p>
        </p:txBody>
      </p:sp>
      <p:pic>
        <p:nvPicPr>
          <p:cNvPr id="4" name="Content Placeholder 3" descr="See related image detail"/>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763688" y="1628800"/>
            <a:ext cx="5184576" cy="36004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1" cstate="print"/>
          <a:srcRect/>
          <a:stretch>
            <a:fillRect/>
          </a:stretch>
        </p:blipFill>
        <p:spPr bwMode="auto">
          <a:xfrm>
            <a:off x="1214414" y="1714488"/>
            <a:ext cx="6500858"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err="1">
                <a:solidFill>
                  <a:srgbClr val="FF0000"/>
                </a:solidFill>
              </a:rPr>
              <a:t>Michaelis</a:t>
            </a:r>
            <a:r>
              <a:rPr lang="en-GB" dirty="0">
                <a:solidFill>
                  <a:srgbClr val="FF0000"/>
                </a:solidFill>
              </a:rPr>
              <a:t> constants </a:t>
            </a:r>
            <a:r>
              <a:rPr lang="en-GB" dirty="0"/>
              <a:t>have been determined for many of the commonly used enzymes. The size of Km tells us several things about a particular enzyme.</a:t>
            </a:r>
            <a:endParaRPr lang="en-GB" dirty="0"/>
          </a:p>
          <a:p>
            <a:r>
              <a:rPr lang="en-GB" dirty="0"/>
              <a:t>A </a:t>
            </a:r>
            <a:r>
              <a:rPr lang="en-GB" dirty="0">
                <a:solidFill>
                  <a:srgbClr val="FF0000"/>
                </a:solidFill>
              </a:rPr>
              <a:t>small Km </a:t>
            </a:r>
            <a:r>
              <a:rPr lang="en-GB" dirty="0"/>
              <a:t>indicates that the enzyme requires only a small amount of substrate to become saturated. Hence, the maximum velocity is reached at relatively low substrate concentrations.</a:t>
            </a:r>
            <a:endParaRPr lang="en-GB" dirty="0"/>
          </a:p>
          <a:p>
            <a:endParaRPr lang="en-GB"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 </a:t>
            </a:r>
            <a:r>
              <a:rPr lang="en-GB" dirty="0">
                <a:solidFill>
                  <a:srgbClr val="FF0000"/>
                </a:solidFill>
              </a:rPr>
              <a:t>large Km </a:t>
            </a:r>
            <a:r>
              <a:rPr lang="en-GB" dirty="0"/>
              <a:t>indicates the need for high substrate concentrations to achieve maximum reaction velocity.</a:t>
            </a:r>
            <a:endParaRPr lang="en-GB" dirty="0"/>
          </a:p>
          <a:p>
            <a:r>
              <a:rPr lang="en-GB" dirty="0"/>
              <a:t>The substrate with the lowest Km upon which the enzyme acts as a catalyst is frequently assumed to be </a:t>
            </a:r>
            <a:r>
              <a:rPr lang="en-GB" dirty="0">
                <a:solidFill>
                  <a:srgbClr val="FF0000"/>
                </a:solidFill>
              </a:rPr>
              <a:t>enzyme's natural substrate</a:t>
            </a:r>
            <a:r>
              <a:rPr lang="en-GB" dirty="0"/>
              <a:t>, though this is not true for all enzymes.</a:t>
            </a:r>
            <a:endParaRPr lang="en-GB" dirty="0"/>
          </a:p>
          <a:p>
            <a:endParaRPr lang="en-GB"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3.Effects of Inhibitors on Enzyme Activity</a:t>
            </a:r>
            <a:br>
              <a:rPr lang="en-GB" b="1" dirty="0"/>
            </a:br>
            <a:endParaRPr lang="en-GB" dirty="0"/>
          </a:p>
        </p:txBody>
      </p:sp>
      <p:sp>
        <p:nvSpPr>
          <p:cNvPr id="3" name="Content Placeholder 2"/>
          <p:cNvSpPr>
            <a:spLocks noGrp="1"/>
          </p:cNvSpPr>
          <p:nvPr>
            <p:ph idx="1"/>
          </p:nvPr>
        </p:nvSpPr>
        <p:spPr/>
        <p:txBody>
          <a:bodyPr>
            <a:normAutofit/>
          </a:bodyPr>
          <a:lstStyle/>
          <a:p>
            <a:r>
              <a:rPr lang="en-GB" dirty="0"/>
              <a:t>Enzyme inhibitors are substances which alter the catalytic action of the enzyme and consequently slow down, or in some cases, stop catalysis. </a:t>
            </a:r>
            <a:endParaRPr lang="en-GB" dirty="0"/>
          </a:p>
          <a:p>
            <a:r>
              <a:rPr lang="en-GB" dirty="0"/>
              <a:t>There are three common types of enzyme inhibition - </a:t>
            </a:r>
            <a:r>
              <a:rPr lang="en-GB" b="1" dirty="0"/>
              <a:t>competitive</a:t>
            </a:r>
            <a:r>
              <a:rPr lang="en-GB" dirty="0"/>
              <a:t>, </a:t>
            </a:r>
            <a:r>
              <a:rPr lang="en-GB" b="1" dirty="0"/>
              <a:t>non-competitive</a:t>
            </a:r>
            <a:r>
              <a:rPr lang="en-GB" dirty="0"/>
              <a:t> and </a:t>
            </a:r>
            <a:r>
              <a:rPr lang="en-GB" b="1" dirty="0"/>
              <a:t>un-competitive</a:t>
            </a:r>
            <a:r>
              <a:rPr lang="en-GB" dirty="0"/>
              <a:t>.</a:t>
            </a:r>
            <a:endParaRPr lang="en-GB" dirty="0"/>
          </a:p>
          <a:p>
            <a:endParaRPr lang="en-GB"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Most theories concerning inhibition mechanisms are based on the existence of the enzyme-substrate complex </a:t>
            </a:r>
            <a:r>
              <a:rPr lang="en-GB" b="1" dirty="0"/>
              <a:t>ES</a:t>
            </a:r>
            <a:r>
              <a:rPr lang="en-GB" dirty="0"/>
              <a:t>. </a:t>
            </a:r>
            <a:endParaRPr lang="en-GB" dirty="0"/>
          </a:p>
          <a:p>
            <a:r>
              <a:rPr lang="en-GB" dirty="0"/>
              <a:t>As mentioned earlier, the existence of temporary ES structures has been verified in the laboratory.</a:t>
            </a:r>
            <a:endParaRPr lang="en-GB" dirty="0"/>
          </a:p>
          <a:p>
            <a:endParaRPr lang="en-GB"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Competitive</a:t>
            </a:r>
            <a:r>
              <a:rPr lang="en-GB" dirty="0"/>
              <a:t> inhibition occurs when the substrate and a substance resembling the substrate are both added to the enzyme. </a:t>
            </a:r>
            <a:endParaRPr lang="en-GB" dirty="0"/>
          </a:p>
          <a:p>
            <a:r>
              <a:rPr lang="en-GB" dirty="0"/>
              <a:t>A theory called the "</a:t>
            </a:r>
            <a:r>
              <a:rPr lang="en-GB" dirty="0">
                <a:solidFill>
                  <a:srgbClr val="FF0000"/>
                </a:solidFill>
              </a:rPr>
              <a:t>lock-key theory</a:t>
            </a:r>
            <a:r>
              <a:rPr lang="en-GB" dirty="0"/>
              <a:t>" of enzyme catalysts can be used to explain why inhibition occurs.</a:t>
            </a:r>
            <a:endParaRPr lang="en-GB"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Non-competitive</a:t>
            </a:r>
            <a:r>
              <a:rPr lang="en-GB" dirty="0"/>
              <a:t> inhibitors are considered to be substances which when added to the enzyme alter the enzyme in a way that it cannot accept the substrate.</a:t>
            </a:r>
            <a:endParaRPr lang="en-GB"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4.Temperature Effects</a:t>
            </a:r>
            <a:br>
              <a:rPr lang="en-GB" b="1"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a:t>The reaction rate increases with temperature to a temperature, pH, enzyme concentration, substrate concentration, and the presence of any inhibitors or activators until</a:t>
            </a:r>
            <a:endParaRPr lang="en-GB" dirty="0"/>
          </a:p>
          <a:p>
            <a:r>
              <a:rPr lang="en-GB" dirty="0"/>
              <a:t>maximum level, then abruptly declines with further increase of temperature. Because most animal enzymes rapidly become denatured at temperatures above 40°C, most enzyme determinations are carried out somewhat below that temperature.</a:t>
            </a:r>
            <a:endParaRPr lang="en-GB" dirty="0"/>
          </a:p>
          <a:p>
            <a:endParaRPr lang="en-GB"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Over a period of time, enzymes will be deactivated at even moderate temperatures. Storage of enzymes at 5°C or below is generally the most suitable. </a:t>
            </a:r>
            <a:endParaRPr lang="en-GB" dirty="0"/>
          </a:p>
          <a:p>
            <a:r>
              <a:rPr lang="en-GB" dirty="0"/>
              <a:t>Some enzymes lose their activity when frozen.</a:t>
            </a:r>
            <a:endParaRPr lang="en-GB" dirty="0"/>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5.</a:t>
            </a:r>
            <a:r>
              <a:rPr lang="en-GB" b="1" dirty="0"/>
              <a:t> Effects of pH</a:t>
            </a:r>
            <a:br>
              <a:rPr lang="en-GB" b="1" dirty="0"/>
            </a:br>
            <a:endParaRPr lang="en-GB" dirty="0"/>
          </a:p>
        </p:txBody>
      </p:sp>
      <p:sp>
        <p:nvSpPr>
          <p:cNvPr id="3" name="Content Placeholder 2"/>
          <p:cNvSpPr>
            <a:spLocks noGrp="1"/>
          </p:cNvSpPr>
          <p:nvPr>
            <p:ph idx="1"/>
          </p:nvPr>
        </p:nvSpPr>
        <p:spPr/>
        <p:txBody>
          <a:bodyPr>
            <a:normAutofit fontScale="92500"/>
          </a:bodyPr>
          <a:lstStyle/>
          <a:p>
            <a:r>
              <a:rPr lang="en-GB" dirty="0"/>
              <a:t>Enzymes are affected by changes in </a:t>
            </a:r>
            <a:r>
              <a:rPr lang="en-GB" dirty="0" err="1"/>
              <a:t>pH.</a:t>
            </a:r>
            <a:r>
              <a:rPr lang="en-GB" dirty="0"/>
              <a:t> The most </a:t>
            </a:r>
            <a:r>
              <a:rPr lang="en-GB" dirty="0" err="1"/>
              <a:t>favorable</a:t>
            </a:r>
            <a:r>
              <a:rPr lang="en-GB" dirty="0"/>
              <a:t> pH value - the point where the enzyme is most active - is known as </a:t>
            </a:r>
            <a:r>
              <a:rPr lang="en-GB" dirty="0">
                <a:solidFill>
                  <a:srgbClr val="FF0000"/>
                </a:solidFill>
              </a:rPr>
              <a:t>the optimum </a:t>
            </a:r>
            <a:r>
              <a:rPr lang="en-GB" dirty="0" err="1">
                <a:solidFill>
                  <a:srgbClr val="FF0000"/>
                </a:solidFill>
              </a:rPr>
              <a:t>pH</a:t>
            </a:r>
            <a:r>
              <a:rPr lang="en-GB" dirty="0" err="1"/>
              <a:t>.</a:t>
            </a:r>
            <a:r>
              <a:rPr lang="en-GB" dirty="0"/>
              <a:t> </a:t>
            </a:r>
            <a:endParaRPr lang="en-GB" dirty="0"/>
          </a:p>
          <a:p>
            <a:r>
              <a:rPr lang="en-GB" dirty="0"/>
              <a:t>Extremely high or low pH values generally result in complete loss of activity for most enzymes. pH is also a factor in the stability of enzymes. </a:t>
            </a:r>
            <a:endParaRPr lang="en-GB" dirty="0"/>
          </a:p>
          <a:p>
            <a:r>
              <a:rPr lang="en-GB" dirty="0"/>
              <a:t>As with activity, for each enzyme there is also a region of pH optimal stability.</a:t>
            </a:r>
            <a:endParaRPr lang="en-GB"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NOPREFERENCE" val="False"/>
  <p:tag name="DELIMITERS" val="3.1"/>
</p:tagLst>
</file>

<file path=ppt/tags/tag2.xml><?xml version="1.0" encoding="utf-8"?>
<p:tagLst xmlns:p="http://schemas.openxmlformats.org/presentationml/2006/main">
  <p:tag name="NOPREFERENCE" val="False"/>
  <p:tag name="DELIMITERS" val="3.1"/>
</p:tagLst>
</file>

<file path=ppt/tags/tag3.xml><?xml version="1.0" encoding="utf-8"?>
<p:tagLst xmlns:p="http://schemas.openxmlformats.org/presentationml/2006/main">
  <p:tag name="NOPREFERENCE" val="False"/>
  <p:tag name="DELIMITERS" val="3.1"/>
</p:tagLst>
</file>

<file path=ppt/tags/tag4.xml><?xml version="1.0" encoding="utf-8"?>
<p:tagLst xmlns:p="http://schemas.openxmlformats.org/presentationml/2006/main">
  <p:tag name="NOPREFERENCE" val="False"/>
  <p:tag name="DELIMITERS" val="3.1"/>
</p:tagLst>
</file>

<file path=ppt/tags/tag5.xml><?xml version="1.0" encoding="utf-8"?>
<p:tagLst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46062</Words>
  <Application>WPS Presentation</Application>
  <PresentationFormat>On-screen Show (4:3)</PresentationFormat>
  <Paragraphs>1116</Paragraphs>
  <Slides>257</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257</vt:i4>
      </vt:variant>
    </vt:vector>
  </HeadingPairs>
  <TitlesOfParts>
    <vt:vector size="264" baseType="lpstr">
      <vt:lpstr>Arial</vt:lpstr>
      <vt:lpstr>SimSun</vt:lpstr>
      <vt:lpstr>Wingdings</vt:lpstr>
      <vt:lpstr>Calibri</vt:lpstr>
      <vt:lpstr>Microsoft YaHei</vt:lpstr>
      <vt:lpstr>Arial Unicode MS</vt:lpstr>
      <vt:lpstr>Office Theme</vt:lpstr>
      <vt:lpstr>MSB 100-PROTEINS, Enzymes, Vitamins- STUCTURE &amp; function</vt:lpstr>
      <vt:lpstr>PowerPoint 演示文稿</vt:lpstr>
      <vt:lpstr>PowerPoint 演示文稿</vt:lpstr>
      <vt:lpstr>PowerPoint 演示文稿</vt:lpstr>
      <vt:lpstr>Amino acid</vt:lpstr>
      <vt:lpstr>Amino acid</vt:lpstr>
      <vt:lpstr>PowerPoint 演示文稿</vt:lpstr>
      <vt:lpstr>PowerPoint 演示文稿</vt:lpstr>
      <vt:lpstr>Dipeptide bond formation</vt:lpstr>
      <vt:lpstr>Background-Different Levels of protein Structure</vt:lpstr>
      <vt:lpstr>Primary</vt:lpstr>
      <vt:lpstr>Secondary</vt:lpstr>
      <vt:lpstr>Tertiary Structure</vt:lpstr>
      <vt:lpstr>Quaternary Structure</vt:lpstr>
      <vt:lpstr>PowerPoint 演示文稿</vt:lpstr>
      <vt:lpstr>Motifs and Domains</vt:lpstr>
      <vt:lpstr>PowerPoint 演示文稿</vt:lpstr>
      <vt:lpstr>PowerPoint 演示文稿</vt:lpstr>
      <vt:lpstr>PowerPoint 演示文稿</vt:lpstr>
      <vt:lpstr>PowerPoint 演示文稿</vt:lpstr>
      <vt:lpstr>PowerPoint 演示文稿</vt:lpstr>
      <vt:lpstr>PowerPoint 演示文稿</vt:lpstr>
      <vt:lpstr>Chemical Properties</vt:lpstr>
      <vt:lpstr>PowerPoint 演示文稿</vt:lpstr>
      <vt:lpstr>Physical properties</vt:lpstr>
      <vt:lpstr>PowerPoint 演示文稿</vt:lpstr>
      <vt:lpstr>Functions</vt:lpstr>
      <vt:lpstr>Summary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Enzymes</vt:lpstr>
      <vt:lpstr>PowerPoint 演示文稿</vt:lpstr>
      <vt:lpstr> </vt:lpstr>
      <vt:lpstr>Lock and Key model of enzyme action</vt:lpstr>
      <vt:lpstr>Experience</vt:lpstr>
      <vt:lpstr>Assessment</vt:lpstr>
      <vt:lpstr>PowerPoint 演示文稿</vt:lpstr>
      <vt:lpstr>PowerPoint 演示文稿</vt:lpstr>
      <vt:lpstr>General properties</vt:lpstr>
      <vt:lpstr>Properties of Enzymes</vt:lpstr>
      <vt:lpstr>PowerPoint 演示文稿</vt:lpstr>
      <vt:lpstr>Assessment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ENZYME NAMING</vt:lpstr>
      <vt:lpstr>PowerPoint 演示文稿</vt:lpstr>
      <vt:lpstr>Enzyme commission number (E.C)</vt:lpstr>
      <vt:lpstr>Classification</vt:lpstr>
      <vt:lpstr>PowerPoint 演示文稿</vt:lpstr>
      <vt:lpstr>PowerPoint 演示文稿</vt:lpstr>
      <vt:lpstr>PowerPoint 演示文稿</vt:lpstr>
      <vt:lpstr>ENZYME CLASSIFICATION cont’d</vt:lpstr>
      <vt:lpstr>Oxidoreductases cont’d</vt:lpstr>
      <vt:lpstr>2.TRANSFERASES </vt:lpstr>
      <vt:lpstr>3.HYDROLASES </vt:lpstr>
      <vt:lpstr>4.LYASES </vt:lpstr>
      <vt:lpstr>5.ISOMERASES </vt:lpstr>
      <vt:lpstr>6.LIGASES </vt:lpstr>
      <vt:lpstr>Isoenzymes</vt:lpstr>
      <vt:lpstr>Apoenzymes </vt:lpstr>
      <vt:lpstr>PowerPoint 演示文稿</vt:lpstr>
      <vt:lpstr>Factors Affecting Enzyme Activity </vt:lpstr>
      <vt:lpstr>1.Enzyme Concentration </vt:lpstr>
      <vt:lpstr>Reaction Orders with Respect to Substrate Concentration</vt:lpstr>
      <vt:lpstr>Reaction Orders with Respect to Substrate Concentration</vt:lpstr>
      <vt:lpstr>Three types of reactions which might be encountered in enzyme assays</vt:lpstr>
      <vt:lpstr>PowerPoint 演示文稿</vt:lpstr>
      <vt:lpstr>PowerPoint 演示文稿</vt:lpstr>
      <vt:lpstr>PowerPoint 演示文稿</vt:lpstr>
      <vt:lpstr> 2. Substrate Concentration</vt:lpstr>
      <vt:lpstr>PowerPoint 演示文稿</vt:lpstr>
      <vt:lpstr>PowerPoint 演示文稿</vt:lpstr>
      <vt:lpstr>Michaelis–Menten equation</vt:lpstr>
      <vt:lpstr>PowerPoint 演示文稿</vt:lpstr>
      <vt:lpstr>PowerPoint 演示文稿</vt:lpstr>
      <vt:lpstr>PowerPoint 演示文稿</vt:lpstr>
      <vt:lpstr>3.Effects of Inhibitors on Enzyme Activity </vt:lpstr>
      <vt:lpstr>PowerPoint 演示文稿</vt:lpstr>
      <vt:lpstr>PowerPoint 演示文稿</vt:lpstr>
      <vt:lpstr>PowerPoint 演示文稿</vt:lpstr>
      <vt:lpstr>4.Temperature Effects </vt:lpstr>
      <vt:lpstr>PowerPoint 演示文稿</vt:lpstr>
      <vt:lpstr>5. Effects of pH </vt:lpstr>
      <vt:lpstr>PowerPoint 演示文稿</vt:lpstr>
      <vt:lpstr>pH for Optimum Activity</vt:lpstr>
      <vt:lpstr>PowerPoint 演示文稿</vt:lpstr>
      <vt:lpstr>Enzyme Kinetics </vt:lpstr>
      <vt:lpstr>PowerPoint 演示文稿</vt:lpstr>
      <vt:lpstr>Plotting Vi as a function of [S]</vt:lpstr>
      <vt:lpstr>"double-reciprocal" or Lineweaver-Burk plot.</vt:lpstr>
      <vt:lpstr>PowerPoint 演示文稿</vt:lpstr>
      <vt:lpstr>Michaelis–Menten equation</vt:lpstr>
      <vt:lpstr>PowerPoint 演示文稿</vt:lpstr>
      <vt:lpstr>Michaelis-Menten equation</vt:lpstr>
      <vt:lpstr>constants</vt:lpstr>
      <vt:lpstr>PowerPoint 演示文稿</vt:lpstr>
      <vt:lpstr>PowerPoint 演示文稿</vt:lpstr>
      <vt:lpstr>"double-reciprocal" or Lineweaver-Burk plot.</vt:lpstr>
      <vt:lpstr>ENZYMES</vt:lpstr>
      <vt:lpstr>Kinetics of Enzyme Inhibitors</vt:lpstr>
      <vt:lpstr>PowerPoint 演示文稿</vt:lpstr>
      <vt:lpstr>PowerPoint 演示文稿</vt:lpstr>
      <vt:lpstr>PowerPoint 演示文稿</vt:lpstr>
      <vt:lpstr>Reversible Enzyme Inhibitors: </vt:lpstr>
      <vt:lpstr>Reversible and Irreversible Inhibitors</vt:lpstr>
      <vt:lpstr>PowerPoint 演示文稿</vt:lpstr>
      <vt:lpstr>PowerPoint 演示文稿</vt:lpstr>
      <vt:lpstr>PowerPoint 演示文稿</vt:lpstr>
      <vt:lpstr>Competitive Inhibitors</vt:lpstr>
      <vt:lpstr>Competitive inhibitor</vt:lpstr>
      <vt:lpstr>PowerPoint 演示文稿</vt:lpstr>
      <vt:lpstr>PowerPoint 演示文稿</vt:lpstr>
      <vt:lpstr>PowerPoint 演示文稿</vt:lpstr>
      <vt:lpstr>PowerPoint 演示文稿</vt:lpstr>
      <vt:lpstr>Competitive inhibition by conformational change</vt:lpstr>
      <vt:lpstr>PowerPoint 演示文稿</vt:lpstr>
      <vt:lpstr>Competitive inhibitor </vt:lpstr>
      <vt:lpstr>Kinetics of Competitive Inhibitors</vt:lpstr>
      <vt:lpstr>Competitive inhibitor</vt:lpstr>
      <vt:lpstr>Effects on Km  &amp; Vmax</vt:lpstr>
      <vt:lpstr>PowerPoint 演示文稿</vt:lpstr>
      <vt:lpstr>Non-competitive inhibitor</vt:lpstr>
      <vt:lpstr>Non competitive inhibitor</vt:lpstr>
      <vt:lpstr>Noncompetitive/Mixed Inhibitors</vt:lpstr>
      <vt:lpstr>Non-competitive inhibitor </vt:lpstr>
      <vt:lpstr>Noncompetitive inhibition</vt:lpstr>
      <vt:lpstr>PowerPoint 演示文稿</vt:lpstr>
      <vt:lpstr>PowerPoint 演示文稿</vt:lpstr>
      <vt:lpstr>PowerPoint 演示文稿</vt:lpstr>
      <vt:lpstr>PowerPoint 演示文稿</vt:lpstr>
      <vt:lpstr>Effects on Km &amp; Vmax</vt:lpstr>
      <vt:lpstr>Uncompetitive inhibitor</vt:lpstr>
      <vt:lpstr>Uncompetitive</vt:lpstr>
      <vt:lpstr>Uncompetitive Inhibitors</vt:lpstr>
      <vt:lpstr>PowerPoint 演示文稿</vt:lpstr>
      <vt:lpstr>PowerPoint 演示文稿</vt:lpstr>
      <vt:lpstr>PowerPoint 演示文稿</vt:lpstr>
      <vt:lpstr>PowerPoint 演示文稿</vt:lpstr>
      <vt:lpstr>Uncompetitive inhibitor </vt:lpstr>
      <vt:lpstr>Uncompetitive inhibitor</vt:lpstr>
      <vt:lpstr>PowerPoint 演示文稿</vt:lpstr>
      <vt:lpstr>Effects on Km &amp; Vmax</vt:lpstr>
      <vt:lpstr>PowerPoint 演示文稿</vt:lpstr>
      <vt:lpstr>Irreversible Enzyme Inhibitors </vt:lpstr>
      <vt:lpstr>PowerPoint 演示文稿</vt:lpstr>
      <vt:lpstr>CATALYSIS- mechanisms of enzyme action.</vt:lpstr>
      <vt:lpstr>Catalysis-cont’d</vt:lpstr>
      <vt:lpstr>Mechanisms of catalysis</vt:lpstr>
      <vt:lpstr>PowerPoint 演示文稿</vt:lpstr>
      <vt:lpstr>PowerPoint 演示文稿</vt:lpstr>
      <vt:lpstr>PowerPoint 演示文稿</vt:lpstr>
      <vt:lpstr>PowerPoint 演示文稿</vt:lpstr>
      <vt:lpstr>Enzyme catalysis </vt:lpstr>
      <vt:lpstr>1.Induced fit </vt:lpstr>
      <vt:lpstr>2. Catalysis by bond strain </vt:lpstr>
      <vt:lpstr>3. Catalysis by proximity and orientation </vt:lpstr>
      <vt:lpstr>4. Acid/Base Catalysis </vt:lpstr>
      <vt:lpstr>5. Electrostatic catalysis </vt:lpstr>
      <vt:lpstr>6. Covalent catalysis </vt:lpstr>
      <vt:lpstr>PowerPoint 演示文稿</vt:lpstr>
      <vt:lpstr>Conclusion.</vt:lpstr>
      <vt:lpstr>PowerPoint 演示文稿</vt:lpstr>
      <vt:lpstr>FAT SOLUBLE VITAMINS</vt:lpstr>
      <vt:lpstr>Fat soluble vitamins  (Lipid-soluble, apolar, hydrophobic)</vt:lpstr>
      <vt:lpstr>Isoprene structure</vt:lpstr>
      <vt:lpstr>Functions of fat soluble vitamins</vt:lpstr>
      <vt:lpstr>VITAMINS- Defn.</vt:lpstr>
      <vt:lpstr>Biomedical(clinical) importance</vt:lpstr>
      <vt:lpstr>Vitamin A</vt:lpstr>
      <vt:lpstr>Vitamin A-cont’d</vt:lpstr>
      <vt:lpstr>PowerPoint 演示文稿</vt:lpstr>
      <vt:lpstr>Vitamin D</vt:lpstr>
      <vt:lpstr>Vitamin D- functions</vt:lpstr>
      <vt:lpstr>Vit D- Deficiency</vt:lpstr>
      <vt:lpstr>Vitamin D- Synthesis</vt:lpstr>
      <vt:lpstr>7-dehydrocholesterol to pre vit D3 (Liver)</vt:lpstr>
      <vt:lpstr>Pre vit D3 to vit D3 (isomerization)</vt:lpstr>
      <vt:lpstr>Vit D3 to 25-hydroxycholecalceferol (calciol)</vt:lpstr>
      <vt:lpstr>Kidney</vt:lpstr>
      <vt:lpstr>Vitamin D-regulation</vt:lpstr>
      <vt:lpstr>Vitamin E.</vt:lpstr>
      <vt:lpstr>Tocopherol</vt:lpstr>
      <vt:lpstr>Tocotrienol</vt:lpstr>
      <vt:lpstr>Vit E, Cont’d</vt:lpstr>
      <vt:lpstr>Vitamin E-functions</vt:lpstr>
      <vt:lpstr>PowerPoint 演示文稿</vt:lpstr>
      <vt:lpstr>PowerPoint 演示文稿</vt:lpstr>
      <vt:lpstr>PowerPoint 演示文稿</vt:lpstr>
      <vt:lpstr>PowerPoint 演示文稿</vt:lpstr>
      <vt:lpstr>Deficiency: </vt:lpstr>
      <vt:lpstr>PowerPoint 演示文稿</vt:lpstr>
      <vt:lpstr>Vitamin K</vt:lpstr>
      <vt:lpstr>Phylloquinone</vt:lpstr>
      <vt:lpstr>Menaquinone</vt:lpstr>
      <vt:lpstr>Phylloquinone, Menoquinone, Menadione,  </vt:lpstr>
      <vt:lpstr>Vit K, Cont’d</vt:lpstr>
      <vt:lpstr>Vitamin C (ascorbic acid)</vt:lpstr>
      <vt:lpstr>Ascorbic acid</vt:lpstr>
      <vt:lpstr>Dehydro-ascorbic acid</vt:lpstr>
      <vt:lpstr>Vitamin C- deficiency</vt:lpstr>
      <vt:lpstr>PowerPoint 演示文稿</vt:lpstr>
      <vt:lpstr>Water-Soluble Vitamins  </vt:lpstr>
      <vt:lpstr>PowerPoint 演示文稿</vt:lpstr>
      <vt:lpstr>PowerPoint 演示文稿</vt:lpstr>
      <vt:lpstr>Vitamin B-Complex </vt:lpstr>
      <vt:lpstr>PowerPoint 演示文稿</vt:lpstr>
      <vt:lpstr>Structures </vt:lpstr>
      <vt:lpstr>Thiamin (vitamin B1 )</vt:lpstr>
      <vt:lpstr>PowerPoint 演示文稿</vt:lpstr>
      <vt:lpstr>Major functions</vt:lpstr>
      <vt:lpstr>Riboflavin (vitamin B2)</vt:lpstr>
      <vt:lpstr>Major functions</vt:lpstr>
      <vt:lpstr>Niacin (nicotinamide, nicotinic acid)-B3</vt:lpstr>
      <vt:lpstr>PowerPoint 演示文稿</vt:lpstr>
      <vt:lpstr>Major functions</vt:lpstr>
      <vt:lpstr>Vitamin B6 (pyridoxine, pyridoxal, pyridoxamine)</vt:lpstr>
      <vt:lpstr>Pyridoxal</vt:lpstr>
      <vt:lpstr>Pyridoxamine</vt:lpstr>
      <vt:lpstr>Major functions</vt:lpstr>
      <vt:lpstr>PowerPoint 演示文稿</vt:lpstr>
      <vt:lpstr>Folic Acid / Folacin</vt:lpstr>
      <vt:lpstr>Major functions</vt:lpstr>
      <vt:lpstr>Vitamin B-12</vt:lpstr>
      <vt:lpstr>Major functions</vt:lpstr>
      <vt:lpstr>Pantothenic acid (B-5)</vt:lpstr>
      <vt:lpstr>Major functions</vt:lpstr>
      <vt:lpstr>PowerPoint 演示文稿</vt:lpstr>
      <vt:lpstr>Biotin</vt:lpstr>
      <vt:lpstr>Major functions</vt:lpstr>
      <vt:lpstr>Vitamins in leafy greens help your body burn fat.</vt:lpstr>
      <vt:lpstr>Vitamin C - Ascorbic Acid</vt:lpstr>
      <vt:lpstr>Major functions</vt:lpstr>
      <vt:lpstr>PowerPoint 演示文稿</vt:lpstr>
      <vt:lpstr>PowerPoint 演示文稿</vt:lpstr>
      <vt:lpstr>Other micronutrients-Trace elements</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PROTEINS</dc:title>
  <dc:creator>kwena</dc:creator>
  <cp:lastModifiedBy>Arthur Kwena</cp:lastModifiedBy>
  <cp:revision>81</cp:revision>
  <dcterms:created xsi:type="dcterms:W3CDTF">2011-09-19T10:35:00Z</dcterms:created>
  <dcterms:modified xsi:type="dcterms:W3CDTF">2025-01-07T07:56:25Z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27DB33EB80514506B575DC21D05BCCDE_13</vt:lpwstr>
  </property>
  <property fmtid="{D5CDD505-2E9C-101B-9397-08002B2CF9AE}" pid="3" name="KSOProductBuildVer">
    <vt:lpwstr>2057-12.2.0.19805</vt:lpwstr>
  </property>
</Properties>
</file>