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0" r:id="rId4"/>
    <p:sldId id="261" r:id="rId5"/>
    <p:sldId id="258" r:id="rId6"/>
    <p:sldId id="263" r:id="rId7"/>
    <p:sldId id="269" r:id="rId8"/>
    <p:sldId id="272" r:id="rId9"/>
    <p:sldId id="265" r:id="rId10"/>
    <p:sldId id="284" r:id="rId11"/>
    <p:sldId id="286" r:id="rId12"/>
    <p:sldId id="267" r:id="rId13"/>
    <p:sldId id="268" r:id="rId14"/>
    <p:sldId id="270" r:id="rId15"/>
    <p:sldId id="271" r:id="rId16"/>
    <p:sldId id="273" r:id="rId17"/>
    <p:sldId id="274" r:id="rId18"/>
    <p:sldId id="275" r:id="rId19"/>
    <p:sldId id="282" r:id="rId20"/>
    <p:sldId id="276" r:id="rId21"/>
    <p:sldId id="287" r:id="rId22"/>
    <p:sldId id="277" r:id="rId23"/>
    <p:sldId id="278" r:id="rId24"/>
    <p:sldId id="279" r:id="rId25"/>
    <p:sldId id="280" r:id="rId26"/>
    <p:sldId id="281" r:id="rId2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97" d="100"/>
          <a:sy n="97" d="100"/>
        </p:scale>
        <p:origin x="1194" y="9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D3338AB3-FB88-480B-A8D0-82C694A24CE6}" type="datetimeFigureOut">
              <a:rPr lang="en-US" smtClean="0"/>
              <a:pPr/>
              <a:t>4/5/2022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99C07C1-51E8-4AC6-B56E-9A506EBDBF47}"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3338AB3-FB88-480B-A8D0-82C694A24CE6}" type="datetimeFigureOut">
              <a:rPr lang="en-US" smtClean="0"/>
              <a:pPr/>
              <a:t>4/5/2022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99C07C1-51E8-4AC6-B56E-9A506EBDBF47}"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3338AB3-FB88-480B-A8D0-82C694A24CE6}" type="datetimeFigureOut">
              <a:rPr lang="en-US" smtClean="0"/>
              <a:pPr/>
              <a:t>4/5/2022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99C07C1-51E8-4AC6-B56E-9A506EBDBF47}"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3338AB3-FB88-480B-A8D0-82C694A24CE6}" type="datetimeFigureOut">
              <a:rPr lang="en-US" smtClean="0"/>
              <a:pPr/>
              <a:t>4/5/2022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99C07C1-51E8-4AC6-B56E-9A506EBDBF47}"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3338AB3-FB88-480B-A8D0-82C694A24CE6}" type="datetimeFigureOut">
              <a:rPr lang="en-US" smtClean="0"/>
              <a:pPr/>
              <a:t>4/5/2022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99C07C1-51E8-4AC6-B56E-9A506EBDBF47}"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D3338AB3-FB88-480B-A8D0-82C694A24CE6}" type="datetimeFigureOut">
              <a:rPr lang="en-US" smtClean="0"/>
              <a:pPr/>
              <a:t>4/5/2022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99C07C1-51E8-4AC6-B56E-9A506EBDBF47}"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D3338AB3-FB88-480B-A8D0-82C694A24CE6}" type="datetimeFigureOut">
              <a:rPr lang="en-US" smtClean="0"/>
              <a:pPr/>
              <a:t>4/5/2022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99C07C1-51E8-4AC6-B56E-9A506EBDBF47}"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D3338AB3-FB88-480B-A8D0-82C694A24CE6}" type="datetimeFigureOut">
              <a:rPr lang="en-US" smtClean="0"/>
              <a:pPr/>
              <a:t>4/5/2022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99C07C1-51E8-4AC6-B56E-9A506EBDBF47}"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3338AB3-FB88-480B-A8D0-82C694A24CE6}" type="datetimeFigureOut">
              <a:rPr lang="en-US" smtClean="0"/>
              <a:pPr/>
              <a:t>4/5/2022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99C07C1-51E8-4AC6-B56E-9A506EBDBF47}"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D3338AB3-FB88-480B-A8D0-82C694A24CE6}" type="datetimeFigureOut">
              <a:rPr lang="en-US" smtClean="0"/>
              <a:pPr/>
              <a:t>4/5/2022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99C07C1-51E8-4AC6-B56E-9A506EBDBF47}"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D3338AB3-FB88-480B-A8D0-82C694A24CE6}" type="datetimeFigureOut">
              <a:rPr lang="en-US" smtClean="0"/>
              <a:pPr/>
              <a:t>4/5/2022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99C07C1-51E8-4AC6-B56E-9A506EBDBF47}"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3338AB3-FB88-480B-A8D0-82C694A24CE6}" type="datetimeFigureOut">
              <a:rPr lang="en-US" smtClean="0"/>
              <a:pPr/>
              <a:t>4/5/2022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99C07C1-51E8-4AC6-B56E-9A506EBDBF47}"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mailto:andrew.obala@gmail.com"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 y="1066800"/>
            <a:ext cx="8686800" cy="1470025"/>
          </a:xfrm>
        </p:spPr>
        <p:txBody>
          <a:bodyPr/>
          <a:lstStyle/>
          <a:p>
            <a:pPr algn="r"/>
            <a:r>
              <a:rPr lang="en-US" b="1" i="1" dirty="0">
                <a:latin typeface="Times New Roman" pitchFamily="18" charset="0"/>
                <a:cs typeface="Times New Roman" pitchFamily="18" charset="0"/>
              </a:rPr>
              <a:t>medical </a:t>
            </a:r>
            <a:r>
              <a:rPr lang="en-US" b="1" i="1" dirty="0" err="1">
                <a:latin typeface="Times New Roman" pitchFamily="18" charset="0"/>
                <a:cs typeface="Times New Roman" pitchFamily="18" charset="0"/>
              </a:rPr>
              <a:t>parasitology</a:t>
            </a:r>
            <a:r>
              <a:rPr lang="en-US" b="1" i="1">
                <a:latin typeface="Times New Roman" pitchFamily="18" charset="0"/>
                <a:cs typeface="Times New Roman" pitchFamily="18" charset="0"/>
              </a:rPr>
              <a:t>: introduction </a:t>
            </a:r>
            <a:endParaRPr lang="en-US" b="1" i="1" dirty="0">
              <a:latin typeface="Times New Roman" pitchFamily="18" charset="0"/>
              <a:cs typeface="Times New Roman" pitchFamily="18" charset="0"/>
            </a:endParaRPr>
          </a:p>
        </p:txBody>
      </p:sp>
      <p:sp>
        <p:nvSpPr>
          <p:cNvPr id="3" name="Subtitle 2"/>
          <p:cNvSpPr>
            <a:spLocks noGrp="1"/>
          </p:cNvSpPr>
          <p:nvPr>
            <p:ph type="subTitle" idx="1"/>
          </p:nvPr>
        </p:nvSpPr>
        <p:spPr>
          <a:xfrm>
            <a:off x="1219200" y="3276600"/>
            <a:ext cx="7086600" cy="2667000"/>
          </a:xfrm>
        </p:spPr>
        <p:txBody>
          <a:bodyPr>
            <a:normAutofit fontScale="92500" lnSpcReduction="10000"/>
          </a:bodyPr>
          <a:lstStyle/>
          <a:p>
            <a:pPr algn="r"/>
            <a:r>
              <a:rPr lang="en-US" b="1" i="1" dirty="0">
                <a:solidFill>
                  <a:srgbClr val="0000CC"/>
                </a:solidFill>
                <a:latin typeface="Times New Roman" pitchFamily="18" charset="0"/>
                <a:cs typeface="Times New Roman" pitchFamily="18" charset="0"/>
              </a:rPr>
              <a:t>Overview I</a:t>
            </a:r>
          </a:p>
          <a:p>
            <a:pPr algn="r"/>
            <a:endParaRPr lang="en-US" b="1" i="1" dirty="0">
              <a:solidFill>
                <a:schemeClr val="tx1"/>
              </a:solidFill>
              <a:latin typeface="Times New Roman" pitchFamily="18" charset="0"/>
              <a:cs typeface="Times New Roman" pitchFamily="18" charset="0"/>
            </a:endParaRPr>
          </a:p>
          <a:p>
            <a:pPr algn="r"/>
            <a:r>
              <a:rPr lang="en-US" b="1" i="1" dirty="0" err="1">
                <a:solidFill>
                  <a:schemeClr val="tx1"/>
                </a:solidFill>
                <a:latin typeface="Times New Roman" pitchFamily="18" charset="0"/>
                <a:cs typeface="Times New Roman" pitchFamily="18" charset="0"/>
              </a:rPr>
              <a:t>andrew</a:t>
            </a:r>
            <a:r>
              <a:rPr lang="en-US" b="1" i="1" dirty="0">
                <a:solidFill>
                  <a:schemeClr val="tx1"/>
                </a:solidFill>
                <a:latin typeface="Times New Roman" pitchFamily="18" charset="0"/>
                <a:cs typeface="Times New Roman" pitchFamily="18" charset="0"/>
              </a:rPr>
              <a:t> a </a:t>
            </a:r>
            <a:r>
              <a:rPr lang="en-US" b="1" i="1" dirty="0" err="1">
                <a:solidFill>
                  <a:schemeClr val="tx1"/>
                </a:solidFill>
                <a:latin typeface="Times New Roman" pitchFamily="18" charset="0"/>
                <a:cs typeface="Times New Roman" pitchFamily="18" charset="0"/>
              </a:rPr>
              <a:t>obala</a:t>
            </a:r>
            <a:r>
              <a:rPr lang="en-US" b="1" i="1" dirty="0">
                <a:solidFill>
                  <a:schemeClr val="tx1"/>
                </a:solidFill>
                <a:latin typeface="Times New Roman" pitchFamily="18" charset="0"/>
                <a:cs typeface="Times New Roman" pitchFamily="18" charset="0"/>
              </a:rPr>
              <a:t>, PhD</a:t>
            </a:r>
          </a:p>
          <a:p>
            <a:pPr algn="r"/>
            <a:r>
              <a:rPr lang="en-US" b="1" i="1" dirty="0">
                <a:solidFill>
                  <a:schemeClr val="tx1"/>
                </a:solidFill>
                <a:latin typeface="Times New Roman" pitchFamily="18" charset="0"/>
                <a:cs typeface="Times New Roman" pitchFamily="18" charset="0"/>
                <a:hlinkClick r:id="rId2"/>
              </a:rPr>
              <a:t>andrew.obala@gmail.com</a:t>
            </a:r>
            <a:endParaRPr lang="en-US" b="1" i="1" dirty="0">
              <a:solidFill>
                <a:schemeClr val="tx1"/>
              </a:solidFill>
              <a:latin typeface="Times New Roman" pitchFamily="18" charset="0"/>
              <a:cs typeface="Times New Roman" pitchFamily="18" charset="0"/>
            </a:endParaRPr>
          </a:p>
          <a:p>
            <a:pPr algn="r"/>
            <a:r>
              <a:rPr lang="en-US" b="1" i="1" dirty="0">
                <a:solidFill>
                  <a:schemeClr val="tx1"/>
                </a:solidFill>
                <a:latin typeface="Times New Roman" pitchFamily="18" charset="0"/>
                <a:cs typeface="Times New Roman" pitchFamily="18" charset="0"/>
              </a:rPr>
              <a:t>0719-410-971</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304800"/>
            <a:ext cx="8229600" cy="563562"/>
          </a:xfrm>
        </p:spPr>
        <p:txBody>
          <a:bodyPr>
            <a:noAutofit/>
          </a:bodyPr>
          <a:lstStyle/>
          <a:p>
            <a:pPr algn="r"/>
            <a:r>
              <a:rPr lang="en-US" sz="3600" b="1" i="1" dirty="0">
                <a:latin typeface="Times New Roman" pitchFamily="18" charset="0"/>
                <a:cs typeface="Times New Roman" pitchFamily="18" charset="0"/>
              </a:rPr>
              <a:t>important terminologies</a:t>
            </a:r>
          </a:p>
        </p:txBody>
      </p:sp>
      <p:sp>
        <p:nvSpPr>
          <p:cNvPr id="3" name="Content Placeholder 2"/>
          <p:cNvSpPr>
            <a:spLocks noGrp="1"/>
          </p:cNvSpPr>
          <p:nvPr>
            <p:ph idx="1"/>
          </p:nvPr>
        </p:nvSpPr>
        <p:spPr>
          <a:xfrm>
            <a:off x="457200" y="1066800"/>
            <a:ext cx="8382000" cy="5486400"/>
          </a:xfrm>
        </p:spPr>
        <p:txBody>
          <a:bodyPr>
            <a:normAutofit fontScale="77500" lnSpcReduction="20000"/>
          </a:bodyPr>
          <a:lstStyle/>
          <a:p>
            <a:pPr lvl="0"/>
            <a:r>
              <a:rPr lang="en-US" i="1" dirty="0" err="1">
                <a:latin typeface="Times New Roman" pitchFamily="18" charset="0"/>
                <a:cs typeface="Times New Roman" pitchFamily="18" charset="0"/>
              </a:rPr>
              <a:t>Zoonosis</a:t>
            </a:r>
            <a:r>
              <a:rPr lang="en-US" dirty="0">
                <a:latin typeface="Times New Roman" pitchFamily="18" charset="0"/>
                <a:cs typeface="Times New Roman" pitchFamily="18" charset="0"/>
              </a:rPr>
              <a:t>: disease transmitted from animals to man are known as </a:t>
            </a:r>
            <a:r>
              <a:rPr lang="en-US" dirty="0" err="1">
                <a:latin typeface="Times New Roman" pitchFamily="18" charset="0"/>
                <a:cs typeface="Times New Roman" pitchFamily="18" charset="0"/>
              </a:rPr>
              <a:t>zoonotic</a:t>
            </a:r>
            <a:r>
              <a:rPr lang="en-US" dirty="0">
                <a:latin typeface="Times New Roman" pitchFamily="18" charset="0"/>
                <a:cs typeface="Times New Roman" pitchFamily="18" charset="0"/>
              </a:rPr>
              <a:t> diseases</a:t>
            </a:r>
          </a:p>
          <a:p>
            <a:pPr lvl="0"/>
            <a:r>
              <a:rPr lang="en-US" i="1" dirty="0">
                <a:latin typeface="Times New Roman" pitchFamily="18" charset="0"/>
                <a:cs typeface="Times New Roman" pitchFamily="18" charset="0"/>
              </a:rPr>
              <a:t>Prevalence</a:t>
            </a:r>
            <a:r>
              <a:rPr lang="en-US" dirty="0">
                <a:latin typeface="Times New Roman" pitchFamily="18" charset="0"/>
                <a:cs typeface="Times New Roman" pitchFamily="18" charset="0"/>
              </a:rPr>
              <a:t> :  % of infection</a:t>
            </a:r>
          </a:p>
          <a:p>
            <a:pPr lvl="0"/>
            <a:r>
              <a:rPr lang="en-US" i="1" dirty="0">
                <a:latin typeface="Times New Roman" pitchFamily="18" charset="0"/>
                <a:cs typeface="Times New Roman" pitchFamily="18" charset="0"/>
              </a:rPr>
              <a:t>Incidence   </a:t>
            </a:r>
            <a:r>
              <a:rPr lang="en-US" dirty="0">
                <a:latin typeface="Times New Roman" pitchFamily="18" charset="0"/>
                <a:cs typeface="Times New Roman" pitchFamily="18" charset="0"/>
              </a:rPr>
              <a:t>=  % of new infection</a:t>
            </a:r>
          </a:p>
          <a:p>
            <a:pPr lvl="0"/>
            <a:r>
              <a:rPr lang="en-US" i="1" dirty="0">
                <a:latin typeface="Times New Roman" pitchFamily="18" charset="0"/>
                <a:cs typeface="Times New Roman" pitchFamily="18" charset="0"/>
              </a:rPr>
              <a:t>Endemic infection</a:t>
            </a:r>
            <a:r>
              <a:rPr lang="en-US" dirty="0">
                <a:latin typeface="Times New Roman" pitchFamily="18" charset="0"/>
                <a:cs typeface="Times New Roman" pitchFamily="18" charset="0"/>
              </a:rPr>
              <a:t> :  when a steady rate of parasitic infection is prevalent all year around in a particular area causing a low rate of morbidity in the population</a:t>
            </a:r>
          </a:p>
          <a:p>
            <a:pPr lvl="0"/>
            <a:r>
              <a:rPr lang="en-US" i="1" dirty="0">
                <a:latin typeface="Times New Roman" pitchFamily="18" charset="0"/>
                <a:cs typeface="Times New Roman" pitchFamily="18" charset="0"/>
              </a:rPr>
              <a:t>Hyper-endemic infection</a:t>
            </a:r>
            <a:r>
              <a:rPr lang="en-US" dirty="0">
                <a:latin typeface="Times New Roman" pitchFamily="18" charset="0"/>
                <a:cs typeface="Times New Roman" pitchFamily="18" charset="0"/>
              </a:rPr>
              <a:t> : when prevalence is high causing a high rate of morbidity</a:t>
            </a:r>
          </a:p>
          <a:p>
            <a:pPr lvl="0"/>
            <a:r>
              <a:rPr lang="en-US" i="1" dirty="0">
                <a:latin typeface="Times New Roman" pitchFamily="18" charset="0"/>
                <a:cs typeface="Times New Roman" pitchFamily="18" charset="0"/>
              </a:rPr>
              <a:t>Epidemic infection :</a:t>
            </a:r>
            <a:r>
              <a:rPr lang="en-US" dirty="0">
                <a:latin typeface="Times New Roman" pitchFamily="18" charset="0"/>
                <a:cs typeface="Times New Roman" pitchFamily="18" charset="0"/>
              </a:rPr>
              <a:t>  when there is a sharp increase in the incidence, prevalence and morbidity rates . Epidemic outbreaks are usually due to introduction of a new parasite or vector in a non immune population</a:t>
            </a:r>
            <a:r>
              <a:rPr lang="en-US" i="1" dirty="0">
                <a:latin typeface="Times New Roman" pitchFamily="18" charset="0"/>
                <a:cs typeface="Times New Roman" pitchFamily="18" charset="0"/>
              </a:rPr>
              <a:t> </a:t>
            </a:r>
            <a:endParaRPr lang="en-US" dirty="0">
              <a:latin typeface="Times New Roman" pitchFamily="18" charset="0"/>
              <a:cs typeface="Times New Roman" pitchFamily="18" charset="0"/>
            </a:endParaRPr>
          </a:p>
          <a:p>
            <a:pPr lvl="0"/>
            <a:r>
              <a:rPr lang="en-US" i="1" dirty="0">
                <a:latin typeface="Times New Roman" pitchFamily="18" charset="0"/>
                <a:cs typeface="Times New Roman" pitchFamily="18" charset="0"/>
              </a:rPr>
              <a:t>Sporadic infection</a:t>
            </a:r>
            <a:r>
              <a:rPr lang="en-US" dirty="0">
                <a:latin typeface="Times New Roman" pitchFamily="18" charset="0"/>
                <a:cs typeface="Times New Roman" pitchFamily="18" charset="0"/>
              </a:rPr>
              <a:t> :  when a parasite appear occasionally in one or few members  of a community</a:t>
            </a:r>
          </a:p>
          <a:p>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2162"/>
          </a:xfrm>
        </p:spPr>
        <p:txBody>
          <a:bodyPr>
            <a:normAutofit fontScale="90000"/>
          </a:bodyPr>
          <a:lstStyle/>
          <a:p>
            <a:pPr algn="r"/>
            <a:br>
              <a:rPr lang="en-US" b="1" i="1" dirty="0"/>
            </a:br>
            <a:r>
              <a:rPr lang="en-US" sz="4000" b="1" i="1" dirty="0"/>
              <a:t>mode of parasitic infections</a:t>
            </a:r>
            <a:br>
              <a:rPr lang="en-US" dirty="0"/>
            </a:br>
            <a:endParaRPr lang="en-US" dirty="0"/>
          </a:p>
        </p:txBody>
      </p:sp>
      <p:sp>
        <p:nvSpPr>
          <p:cNvPr id="3" name="Content Placeholder 2"/>
          <p:cNvSpPr>
            <a:spLocks noGrp="1"/>
          </p:cNvSpPr>
          <p:nvPr>
            <p:ph idx="1"/>
          </p:nvPr>
        </p:nvSpPr>
        <p:spPr>
          <a:xfrm>
            <a:off x="457200" y="1600200"/>
            <a:ext cx="8382000" cy="4876800"/>
          </a:xfrm>
        </p:spPr>
        <p:txBody>
          <a:bodyPr>
            <a:normAutofit fontScale="77500" lnSpcReduction="20000"/>
          </a:bodyPr>
          <a:lstStyle/>
          <a:p>
            <a:pPr lvl="0"/>
            <a:r>
              <a:rPr lang="en-US" dirty="0">
                <a:latin typeface="Times New Roman" pitchFamily="18" charset="0"/>
                <a:cs typeface="Times New Roman" pitchFamily="18" charset="0"/>
              </a:rPr>
              <a:t>Congenital from mother to </a:t>
            </a:r>
            <a:r>
              <a:rPr lang="en-US" dirty="0" err="1">
                <a:latin typeface="Times New Roman" pitchFamily="18" charset="0"/>
                <a:cs typeface="Times New Roman" pitchFamily="18" charset="0"/>
              </a:rPr>
              <a:t>foetus</a:t>
            </a:r>
            <a:r>
              <a:rPr lang="en-US" dirty="0">
                <a:latin typeface="Times New Roman" pitchFamily="18" charset="0"/>
                <a:cs typeface="Times New Roman" pitchFamily="18" charset="0"/>
              </a:rPr>
              <a:t>, e.g. </a:t>
            </a:r>
            <a:r>
              <a:rPr lang="en-US" i="1" dirty="0">
                <a:latin typeface="Times New Roman" pitchFamily="18" charset="0"/>
                <a:cs typeface="Times New Roman" pitchFamily="18" charset="0"/>
              </a:rPr>
              <a:t>Toxoplasma </a:t>
            </a:r>
            <a:r>
              <a:rPr lang="en-US" i="1" dirty="0" err="1">
                <a:latin typeface="Times New Roman" pitchFamily="18" charset="0"/>
                <a:cs typeface="Times New Roman" pitchFamily="18" charset="0"/>
              </a:rPr>
              <a:t>gondii</a:t>
            </a:r>
            <a:r>
              <a:rPr lang="en-US" dirty="0">
                <a:latin typeface="Times New Roman" pitchFamily="18" charset="0"/>
                <a:cs typeface="Times New Roman" pitchFamily="18" charset="0"/>
              </a:rPr>
              <a:t>.</a:t>
            </a:r>
          </a:p>
          <a:p>
            <a:pPr lvl="0"/>
            <a:r>
              <a:rPr lang="en-US" dirty="0">
                <a:latin typeface="Times New Roman" pitchFamily="18" charset="0"/>
                <a:cs typeface="Times New Roman" pitchFamily="18" charset="0"/>
              </a:rPr>
              <a:t>Direct contact through the skin or sexually, e.g. </a:t>
            </a:r>
            <a:r>
              <a:rPr lang="en-US" i="1" dirty="0" err="1">
                <a:latin typeface="Times New Roman" pitchFamily="18" charset="0"/>
                <a:cs typeface="Times New Roman" pitchFamily="18" charset="0"/>
              </a:rPr>
              <a:t>Schistosoma</a:t>
            </a:r>
            <a:r>
              <a:rPr lang="en-US" dirty="0">
                <a:latin typeface="Times New Roman" pitchFamily="18" charset="0"/>
                <a:cs typeface="Times New Roman" pitchFamily="18" charset="0"/>
              </a:rPr>
              <a:t> species or </a:t>
            </a:r>
            <a:r>
              <a:rPr lang="en-US" i="1" dirty="0" err="1">
                <a:latin typeface="Times New Roman" pitchFamily="18" charset="0"/>
                <a:cs typeface="Times New Roman" pitchFamily="18" charset="0"/>
              </a:rPr>
              <a:t>Trichomonas</a:t>
            </a:r>
            <a:r>
              <a:rPr lang="en-US" i="1" dirty="0">
                <a:latin typeface="Times New Roman" pitchFamily="18" charset="0"/>
                <a:cs typeface="Times New Roman" pitchFamily="18" charset="0"/>
              </a:rPr>
              <a:t> </a:t>
            </a:r>
            <a:r>
              <a:rPr lang="en-US" i="1" dirty="0" err="1">
                <a:latin typeface="Times New Roman" pitchFamily="18" charset="0"/>
                <a:cs typeface="Times New Roman" pitchFamily="18" charset="0"/>
              </a:rPr>
              <a:t>vaginalis</a:t>
            </a:r>
            <a:r>
              <a:rPr lang="en-US" dirty="0">
                <a:latin typeface="Times New Roman" pitchFamily="18" charset="0"/>
                <a:cs typeface="Times New Roman" pitchFamily="18" charset="0"/>
              </a:rPr>
              <a:t>.</a:t>
            </a:r>
          </a:p>
          <a:p>
            <a:pPr lvl="0"/>
            <a:r>
              <a:rPr lang="en-US" dirty="0">
                <a:latin typeface="Times New Roman" pitchFamily="18" charset="0"/>
                <a:cs typeface="Times New Roman" pitchFamily="18" charset="0"/>
              </a:rPr>
              <a:t>Ingestion of contaminated food and water or undercooked meat in which the infective stage has developed, e.g. </a:t>
            </a:r>
            <a:r>
              <a:rPr lang="en-US" i="1" dirty="0" err="1">
                <a:latin typeface="Times New Roman" pitchFamily="18" charset="0"/>
                <a:cs typeface="Times New Roman" pitchFamily="18" charset="0"/>
              </a:rPr>
              <a:t>Entamoeba</a:t>
            </a:r>
            <a:r>
              <a:rPr lang="en-US" i="1" dirty="0">
                <a:latin typeface="Times New Roman" pitchFamily="18" charset="0"/>
                <a:cs typeface="Times New Roman" pitchFamily="18" charset="0"/>
              </a:rPr>
              <a:t> </a:t>
            </a:r>
            <a:r>
              <a:rPr lang="en-US" i="1" dirty="0" err="1">
                <a:latin typeface="Times New Roman" pitchFamily="18" charset="0"/>
                <a:cs typeface="Times New Roman" pitchFamily="18" charset="0"/>
              </a:rPr>
              <a:t>histolytica</a:t>
            </a:r>
            <a:r>
              <a:rPr lang="en-US" dirty="0">
                <a:latin typeface="Times New Roman" pitchFamily="18" charset="0"/>
                <a:cs typeface="Times New Roman" pitchFamily="18" charset="0"/>
              </a:rPr>
              <a:t> on food.</a:t>
            </a:r>
          </a:p>
          <a:p>
            <a:pPr lvl="0"/>
            <a:r>
              <a:rPr lang="en-US" dirty="0">
                <a:latin typeface="Times New Roman" pitchFamily="18" charset="0"/>
                <a:cs typeface="Times New Roman" pitchFamily="18" charset="0"/>
              </a:rPr>
              <a:t>Penetration of the skin due to contact with infected damp soil or stream water, e.g. </a:t>
            </a:r>
            <a:r>
              <a:rPr lang="en-US" i="1" dirty="0" err="1">
                <a:latin typeface="Times New Roman" pitchFamily="18" charset="0"/>
                <a:cs typeface="Times New Roman" pitchFamily="18" charset="0"/>
              </a:rPr>
              <a:t>Ancylostoma</a:t>
            </a:r>
            <a:r>
              <a:rPr lang="en-US" i="1" dirty="0">
                <a:latin typeface="Times New Roman" pitchFamily="18" charset="0"/>
                <a:cs typeface="Times New Roman" pitchFamily="18" charset="0"/>
              </a:rPr>
              <a:t> </a:t>
            </a:r>
            <a:r>
              <a:rPr lang="en-US" i="1" dirty="0" err="1">
                <a:latin typeface="Times New Roman" pitchFamily="18" charset="0"/>
                <a:cs typeface="Times New Roman" pitchFamily="18" charset="0"/>
              </a:rPr>
              <a:t>duodenale</a:t>
            </a:r>
            <a:r>
              <a:rPr lang="en-US" dirty="0">
                <a:latin typeface="Times New Roman" pitchFamily="18" charset="0"/>
                <a:cs typeface="Times New Roman" pitchFamily="18" charset="0"/>
              </a:rPr>
              <a:t>.</a:t>
            </a:r>
          </a:p>
          <a:p>
            <a:pPr lvl="0"/>
            <a:r>
              <a:rPr lang="en-US" dirty="0">
                <a:latin typeface="Times New Roman" pitchFamily="18" charset="0"/>
                <a:cs typeface="Times New Roman" pitchFamily="18" charset="0"/>
              </a:rPr>
              <a:t>Inhalation of dust carrying the infective stage of parasite, e.g. </a:t>
            </a:r>
            <a:r>
              <a:rPr lang="en-US" i="1" dirty="0">
                <a:latin typeface="Times New Roman" pitchFamily="18" charset="0"/>
                <a:cs typeface="Times New Roman" pitchFamily="18" charset="0"/>
              </a:rPr>
              <a:t>Ascaris </a:t>
            </a:r>
            <a:r>
              <a:rPr lang="en-US" i="1" dirty="0" err="1">
                <a:latin typeface="Times New Roman" pitchFamily="18" charset="0"/>
                <a:cs typeface="Times New Roman" pitchFamily="18" charset="0"/>
              </a:rPr>
              <a:t>lumbricoides</a:t>
            </a:r>
            <a:r>
              <a:rPr lang="en-US" dirty="0">
                <a:latin typeface="Times New Roman" pitchFamily="18" charset="0"/>
                <a:cs typeface="Times New Roman" pitchFamily="18" charset="0"/>
              </a:rPr>
              <a:t> .</a:t>
            </a:r>
          </a:p>
          <a:p>
            <a:pPr lvl="0"/>
            <a:r>
              <a:rPr lang="en-US" i="1" u="sng" dirty="0">
                <a:latin typeface="Times New Roman" pitchFamily="18" charset="0"/>
                <a:cs typeface="Times New Roman" pitchFamily="18" charset="0"/>
              </a:rPr>
              <a:t>Vectors</a:t>
            </a:r>
            <a:r>
              <a:rPr lang="en-US" i="1" dirty="0">
                <a:latin typeface="Times New Roman" pitchFamily="18" charset="0"/>
                <a:cs typeface="Times New Roman" pitchFamily="18" charset="0"/>
              </a:rPr>
              <a:t>:</a:t>
            </a:r>
            <a:r>
              <a:rPr lang="en-US" dirty="0">
                <a:latin typeface="Times New Roman" pitchFamily="18" charset="0"/>
                <a:cs typeface="Times New Roman" pitchFamily="18" charset="0"/>
              </a:rPr>
              <a:t> through the bite of infected vector e.g. Anopheles mosquitoes and </a:t>
            </a:r>
            <a:r>
              <a:rPr lang="en-US" i="1" dirty="0">
                <a:latin typeface="Times New Roman" pitchFamily="18" charset="0"/>
                <a:cs typeface="Times New Roman" pitchFamily="18" charset="0"/>
              </a:rPr>
              <a:t>Plasmodium </a:t>
            </a:r>
            <a:r>
              <a:rPr lang="en-US" dirty="0">
                <a:latin typeface="Times New Roman" pitchFamily="18" charset="0"/>
                <a:cs typeface="Times New Roman" pitchFamily="18" charset="0"/>
              </a:rPr>
              <a:t>species (malaria parasites).</a:t>
            </a:r>
          </a:p>
          <a:p>
            <a:pPr lvl="0"/>
            <a:r>
              <a:rPr lang="en-US" i="1" u="sng" dirty="0">
                <a:latin typeface="Times New Roman" pitchFamily="18" charset="0"/>
                <a:cs typeface="Times New Roman" pitchFamily="18" charset="0"/>
              </a:rPr>
              <a:t>Autoinfection</a:t>
            </a:r>
            <a:r>
              <a:rPr lang="en-US" i="1" dirty="0">
                <a:latin typeface="Times New Roman" pitchFamily="18" charset="0"/>
                <a:cs typeface="Times New Roman" pitchFamily="18" charset="0"/>
              </a:rPr>
              <a:t>:</a:t>
            </a:r>
            <a:r>
              <a:rPr lang="en-US" dirty="0">
                <a:latin typeface="Times New Roman" pitchFamily="18" charset="0"/>
                <a:cs typeface="Times New Roman" pitchFamily="18" charset="0"/>
              </a:rPr>
              <a:t> occurs when infective stages re-enter the same host, e.g. </a:t>
            </a:r>
            <a:r>
              <a:rPr lang="en-US" i="1" dirty="0" err="1">
                <a:latin typeface="Times New Roman" pitchFamily="18" charset="0"/>
                <a:cs typeface="Times New Roman" pitchFamily="18" charset="0"/>
              </a:rPr>
              <a:t>Enterobius</a:t>
            </a:r>
            <a:r>
              <a:rPr lang="en-US" i="1" dirty="0">
                <a:latin typeface="Times New Roman" pitchFamily="18" charset="0"/>
                <a:cs typeface="Times New Roman" pitchFamily="18" charset="0"/>
              </a:rPr>
              <a:t> </a:t>
            </a:r>
            <a:r>
              <a:rPr lang="en-US" i="1" dirty="0" err="1">
                <a:latin typeface="Times New Roman" pitchFamily="18" charset="0"/>
                <a:cs typeface="Times New Roman" pitchFamily="18" charset="0"/>
              </a:rPr>
              <a:t>vermicularis</a:t>
            </a:r>
            <a:r>
              <a:rPr lang="en-US" i="1" dirty="0">
                <a:latin typeface="Times New Roman" pitchFamily="18" charset="0"/>
                <a:cs typeface="Times New Roman" pitchFamily="18" charset="0"/>
              </a:rPr>
              <a:t>.</a:t>
            </a:r>
          </a:p>
          <a:p>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r"/>
            <a:r>
              <a:rPr lang="en-US" sz="4000" b="1" i="1" dirty="0"/>
              <a:t>effect of parasites on the host</a:t>
            </a:r>
            <a:br>
              <a:rPr lang="en-US" dirty="0"/>
            </a:br>
            <a:endParaRPr lang="en-US" dirty="0"/>
          </a:p>
        </p:txBody>
      </p:sp>
      <p:sp>
        <p:nvSpPr>
          <p:cNvPr id="3" name="Content Placeholder 2"/>
          <p:cNvSpPr>
            <a:spLocks noGrp="1"/>
          </p:cNvSpPr>
          <p:nvPr>
            <p:ph idx="1"/>
          </p:nvPr>
        </p:nvSpPr>
        <p:spPr>
          <a:xfrm>
            <a:off x="457200" y="1600200"/>
            <a:ext cx="8305800" cy="4800600"/>
          </a:xfrm>
        </p:spPr>
        <p:txBody>
          <a:bodyPr>
            <a:noAutofit/>
          </a:bodyPr>
          <a:lstStyle/>
          <a:p>
            <a:r>
              <a:rPr lang="en-US" sz="2400" dirty="0">
                <a:latin typeface="Times New Roman" pitchFamily="18" charset="0"/>
                <a:cs typeface="Times New Roman" pitchFamily="18" charset="0"/>
              </a:rPr>
              <a:t>The damage which pathogenic parasites produce in the tissues of the host may be classified in the following two ways;</a:t>
            </a:r>
          </a:p>
          <a:p>
            <a:r>
              <a:rPr lang="en-US" sz="2400" b="1" dirty="0">
                <a:latin typeface="Times New Roman" pitchFamily="18" charset="0"/>
                <a:cs typeface="Times New Roman" pitchFamily="18" charset="0"/>
              </a:rPr>
              <a:t>(a) Direct effects of the parasite on the host</a:t>
            </a:r>
            <a:endParaRPr lang="en-US" sz="2400" dirty="0">
              <a:latin typeface="Times New Roman" pitchFamily="18" charset="0"/>
              <a:cs typeface="Times New Roman" pitchFamily="18" charset="0"/>
            </a:endParaRPr>
          </a:p>
          <a:p>
            <a:pPr indent="-457200">
              <a:buNone/>
            </a:pPr>
            <a:r>
              <a:rPr lang="en-US" sz="2400" dirty="0">
                <a:latin typeface="Times New Roman" pitchFamily="18" charset="0"/>
                <a:cs typeface="Times New Roman" pitchFamily="18" charset="0"/>
              </a:rPr>
              <a:t>	•</a:t>
            </a:r>
            <a:r>
              <a:rPr lang="en-US" sz="2400" b="1" dirty="0">
                <a:latin typeface="Times New Roman" pitchFamily="18" charset="0"/>
                <a:cs typeface="Times New Roman" pitchFamily="18" charset="0"/>
              </a:rPr>
              <a:t>Mechanical injury: </a:t>
            </a:r>
            <a:r>
              <a:rPr lang="en-US" sz="2400" dirty="0">
                <a:latin typeface="Times New Roman" pitchFamily="18" charset="0"/>
                <a:cs typeface="Times New Roman" pitchFamily="18" charset="0"/>
              </a:rPr>
              <a:t>may be inflicted by a parasite by means of pressure as it migrates/grows larger, e.g. </a:t>
            </a:r>
            <a:r>
              <a:rPr lang="en-US" sz="2400" dirty="0" err="1">
                <a:latin typeface="Times New Roman" pitchFamily="18" charset="0"/>
                <a:cs typeface="Times New Roman" pitchFamily="18" charset="0"/>
              </a:rPr>
              <a:t>Hydatid</a:t>
            </a:r>
            <a:r>
              <a:rPr lang="en-US" sz="2400" dirty="0">
                <a:latin typeface="Times New Roman" pitchFamily="18" charset="0"/>
                <a:cs typeface="Times New Roman" pitchFamily="18" charset="0"/>
              </a:rPr>
              <a:t> cyst causes blockage of ducts such as blood vessels producing infarction.</a:t>
            </a:r>
          </a:p>
          <a:p>
            <a:pPr indent="-457200">
              <a:buNone/>
            </a:pPr>
            <a:r>
              <a:rPr lang="en-US" sz="2400" dirty="0">
                <a:latin typeface="Times New Roman" pitchFamily="18" charset="0"/>
                <a:cs typeface="Times New Roman" pitchFamily="18" charset="0"/>
              </a:rPr>
              <a:t>	•</a:t>
            </a:r>
            <a:r>
              <a:rPr lang="en-US" sz="2400" b="1" dirty="0">
                <a:latin typeface="Times New Roman" pitchFamily="18" charset="0"/>
                <a:cs typeface="Times New Roman" pitchFamily="18" charset="0"/>
              </a:rPr>
              <a:t>Deleterious effect: </a:t>
            </a:r>
            <a:r>
              <a:rPr lang="en-US" sz="2400" dirty="0">
                <a:latin typeface="Times New Roman" pitchFamily="18" charset="0"/>
                <a:cs typeface="Times New Roman" pitchFamily="18" charset="0"/>
              </a:rPr>
              <a:t>toxic substances- in </a:t>
            </a:r>
            <a:r>
              <a:rPr lang="en-US" sz="2400" i="1" dirty="0">
                <a:latin typeface="Times New Roman" pitchFamily="18" charset="0"/>
                <a:cs typeface="Times New Roman" pitchFamily="18" charset="0"/>
              </a:rPr>
              <a:t>Plasmodium falciparum </a:t>
            </a:r>
            <a:r>
              <a:rPr lang="en-US" sz="2400" dirty="0">
                <a:latin typeface="Times New Roman" pitchFamily="18" charset="0"/>
                <a:cs typeface="Times New Roman" pitchFamily="18" charset="0"/>
              </a:rPr>
              <a:t>production of toxic substances may cause rigors and other symptoms.</a:t>
            </a:r>
          </a:p>
          <a:p>
            <a:pPr indent="-457200">
              <a:buNone/>
            </a:pPr>
            <a:r>
              <a:rPr lang="en-US" sz="2400" dirty="0">
                <a:latin typeface="Times New Roman" pitchFamily="18" charset="0"/>
                <a:cs typeface="Times New Roman" pitchFamily="18" charset="0"/>
              </a:rPr>
              <a:t>	•</a:t>
            </a:r>
            <a:r>
              <a:rPr lang="en-US" sz="2400" b="1" dirty="0">
                <a:latin typeface="Times New Roman" pitchFamily="18" charset="0"/>
                <a:cs typeface="Times New Roman" pitchFamily="18" charset="0"/>
              </a:rPr>
              <a:t>Deprivation of nutrients, fluids and metabolites: </a:t>
            </a:r>
            <a:r>
              <a:rPr lang="en-US" sz="2400" dirty="0">
                <a:latin typeface="Times New Roman" pitchFamily="18" charset="0"/>
                <a:cs typeface="Times New Roman" pitchFamily="18" charset="0"/>
              </a:rPr>
              <a:t>parasite may produce disease by competing with the host for nutrients, e.g</a:t>
            </a:r>
            <a:r>
              <a:rPr lang="en-US" sz="2400" i="1" dirty="0">
                <a:latin typeface="Times New Roman" pitchFamily="18" charset="0"/>
                <a:cs typeface="Times New Roman" pitchFamily="18" charset="0"/>
              </a:rPr>
              <a:t>. Ascaris </a:t>
            </a:r>
            <a:r>
              <a:rPr lang="en-US" sz="2400" i="1" dirty="0" err="1">
                <a:latin typeface="Times New Roman" pitchFamily="18" charset="0"/>
                <a:cs typeface="Times New Roman" pitchFamily="18" charset="0"/>
              </a:rPr>
              <a:t>lumbricoides</a:t>
            </a:r>
            <a:r>
              <a:rPr lang="en-US" sz="2400" i="1" dirty="0">
                <a:latin typeface="Times New Roman" pitchFamily="18" charset="0"/>
                <a:cs typeface="Times New Roman" pitchFamily="18" charset="0"/>
              </a:rPr>
              <a:t> </a:t>
            </a:r>
            <a:r>
              <a:rPr lang="en-US" sz="2400" dirty="0">
                <a:latin typeface="Times New Roman" pitchFamily="18" charset="0"/>
                <a:cs typeface="Times New Roman" pitchFamily="18" charset="0"/>
              </a:rPr>
              <a:t>in the GIT of man.</a:t>
            </a:r>
          </a:p>
          <a:p>
            <a:endParaRPr lang="en-US" sz="2400" dirty="0">
              <a:latin typeface="Times New Roman" pitchFamily="18" charset="0"/>
              <a:cs typeface="Times New Roman" pitchFamily="18"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r"/>
            <a:r>
              <a:rPr lang="en-US" sz="3600" b="1" i="1" dirty="0"/>
              <a:t>effect of parasites on the host: </a:t>
            </a:r>
            <a:r>
              <a:rPr lang="en-US" sz="2400" b="1" i="1" dirty="0"/>
              <a:t>cont’d</a:t>
            </a:r>
            <a:endParaRPr lang="en-US" sz="2400" dirty="0"/>
          </a:p>
        </p:txBody>
      </p:sp>
      <p:sp>
        <p:nvSpPr>
          <p:cNvPr id="3" name="Content Placeholder 2"/>
          <p:cNvSpPr>
            <a:spLocks noGrp="1"/>
          </p:cNvSpPr>
          <p:nvPr>
            <p:ph idx="1"/>
          </p:nvPr>
        </p:nvSpPr>
        <p:spPr>
          <a:xfrm>
            <a:off x="457200" y="1600200"/>
            <a:ext cx="8229600" cy="4724400"/>
          </a:xfrm>
        </p:spPr>
        <p:txBody>
          <a:bodyPr>
            <a:normAutofit/>
          </a:bodyPr>
          <a:lstStyle/>
          <a:p>
            <a:r>
              <a:rPr lang="en-US" sz="2800" b="1" dirty="0">
                <a:latin typeface="Times New Roman" pitchFamily="18" charset="0"/>
                <a:cs typeface="Times New Roman" pitchFamily="18" charset="0"/>
              </a:rPr>
              <a:t>(b) Indirect effects of parasite on the host:</a:t>
            </a:r>
            <a:endParaRPr lang="en-US" sz="2800" dirty="0">
              <a:latin typeface="Times New Roman" pitchFamily="18" charset="0"/>
              <a:cs typeface="Times New Roman" pitchFamily="18" charset="0"/>
            </a:endParaRPr>
          </a:p>
          <a:p>
            <a:pPr marL="457200">
              <a:buNone/>
            </a:pPr>
            <a:r>
              <a:rPr lang="en-US" sz="2800" dirty="0">
                <a:latin typeface="Times New Roman" pitchFamily="18" charset="0"/>
                <a:cs typeface="Times New Roman" pitchFamily="18" charset="0"/>
              </a:rPr>
              <a:t>• </a:t>
            </a:r>
            <a:r>
              <a:rPr lang="en-US" sz="2800" b="1" dirty="0">
                <a:latin typeface="Times New Roman" pitchFamily="18" charset="0"/>
                <a:cs typeface="Times New Roman" pitchFamily="18" charset="0"/>
              </a:rPr>
              <a:t>Immunological reaction:</a:t>
            </a:r>
            <a:r>
              <a:rPr lang="en-US" sz="2800" dirty="0">
                <a:latin typeface="Times New Roman" pitchFamily="18" charset="0"/>
                <a:cs typeface="Times New Roman" pitchFamily="18" charset="0"/>
              </a:rPr>
              <a:t> Tissue damage may be caused by immunological response of the host, e.g. </a:t>
            </a:r>
            <a:r>
              <a:rPr lang="en-US" sz="2800" dirty="0" err="1">
                <a:latin typeface="Times New Roman" pitchFamily="18" charset="0"/>
                <a:cs typeface="Times New Roman" pitchFamily="18" charset="0"/>
              </a:rPr>
              <a:t>nephrotic</a:t>
            </a:r>
            <a:r>
              <a:rPr lang="en-US" sz="2800" dirty="0">
                <a:latin typeface="Times New Roman" pitchFamily="18" charset="0"/>
                <a:cs typeface="Times New Roman" pitchFamily="18" charset="0"/>
              </a:rPr>
              <a:t> syndrome following </a:t>
            </a:r>
            <a:r>
              <a:rPr lang="en-US" sz="2800" i="1" dirty="0">
                <a:latin typeface="Times New Roman" pitchFamily="18" charset="0"/>
                <a:cs typeface="Times New Roman" pitchFamily="18" charset="0"/>
              </a:rPr>
              <a:t>Plasmodium </a:t>
            </a:r>
            <a:r>
              <a:rPr lang="en-US" sz="2800" dirty="0" err="1">
                <a:latin typeface="Times New Roman" pitchFamily="18" charset="0"/>
                <a:cs typeface="Times New Roman" pitchFamily="18" charset="0"/>
              </a:rPr>
              <a:t>spp</a:t>
            </a:r>
            <a:r>
              <a:rPr lang="en-US" sz="2800" dirty="0">
                <a:latin typeface="Times New Roman" pitchFamily="18" charset="0"/>
                <a:cs typeface="Times New Roman" pitchFamily="18" charset="0"/>
              </a:rPr>
              <a:t> infections.</a:t>
            </a:r>
          </a:p>
          <a:p>
            <a:pPr marL="457200">
              <a:buNone/>
            </a:pPr>
            <a:r>
              <a:rPr lang="en-US" sz="2800" dirty="0">
                <a:latin typeface="Times New Roman" pitchFamily="18" charset="0"/>
                <a:cs typeface="Times New Roman" pitchFamily="18" charset="0"/>
              </a:rPr>
              <a:t>• </a:t>
            </a:r>
            <a:r>
              <a:rPr lang="en-US" sz="2800" b="1" dirty="0">
                <a:latin typeface="Times New Roman" pitchFamily="18" charset="0"/>
                <a:cs typeface="Times New Roman" pitchFamily="18" charset="0"/>
              </a:rPr>
              <a:t>Excessive proliferation: </a:t>
            </a:r>
            <a:r>
              <a:rPr lang="en-US" sz="2800" dirty="0">
                <a:latin typeface="Times New Roman" pitchFamily="18" charset="0"/>
                <a:cs typeface="Times New Roman" pitchFamily="18" charset="0"/>
              </a:rPr>
              <a:t>Invasion of tissues by some parasites can also cause tissue damage in man, e.g. fibrosis of liver after deposition of the ova of </a:t>
            </a:r>
            <a:r>
              <a:rPr lang="en-US" sz="2800" i="1" dirty="0" err="1">
                <a:latin typeface="Times New Roman" pitchFamily="18" charset="0"/>
                <a:cs typeface="Times New Roman" pitchFamily="18" charset="0"/>
              </a:rPr>
              <a:t>Schistosoma</a:t>
            </a:r>
            <a:r>
              <a:rPr lang="en-US" sz="2800" i="1" dirty="0">
                <a:latin typeface="Times New Roman" pitchFamily="18" charset="0"/>
                <a:cs typeface="Times New Roman" pitchFamily="18" charset="0"/>
              </a:rPr>
              <a:t> </a:t>
            </a:r>
            <a:r>
              <a:rPr lang="en-US" sz="2800" dirty="0">
                <a:latin typeface="Times New Roman" pitchFamily="18" charset="0"/>
                <a:cs typeface="Times New Roman" pitchFamily="18" charset="0"/>
              </a:rPr>
              <a:t>spp.</a:t>
            </a:r>
          </a:p>
          <a:p>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39762"/>
          </a:xfrm>
        </p:spPr>
        <p:txBody>
          <a:bodyPr>
            <a:normAutofit fontScale="90000"/>
          </a:bodyPr>
          <a:lstStyle/>
          <a:p>
            <a:pPr algn="r"/>
            <a:br>
              <a:rPr lang="en-US" sz="4000" b="1" i="1" dirty="0"/>
            </a:br>
            <a:r>
              <a:rPr lang="en-US" sz="4000" b="1" i="1" dirty="0"/>
              <a:t>basic concepts in medical </a:t>
            </a:r>
            <a:r>
              <a:rPr lang="en-US" sz="4000" b="1" i="1" dirty="0" err="1"/>
              <a:t>parasitology</a:t>
            </a:r>
            <a:br>
              <a:rPr lang="en-US" dirty="0"/>
            </a:br>
            <a:endParaRPr lang="en-US" dirty="0"/>
          </a:p>
        </p:txBody>
      </p:sp>
      <p:sp>
        <p:nvSpPr>
          <p:cNvPr id="3" name="Content Placeholder 2"/>
          <p:cNvSpPr>
            <a:spLocks noGrp="1"/>
          </p:cNvSpPr>
          <p:nvPr>
            <p:ph idx="1"/>
          </p:nvPr>
        </p:nvSpPr>
        <p:spPr>
          <a:xfrm>
            <a:off x="457200" y="1143000"/>
            <a:ext cx="8458200" cy="5410200"/>
          </a:xfrm>
        </p:spPr>
        <p:txBody>
          <a:bodyPr>
            <a:normAutofit fontScale="85000" lnSpcReduction="10000"/>
          </a:bodyPr>
          <a:lstStyle/>
          <a:p>
            <a:r>
              <a:rPr lang="en-US" dirty="0">
                <a:latin typeface="Times New Roman" pitchFamily="18" charset="0"/>
                <a:cs typeface="Times New Roman" pitchFamily="18" charset="0"/>
              </a:rPr>
              <a:t>Each of the medically important parasites are discussed under the subheadings of </a:t>
            </a:r>
            <a:r>
              <a:rPr lang="en-US" b="1" dirty="0">
                <a:latin typeface="Times New Roman" pitchFamily="18" charset="0"/>
                <a:cs typeface="Times New Roman" pitchFamily="18" charset="0"/>
              </a:rPr>
              <a:t>morphology, geographical distribution, methods of infection, life cycle, host/parasite relationship, </a:t>
            </a:r>
            <a:r>
              <a:rPr lang="en-US" b="1" dirty="0" err="1">
                <a:latin typeface="Times New Roman" pitchFamily="18" charset="0"/>
                <a:cs typeface="Times New Roman" pitchFamily="18" charset="0"/>
              </a:rPr>
              <a:t>pathogenicity</a:t>
            </a:r>
            <a:r>
              <a:rPr lang="en-US" b="1" dirty="0">
                <a:latin typeface="Times New Roman" pitchFamily="18" charset="0"/>
                <a:cs typeface="Times New Roman" pitchFamily="18" charset="0"/>
              </a:rPr>
              <a:t> and clinical manifestations of infection, laboratory diagnosis, treatment and preventive/control </a:t>
            </a:r>
            <a:r>
              <a:rPr lang="en-US" dirty="0">
                <a:latin typeface="Times New Roman" pitchFamily="18" charset="0"/>
                <a:cs typeface="Times New Roman" pitchFamily="18" charset="0"/>
              </a:rPr>
              <a:t>measures against the parasites. </a:t>
            </a:r>
          </a:p>
          <a:p>
            <a:r>
              <a:rPr lang="en-US" b="1" dirty="0">
                <a:latin typeface="Times New Roman" pitchFamily="18" charset="0"/>
                <a:cs typeface="Times New Roman" pitchFamily="18" charset="0"/>
              </a:rPr>
              <a:t>Morphology: </a:t>
            </a:r>
            <a:r>
              <a:rPr lang="en-US" dirty="0">
                <a:latin typeface="Times New Roman" pitchFamily="18" charset="0"/>
                <a:cs typeface="Times New Roman" pitchFamily="18" charset="0"/>
              </a:rPr>
              <a:t>includes size, shape, color and position of different organelles in different parasites at various stages of their development. This is especially important in laboratory diagnosis which helps to identify the different stages of development and differentiate between pathogenic and </a:t>
            </a:r>
            <a:r>
              <a:rPr lang="en-US" dirty="0" err="1">
                <a:latin typeface="Times New Roman" pitchFamily="18" charset="0"/>
                <a:cs typeface="Times New Roman" pitchFamily="18" charset="0"/>
              </a:rPr>
              <a:t>commensal</a:t>
            </a:r>
            <a:r>
              <a:rPr lang="en-US" dirty="0">
                <a:latin typeface="Times New Roman" pitchFamily="18" charset="0"/>
                <a:cs typeface="Times New Roman" pitchFamily="18" charset="0"/>
              </a:rPr>
              <a:t> organisms, e.g. </a:t>
            </a:r>
            <a:r>
              <a:rPr lang="en-US" i="1" dirty="0" err="1">
                <a:latin typeface="Times New Roman" pitchFamily="18" charset="0"/>
                <a:cs typeface="Times New Roman" pitchFamily="18" charset="0"/>
              </a:rPr>
              <a:t>Entamoeba</a:t>
            </a:r>
            <a:r>
              <a:rPr lang="en-US" i="1" dirty="0">
                <a:latin typeface="Times New Roman" pitchFamily="18" charset="0"/>
                <a:cs typeface="Times New Roman" pitchFamily="18" charset="0"/>
              </a:rPr>
              <a:t> </a:t>
            </a:r>
            <a:r>
              <a:rPr lang="en-US" i="1" dirty="0" err="1">
                <a:latin typeface="Times New Roman" pitchFamily="18" charset="0"/>
                <a:cs typeface="Times New Roman" pitchFamily="18" charset="0"/>
              </a:rPr>
              <a:t>histolytica</a:t>
            </a:r>
            <a:r>
              <a:rPr lang="en-US" i="1" dirty="0">
                <a:latin typeface="Times New Roman" pitchFamily="18" charset="0"/>
                <a:cs typeface="Times New Roman" pitchFamily="18" charset="0"/>
              </a:rPr>
              <a:t> </a:t>
            </a:r>
            <a:r>
              <a:rPr lang="en-US" dirty="0">
                <a:latin typeface="Times New Roman" pitchFamily="18" charset="0"/>
                <a:cs typeface="Times New Roman" pitchFamily="18" charset="0"/>
              </a:rPr>
              <a:t>and </a:t>
            </a:r>
            <a:r>
              <a:rPr lang="en-US" i="1" dirty="0" err="1">
                <a:latin typeface="Times New Roman" pitchFamily="18" charset="0"/>
                <a:cs typeface="Times New Roman" pitchFamily="18" charset="0"/>
              </a:rPr>
              <a:t>Entamoeba</a:t>
            </a:r>
            <a:r>
              <a:rPr lang="en-US" i="1" dirty="0">
                <a:latin typeface="Times New Roman" pitchFamily="18" charset="0"/>
                <a:cs typeface="Times New Roman" pitchFamily="18" charset="0"/>
              </a:rPr>
              <a:t> coli</a:t>
            </a:r>
            <a:r>
              <a:rPr lang="en-US" dirty="0">
                <a:latin typeface="Times New Roman" pitchFamily="18" charset="0"/>
                <a:cs typeface="Times New Roman" pitchFamily="18" charset="0"/>
              </a:rPr>
              <a:t>.</a:t>
            </a:r>
          </a:p>
          <a:p>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28600"/>
            <a:ext cx="8382000" cy="762000"/>
          </a:xfrm>
        </p:spPr>
        <p:txBody>
          <a:bodyPr>
            <a:normAutofit/>
          </a:bodyPr>
          <a:lstStyle/>
          <a:p>
            <a:pPr algn="r"/>
            <a:r>
              <a:rPr lang="en-US" sz="3400" b="1" i="1" dirty="0"/>
              <a:t>basic concepts in medical </a:t>
            </a:r>
            <a:r>
              <a:rPr lang="en-US" sz="3400" b="1" i="1" dirty="0" err="1"/>
              <a:t>parasitology</a:t>
            </a:r>
            <a:r>
              <a:rPr lang="en-US" sz="3400" b="1" i="1" dirty="0"/>
              <a:t>: </a:t>
            </a:r>
            <a:r>
              <a:rPr lang="en-US" sz="2800" b="1" i="1" dirty="0"/>
              <a:t>cont’d</a:t>
            </a:r>
            <a:endParaRPr lang="en-US" sz="2800" dirty="0"/>
          </a:p>
        </p:txBody>
      </p:sp>
      <p:sp>
        <p:nvSpPr>
          <p:cNvPr id="3" name="Content Placeholder 2"/>
          <p:cNvSpPr>
            <a:spLocks noGrp="1"/>
          </p:cNvSpPr>
          <p:nvPr>
            <p:ph idx="1"/>
          </p:nvPr>
        </p:nvSpPr>
        <p:spPr>
          <a:xfrm>
            <a:off x="381000" y="1143000"/>
            <a:ext cx="8534400" cy="5486400"/>
          </a:xfrm>
        </p:spPr>
        <p:txBody>
          <a:bodyPr>
            <a:normAutofit fontScale="85000" lnSpcReduction="20000"/>
          </a:bodyPr>
          <a:lstStyle/>
          <a:p>
            <a:r>
              <a:rPr lang="en-US" b="1" dirty="0">
                <a:latin typeface="Times New Roman" pitchFamily="18" charset="0"/>
                <a:cs typeface="Times New Roman" pitchFamily="18" charset="0"/>
              </a:rPr>
              <a:t>Geographical distribution: </a:t>
            </a:r>
            <a:r>
              <a:rPr lang="en-US" dirty="0">
                <a:latin typeface="Times New Roman" pitchFamily="18" charset="0"/>
                <a:cs typeface="Times New Roman" pitchFamily="18" charset="0"/>
              </a:rPr>
              <a:t>The distribution of parasites depends upon:</a:t>
            </a:r>
          </a:p>
          <a:p>
            <a:r>
              <a:rPr lang="en-US" dirty="0">
                <a:latin typeface="Times New Roman" pitchFamily="18" charset="0"/>
                <a:cs typeface="Times New Roman" pitchFamily="18" charset="0"/>
              </a:rPr>
              <a:t>a) </a:t>
            </a:r>
            <a:r>
              <a:rPr lang="en-US" b="1" dirty="0">
                <a:latin typeface="Times New Roman" pitchFamily="18" charset="0"/>
                <a:cs typeface="Times New Roman" pitchFamily="18" charset="0"/>
              </a:rPr>
              <a:t>The presence and food habits of a suitable host:</a:t>
            </a:r>
          </a:p>
          <a:p>
            <a:pPr indent="-731520">
              <a:buNone/>
            </a:pPr>
            <a:r>
              <a:rPr lang="en-US" dirty="0">
                <a:latin typeface="Times New Roman" pitchFamily="18" charset="0"/>
                <a:cs typeface="Times New Roman" pitchFamily="18" charset="0"/>
              </a:rPr>
              <a:t>		•Host specificity, for example, </a:t>
            </a:r>
            <a:r>
              <a:rPr lang="en-US" i="1" dirty="0" err="1">
                <a:latin typeface="Times New Roman" pitchFamily="18" charset="0"/>
                <a:cs typeface="Times New Roman" pitchFamily="18" charset="0"/>
              </a:rPr>
              <a:t>Ancylostoma</a:t>
            </a:r>
            <a:r>
              <a:rPr lang="en-US" i="1" dirty="0">
                <a:latin typeface="Times New Roman" pitchFamily="18" charset="0"/>
                <a:cs typeface="Times New Roman" pitchFamily="18" charset="0"/>
              </a:rPr>
              <a:t> 	</a:t>
            </a:r>
            <a:r>
              <a:rPr lang="en-US" i="1" dirty="0" err="1">
                <a:latin typeface="Times New Roman" pitchFamily="18" charset="0"/>
                <a:cs typeface="Times New Roman" pitchFamily="18" charset="0"/>
              </a:rPr>
              <a:t>duodenale</a:t>
            </a:r>
            <a:r>
              <a:rPr lang="en-US" i="1" dirty="0">
                <a:latin typeface="Times New Roman" pitchFamily="18" charset="0"/>
                <a:cs typeface="Times New Roman" pitchFamily="18" charset="0"/>
              </a:rPr>
              <a:t> </a:t>
            </a:r>
            <a:r>
              <a:rPr lang="en-US" dirty="0">
                <a:latin typeface="Times New Roman" pitchFamily="18" charset="0"/>
                <a:cs typeface="Times New Roman" pitchFamily="18" charset="0"/>
              </a:rPr>
              <a:t>requires man as a host while </a:t>
            </a:r>
            <a:r>
              <a:rPr lang="en-US" i="1" dirty="0" err="1">
                <a:latin typeface="Times New Roman" pitchFamily="18" charset="0"/>
                <a:cs typeface="Times New Roman" pitchFamily="18" charset="0"/>
              </a:rPr>
              <a:t>Ancylostoma</a:t>
            </a:r>
            <a:r>
              <a:rPr lang="en-US" i="1" dirty="0">
                <a:latin typeface="Times New Roman" pitchFamily="18" charset="0"/>
                <a:cs typeface="Times New Roman" pitchFamily="18" charset="0"/>
              </a:rPr>
              <a:t> 	</a:t>
            </a:r>
            <a:r>
              <a:rPr lang="en-US" i="1" dirty="0" err="1">
                <a:latin typeface="Times New Roman" pitchFamily="18" charset="0"/>
                <a:cs typeface="Times New Roman" pitchFamily="18" charset="0"/>
              </a:rPr>
              <a:t>caninum</a:t>
            </a:r>
            <a:r>
              <a:rPr lang="en-US" i="1" dirty="0">
                <a:latin typeface="Times New Roman" pitchFamily="18" charset="0"/>
                <a:cs typeface="Times New Roman" pitchFamily="18" charset="0"/>
              </a:rPr>
              <a:t> </a:t>
            </a:r>
            <a:r>
              <a:rPr lang="en-US" dirty="0">
                <a:latin typeface="Times New Roman" pitchFamily="18" charset="0"/>
                <a:cs typeface="Times New Roman" pitchFamily="18" charset="0"/>
              </a:rPr>
              <a:t>requires a dog</a:t>
            </a:r>
          </a:p>
          <a:p>
            <a:pPr indent="-731520">
              <a:buNone/>
            </a:pPr>
            <a:r>
              <a:rPr lang="en-US" dirty="0">
                <a:latin typeface="Times New Roman" pitchFamily="18" charset="0"/>
                <a:cs typeface="Times New Roman" pitchFamily="18" charset="0"/>
              </a:rPr>
              <a:t>		•Food habits, e.g. consumption of raw or 	undercooked meat or vegetables predisposes to 	</a:t>
            </a:r>
            <a:r>
              <a:rPr lang="en-US" dirty="0" err="1">
                <a:latin typeface="Times New Roman" pitchFamily="18" charset="0"/>
                <a:cs typeface="Times New Roman" pitchFamily="18" charset="0"/>
              </a:rPr>
              <a:t>taeniasis</a:t>
            </a:r>
            <a:endParaRPr lang="en-US" dirty="0">
              <a:latin typeface="Times New Roman" pitchFamily="18" charset="0"/>
              <a:cs typeface="Times New Roman" pitchFamily="18" charset="0"/>
            </a:endParaRPr>
          </a:p>
          <a:p>
            <a:r>
              <a:rPr lang="en-US" dirty="0">
                <a:latin typeface="Times New Roman" pitchFamily="18" charset="0"/>
                <a:cs typeface="Times New Roman" pitchFamily="18" charset="0"/>
              </a:rPr>
              <a:t>b) </a:t>
            </a:r>
            <a:r>
              <a:rPr lang="en-US" b="1" dirty="0">
                <a:latin typeface="Times New Roman" pitchFamily="18" charset="0"/>
                <a:cs typeface="Times New Roman" pitchFamily="18" charset="0"/>
              </a:rPr>
              <a:t>Easy escape of the parasite from the host:</a:t>
            </a:r>
            <a:r>
              <a:rPr lang="en-US" dirty="0">
                <a:latin typeface="Times New Roman" pitchFamily="18" charset="0"/>
                <a:cs typeface="Times New Roman" pitchFamily="18" charset="0"/>
              </a:rPr>
              <a:t> the different developmental stages of a parasite which are released from the body along with </a:t>
            </a:r>
            <a:r>
              <a:rPr lang="en-US" dirty="0" err="1">
                <a:latin typeface="Times New Roman" pitchFamily="18" charset="0"/>
                <a:cs typeface="Times New Roman" pitchFamily="18" charset="0"/>
              </a:rPr>
              <a:t>faeces</a:t>
            </a:r>
            <a:r>
              <a:rPr lang="en-US" dirty="0">
                <a:latin typeface="Times New Roman" pitchFamily="18" charset="0"/>
                <a:cs typeface="Times New Roman" pitchFamily="18" charset="0"/>
              </a:rPr>
              <a:t> and urine are widely distributed in many parts of the world compared to those parasites which require a vector or direct body fluid contact for transmission.</a:t>
            </a:r>
          </a:p>
          <a:p>
            <a:pPr>
              <a:buNone/>
            </a:pPr>
            <a:endParaRPr lang="en-US" dirty="0"/>
          </a:p>
          <a:p>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274638"/>
            <a:ext cx="8610600" cy="944562"/>
          </a:xfrm>
        </p:spPr>
        <p:txBody>
          <a:bodyPr>
            <a:normAutofit fontScale="90000"/>
          </a:bodyPr>
          <a:lstStyle/>
          <a:p>
            <a:pPr algn="r"/>
            <a:r>
              <a:rPr lang="en-US" sz="4000" b="1" i="1" dirty="0"/>
              <a:t>basic concepts in medical </a:t>
            </a:r>
            <a:r>
              <a:rPr lang="en-US" sz="4000" b="1" i="1" dirty="0" err="1"/>
              <a:t>parasitology</a:t>
            </a:r>
            <a:r>
              <a:rPr lang="en-US" sz="4000" b="1" i="1" dirty="0"/>
              <a:t>: </a:t>
            </a:r>
            <a:r>
              <a:rPr lang="en-US" sz="3100" b="1" i="1" dirty="0"/>
              <a:t>cont’d</a:t>
            </a:r>
            <a:endParaRPr lang="en-US" sz="3100" dirty="0"/>
          </a:p>
        </p:txBody>
      </p:sp>
      <p:sp>
        <p:nvSpPr>
          <p:cNvPr id="3" name="Content Placeholder 2"/>
          <p:cNvSpPr>
            <a:spLocks noGrp="1"/>
          </p:cNvSpPr>
          <p:nvPr>
            <p:ph idx="1"/>
          </p:nvPr>
        </p:nvSpPr>
        <p:spPr>
          <a:xfrm>
            <a:off x="457200" y="1600200"/>
            <a:ext cx="8305800" cy="4953000"/>
          </a:xfrm>
        </p:spPr>
        <p:txBody>
          <a:bodyPr>
            <a:normAutofit fontScale="85000" lnSpcReduction="10000"/>
          </a:bodyPr>
          <a:lstStyle/>
          <a:p>
            <a:r>
              <a:rPr lang="en-US" dirty="0">
                <a:latin typeface="Times New Roman" pitchFamily="18" charset="0"/>
                <a:cs typeface="Times New Roman" pitchFamily="18" charset="0"/>
              </a:rPr>
              <a:t>c) Environmental conditions favoring survival outside the body of the host, i.e. temperature, the presence of water, humidity etc.</a:t>
            </a:r>
          </a:p>
          <a:p>
            <a:r>
              <a:rPr lang="en-US" dirty="0">
                <a:latin typeface="Times New Roman" pitchFamily="18" charset="0"/>
                <a:cs typeface="Times New Roman" pitchFamily="18" charset="0"/>
              </a:rPr>
              <a:t>d) The presence of an appropriate vector or intermediate host – parasites that do not require an intermediate host (vector) for transmission are more widely distributed than those that do require vectors.</a:t>
            </a:r>
          </a:p>
          <a:p>
            <a:pPr>
              <a:buNone/>
            </a:pPr>
            <a:endParaRPr lang="en-US" dirty="0">
              <a:latin typeface="Times New Roman" pitchFamily="18" charset="0"/>
              <a:cs typeface="Times New Roman" pitchFamily="18" charset="0"/>
            </a:endParaRPr>
          </a:p>
          <a:p>
            <a:r>
              <a:rPr lang="en-US" dirty="0">
                <a:latin typeface="Times New Roman" pitchFamily="18" charset="0"/>
                <a:cs typeface="Times New Roman" pitchFamily="18" charset="0"/>
              </a:rPr>
              <a:t>Once we are clear about the geographical distribution and conditions favoring survival in relation to different parasites, effective preventive and control measures can more easily be devised and implemented.</a:t>
            </a:r>
          </a:p>
          <a:p>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274638"/>
            <a:ext cx="8610600" cy="944562"/>
          </a:xfrm>
        </p:spPr>
        <p:txBody>
          <a:bodyPr>
            <a:normAutofit fontScale="90000"/>
          </a:bodyPr>
          <a:lstStyle/>
          <a:p>
            <a:r>
              <a:rPr lang="en-US" sz="4000" b="1" i="1" dirty="0">
                <a:latin typeface="Times New Roman" pitchFamily="18" charset="0"/>
                <a:cs typeface="Times New Roman" pitchFamily="18" charset="0"/>
              </a:rPr>
              <a:t>basic concepts in medical </a:t>
            </a:r>
            <a:r>
              <a:rPr lang="en-US" sz="4000" b="1" i="1" dirty="0" err="1">
                <a:latin typeface="Times New Roman" pitchFamily="18" charset="0"/>
                <a:cs typeface="Times New Roman" pitchFamily="18" charset="0"/>
              </a:rPr>
              <a:t>parasitology</a:t>
            </a:r>
            <a:r>
              <a:rPr lang="en-US" sz="4000" b="1" i="1" dirty="0">
                <a:latin typeface="Times New Roman" pitchFamily="18" charset="0"/>
                <a:cs typeface="Times New Roman" pitchFamily="18" charset="0"/>
              </a:rPr>
              <a:t>: </a:t>
            </a:r>
            <a:r>
              <a:rPr lang="en-US" sz="3100" b="1" i="1" dirty="0">
                <a:latin typeface="Times New Roman" pitchFamily="18" charset="0"/>
                <a:cs typeface="Times New Roman" pitchFamily="18" charset="0"/>
              </a:rPr>
              <a:t>cont’d</a:t>
            </a:r>
            <a:endParaRPr lang="en-US" sz="3100" dirty="0">
              <a:latin typeface="Times New Roman" pitchFamily="18" charset="0"/>
              <a:cs typeface="Times New Roman" pitchFamily="18" charset="0"/>
            </a:endParaRPr>
          </a:p>
        </p:txBody>
      </p:sp>
      <p:sp>
        <p:nvSpPr>
          <p:cNvPr id="3" name="Content Placeholder 2"/>
          <p:cNvSpPr>
            <a:spLocks noGrp="1"/>
          </p:cNvSpPr>
          <p:nvPr>
            <p:ph idx="1"/>
          </p:nvPr>
        </p:nvSpPr>
        <p:spPr>
          <a:xfrm>
            <a:off x="457200" y="1295400"/>
            <a:ext cx="8229600" cy="5257800"/>
          </a:xfrm>
        </p:spPr>
        <p:txBody>
          <a:bodyPr>
            <a:normAutofit fontScale="85000" lnSpcReduction="20000"/>
          </a:bodyPr>
          <a:lstStyle/>
          <a:p>
            <a:r>
              <a:rPr lang="en-US" b="1" dirty="0">
                <a:latin typeface="Times New Roman" pitchFamily="18" charset="0"/>
                <a:cs typeface="Times New Roman" pitchFamily="18" charset="0"/>
              </a:rPr>
              <a:t>Life cycle of parasites - </a:t>
            </a:r>
            <a:r>
              <a:rPr lang="en-US" dirty="0">
                <a:latin typeface="Times New Roman" pitchFamily="18" charset="0"/>
                <a:cs typeface="Times New Roman" pitchFamily="18" charset="0"/>
              </a:rPr>
              <a:t>the route followed by a parasite from the time of entry into the host to exit, including the extracorporeal (outside the host) life. It can either be simple (</a:t>
            </a:r>
            <a:r>
              <a:rPr lang="en-US" b="1" dirty="0" err="1"/>
              <a:t>monoxenous</a:t>
            </a:r>
            <a:r>
              <a:rPr lang="en-US" dirty="0">
                <a:latin typeface="Times New Roman" pitchFamily="18" charset="0"/>
                <a:cs typeface="Times New Roman" pitchFamily="18" charset="0"/>
              </a:rPr>
              <a:t>), when only one host is involved, or complex, involving one or more intermediate hosts (</a:t>
            </a:r>
            <a:r>
              <a:rPr lang="en-US" b="1" dirty="0" err="1"/>
              <a:t>heteroxenous</a:t>
            </a:r>
            <a:r>
              <a:rPr lang="en-US" dirty="0">
                <a:latin typeface="Times New Roman" pitchFamily="18" charset="0"/>
                <a:cs typeface="Times New Roman" pitchFamily="18" charset="0"/>
              </a:rPr>
              <a:t>).</a:t>
            </a:r>
          </a:p>
          <a:p>
            <a:r>
              <a:rPr lang="en-US" dirty="0">
                <a:latin typeface="Times New Roman" pitchFamily="18" charset="0"/>
                <a:cs typeface="Times New Roman" pitchFamily="18" charset="0"/>
              </a:rPr>
              <a:t>A parasite’s life cycle consists of two common phases one phase involves the route a parasite follows inside the body. This information provides an understanding of the </a:t>
            </a:r>
            <a:r>
              <a:rPr lang="en-US" dirty="0" err="1">
                <a:latin typeface="Times New Roman" pitchFamily="18" charset="0"/>
                <a:cs typeface="Times New Roman" pitchFamily="18" charset="0"/>
              </a:rPr>
              <a:t>symptomatology</a:t>
            </a:r>
            <a:r>
              <a:rPr lang="en-US" dirty="0">
                <a:latin typeface="Times New Roman" pitchFamily="18" charset="0"/>
                <a:cs typeface="Times New Roman" pitchFamily="18" charset="0"/>
              </a:rPr>
              <a:t> and pathogenesis of the parasite. </a:t>
            </a:r>
          </a:p>
          <a:p>
            <a:r>
              <a:rPr lang="en-US" dirty="0">
                <a:latin typeface="Times New Roman" pitchFamily="18" charset="0"/>
                <a:cs typeface="Times New Roman" pitchFamily="18" charset="0"/>
              </a:rPr>
              <a:t>The other phase, the route a parasite follows outside of the body, provides crucial information pertinent to epidemiology, prevention, and control.</a:t>
            </a:r>
          </a:p>
          <a:p>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274638"/>
            <a:ext cx="8610600" cy="944562"/>
          </a:xfrm>
        </p:spPr>
        <p:txBody>
          <a:bodyPr>
            <a:normAutofit fontScale="90000"/>
          </a:bodyPr>
          <a:lstStyle/>
          <a:p>
            <a:pPr algn="r"/>
            <a:r>
              <a:rPr lang="en-US" sz="4000" b="1" i="1" dirty="0">
                <a:latin typeface="Times New Roman" pitchFamily="18" charset="0"/>
                <a:cs typeface="Times New Roman" pitchFamily="18" charset="0"/>
              </a:rPr>
              <a:t>basic concepts in medical </a:t>
            </a:r>
            <a:r>
              <a:rPr lang="en-US" sz="4000" b="1" i="1" dirty="0" err="1">
                <a:latin typeface="Times New Roman" pitchFamily="18" charset="0"/>
                <a:cs typeface="Times New Roman" pitchFamily="18" charset="0"/>
              </a:rPr>
              <a:t>parasitology</a:t>
            </a:r>
            <a:r>
              <a:rPr lang="en-US" sz="4000" b="1" i="1" dirty="0">
                <a:latin typeface="Times New Roman" pitchFamily="18" charset="0"/>
                <a:cs typeface="Times New Roman" pitchFamily="18" charset="0"/>
              </a:rPr>
              <a:t>: </a:t>
            </a:r>
            <a:r>
              <a:rPr lang="en-US" sz="3100" b="1" i="1" dirty="0">
                <a:latin typeface="Times New Roman" pitchFamily="18" charset="0"/>
                <a:cs typeface="Times New Roman" pitchFamily="18" charset="0"/>
              </a:rPr>
              <a:t>cont’d</a:t>
            </a:r>
            <a:endParaRPr lang="en-US" sz="3100" dirty="0"/>
          </a:p>
        </p:txBody>
      </p:sp>
      <p:sp>
        <p:nvSpPr>
          <p:cNvPr id="3" name="Content Placeholder 2"/>
          <p:cNvSpPr>
            <a:spLocks noGrp="1"/>
          </p:cNvSpPr>
          <p:nvPr>
            <p:ph idx="1"/>
          </p:nvPr>
        </p:nvSpPr>
        <p:spPr>
          <a:xfrm>
            <a:off x="457200" y="1371600"/>
            <a:ext cx="8382000" cy="5181600"/>
          </a:xfrm>
        </p:spPr>
        <p:txBody>
          <a:bodyPr>
            <a:normAutofit fontScale="77500" lnSpcReduction="20000"/>
          </a:bodyPr>
          <a:lstStyle/>
          <a:p>
            <a:r>
              <a:rPr lang="en-US" b="1" dirty="0">
                <a:latin typeface="Times New Roman" pitchFamily="18" charset="0"/>
                <a:cs typeface="Times New Roman" pitchFamily="18" charset="0"/>
              </a:rPr>
              <a:t>Host parasite relationship: </a:t>
            </a:r>
            <a:r>
              <a:rPr lang="en-US" dirty="0">
                <a:latin typeface="Times New Roman" pitchFamily="18" charset="0"/>
                <a:cs typeface="Times New Roman" pitchFamily="18" charset="0"/>
              </a:rPr>
              <a:t>infection is the result of entry and development within the body of any injurious organism regardless of its size. </a:t>
            </a:r>
          </a:p>
          <a:p>
            <a:r>
              <a:rPr lang="en-US" dirty="0">
                <a:latin typeface="Times New Roman" pitchFamily="18" charset="0"/>
                <a:cs typeface="Times New Roman" pitchFamily="18" charset="0"/>
              </a:rPr>
              <a:t>Once the infecting organism is introduced into the body, it reacts in different ways and this could result in:</a:t>
            </a:r>
          </a:p>
          <a:p>
            <a:r>
              <a:rPr lang="en-US" dirty="0">
                <a:latin typeface="Times New Roman" pitchFamily="18" charset="0"/>
                <a:cs typeface="Times New Roman" pitchFamily="18" charset="0"/>
              </a:rPr>
              <a:t>a) </a:t>
            </a:r>
            <a:r>
              <a:rPr lang="en-US" b="1" dirty="0">
                <a:latin typeface="Times New Roman" pitchFamily="18" charset="0"/>
                <a:cs typeface="Times New Roman" pitchFamily="18" charset="0"/>
              </a:rPr>
              <a:t>Carrier state: </a:t>
            </a:r>
            <a:r>
              <a:rPr lang="en-US" dirty="0">
                <a:latin typeface="Times New Roman" pitchFamily="18" charset="0"/>
                <a:cs typeface="Times New Roman" pitchFamily="18" charset="0"/>
              </a:rPr>
              <a:t>a perfect host parasite relationship where tissue destruction by a parasite is balanced with the host’s tissue repair. At this point the parasite and the host live harmoniously, i.e. they are at equilibrium.</a:t>
            </a:r>
          </a:p>
          <a:p>
            <a:r>
              <a:rPr lang="en-US" dirty="0">
                <a:latin typeface="Times New Roman" pitchFamily="18" charset="0"/>
                <a:cs typeface="Times New Roman" pitchFamily="18" charset="0"/>
              </a:rPr>
              <a:t>b) </a:t>
            </a:r>
            <a:r>
              <a:rPr lang="en-US" b="1" dirty="0">
                <a:latin typeface="Times New Roman" pitchFamily="18" charset="0"/>
                <a:cs typeface="Times New Roman" pitchFamily="18" charset="0"/>
              </a:rPr>
              <a:t>Disease state: </a:t>
            </a:r>
            <a:r>
              <a:rPr lang="en-US" dirty="0">
                <a:latin typeface="Times New Roman" pitchFamily="18" charset="0"/>
                <a:cs typeface="Times New Roman" pitchFamily="18" charset="0"/>
              </a:rPr>
              <a:t>this is due to an imperfect host parasite relationship where the parasite dominates the host. It can result either from low resistance of the host or a higher </a:t>
            </a:r>
            <a:r>
              <a:rPr lang="en-US" dirty="0" err="1">
                <a:latin typeface="Times New Roman" pitchFamily="18" charset="0"/>
                <a:cs typeface="Times New Roman" pitchFamily="18" charset="0"/>
              </a:rPr>
              <a:t>pathogenecity</a:t>
            </a:r>
            <a:r>
              <a:rPr lang="en-US" dirty="0">
                <a:latin typeface="Times New Roman" pitchFamily="18" charset="0"/>
                <a:cs typeface="Times New Roman" pitchFamily="18" charset="0"/>
              </a:rPr>
              <a:t> of the parasite.</a:t>
            </a:r>
          </a:p>
          <a:p>
            <a:r>
              <a:rPr lang="en-US" dirty="0">
                <a:latin typeface="Times New Roman" pitchFamily="18" charset="0"/>
                <a:cs typeface="Times New Roman" pitchFamily="18" charset="0"/>
              </a:rPr>
              <a:t>c) </a:t>
            </a:r>
            <a:r>
              <a:rPr lang="en-US" b="1" dirty="0">
                <a:latin typeface="Times New Roman" pitchFamily="18" charset="0"/>
                <a:cs typeface="Times New Roman" pitchFamily="18" charset="0"/>
              </a:rPr>
              <a:t>Parasite destruction: </a:t>
            </a:r>
            <a:r>
              <a:rPr lang="en-US" dirty="0">
                <a:latin typeface="Times New Roman" pitchFamily="18" charset="0"/>
                <a:cs typeface="Times New Roman" pitchFamily="18" charset="0"/>
              </a:rPr>
              <a:t>occurs when the host has the upper hand over the parasite.</a:t>
            </a:r>
          </a:p>
          <a:p>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274638"/>
            <a:ext cx="8534400" cy="1096962"/>
          </a:xfrm>
        </p:spPr>
        <p:txBody>
          <a:bodyPr>
            <a:normAutofit fontScale="90000"/>
          </a:bodyPr>
          <a:lstStyle/>
          <a:p>
            <a:r>
              <a:rPr lang="en-US" sz="4000" b="1" i="1" dirty="0">
                <a:latin typeface="Times New Roman" pitchFamily="18" charset="0"/>
                <a:cs typeface="Times New Roman" pitchFamily="18" charset="0"/>
              </a:rPr>
              <a:t>basic concepts in medical </a:t>
            </a:r>
            <a:r>
              <a:rPr lang="en-US" sz="4000" b="1" i="1" dirty="0" err="1">
                <a:latin typeface="Times New Roman" pitchFamily="18" charset="0"/>
                <a:cs typeface="Times New Roman" pitchFamily="18" charset="0"/>
              </a:rPr>
              <a:t>parasitology</a:t>
            </a:r>
            <a:r>
              <a:rPr lang="en-US" sz="4000" b="1" i="1" dirty="0">
                <a:latin typeface="Times New Roman" pitchFamily="18" charset="0"/>
                <a:cs typeface="Times New Roman" pitchFamily="18" charset="0"/>
              </a:rPr>
              <a:t>: </a:t>
            </a:r>
            <a:r>
              <a:rPr lang="en-US" sz="2700" b="1" i="1" dirty="0">
                <a:latin typeface="Times New Roman" pitchFamily="18" charset="0"/>
                <a:cs typeface="Times New Roman" pitchFamily="18" charset="0"/>
              </a:rPr>
              <a:t>cont’d</a:t>
            </a:r>
            <a:endParaRPr lang="en-US" sz="2700" dirty="0"/>
          </a:p>
        </p:txBody>
      </p:sp>
      <p:sp>
        <p:nvSpPr>
          <p:cNvPr id="3" name="Content Placeholder 2"/>
          <p:cNvSpPr>
            <a:spLocks noGrp="1"/>
          </p:cNvSpPr>
          <p:nvPr>
            <p:ph idx="1"/>
          </p:nvPr>
        </p:nvSpPr>
        <p:spPr>
          <a:xfrm>
            <a:off x="457200" y="1600200"/>
            <a:ext cx="8382000" cy="4953000"/>
          </a:xfrm>
        </p:spPr>
        <p:txBody>
          <a:bodyPr>
            <a:normAutofit fontScale="77500" lnSpcReduction="20000"/>
          </a:bodyPr>
          <a:lstStyle/>
          <a:p>
            <a:r>
              <a:rPr lang="en-US" sz="3400" b="1" dirty="0">
                <a:latin typeface="Times New Roman" pitchFamily="18" charset="0"/>
                <a:cs typeface="Times New Roman" pitchFamily="18" charset="0"/>
              </a:rPr>
              <a:t>Parasites food sources: </a:t>
            </a:r>
            <a:r>
              <a:rPr lang="en-US" sz="3400" dirty="0">
                <a:latin typeface="Times New Roman" pitchFamily="18" charset="0"/>
                <a:cs typeface="Times New Roman" pitchFamily="18" charset="0"/>
              </a:rPr>
              <a:t>protozoa must be able to acquire and metabolize nutrients from their environment. </a:t>
            </a:r>
          </a:p>
          <a:p>
            <a:r>
              <a:rPr lang="en-US" sz="3400" dirty="0">
                <a:latin typeface="Times New Roman" pitchFamily="18" charset="0"/>
                <a:cs typeface="Times New Roman" pitchFamily="18" charset="0"/>
              </a:rPr>
              <a:t>Many protozoa simply absorb solutes (</a:t>
            </a:r>
            <a:r>
              <a:rPr lang="en-US" sz="3400" dirty="0" err="1">
                <a:latin typeface="Times New Roman" pitchFamily="18" charset="0"/>
                <a:cs typeface="Times New Roman" pitchFamily="18" charset="0"/>
              </a:rPr>
              <a:t>osmotrophy</a:t>
            </a:r>
            <a:r>
              <a:rPr lang="en-US" sz="3400" dirty="0">
                <a:latin typeface="Times New Roman" pitchFamily="18" charset="0"/>
                <a:cs typeface="Times New Roman" pitchFamily="18" charset="0"/>
              </a:rPr>
              <a:t>) from their the environment, while some are scavengers that ingest solid material (</a:t>
            </a:r>
            <a:r>
              <a:rPr lang="en-US" sz="3400" dirty="0" err="1">
                <a:latin typeface="Times New Roman" pitchFamily="18" charset="0"/>
                <a:cs typeface="Times New Roman" pitchFamily="18" charset="0"/>
              </a:rPr>
              <a:t>phagotrophy</a:t>
            </a:r>
            <a:r>
              <a:rPr lang="en-US" sz="3400" dirty="0">
                <a:latin typeface="Times New Roman" pitchFamily="18" charset="0"/>
                <a:cs typeface="Times New Roman" pitchFamily="18" charset="0"/>
              </a:rPr>
              <a:t>). </a:t>
            </a:r>
          </a:p>
          <a:p>
            <a:r>
              <a:rPr lang="en-US" sz="3400" dirty="0">
                <a:latin typeface="Times New Roman" pitchFamily="18" charset="0"/>
                <a:cs typeface="Times New Roman" pitchFamily="18" charset="0"/>
              </a:rPr>
              <a:t>Predatory protozoa either actively hunt down or passively ambush other organisms (typically bacteria or other protozoa). </a:t>
            </a:r>
          </a:p>
          <a:p>
            <a:r>
              <a:rPr lang="en-US" sz="3400" dirty="0">
                <a:latin typeface="Times New Roman" pitchFamily="18" charset="0"/>
                <a:cs typeface="Times New Roman" pitchFamily="18" charset="0"/>
              </a:rPr>
              <a:t>Some protozoa are photosynthetic and can capture the energy of the sun and convert it to usable chemical energy (autotrophic or phototrophic). </a:t>
            </a:r>
          </a:p>
          <a:p>
            <a:r>
              <a:rPr lang="en-US" sz="3400" dirty="0">
                <a:latin typeface="Times New Roman" pitchFamily="18" charset="0"/>
                <a:cs typeface="Times New Roman" pitchFamily="18" charset="0"/>
              </a:rPr>
              <a:t>Many protozoa are not restricted to a single feeding mechanism and can utilize a combinations of the above (heterotrophic, </a:t>
            </a:r>
            <a:r>
              <a:rPr lang="en-US" sz="3400" dirty="0" err="1">
                <a:latin typeface="Times New Roman" pitchFamily="18" charset="0"/>
                <a:cs typeface="Times New Roman" pitchFamily="18" charset="0"/>
              </a:rPr>
              <a:t>mixotrophic</a:t>
            </a:r>
            <a:r>
              <a:rPr lang="en-US" sz="3400" dirty="0">
                <a:latin typeface="Times New Roman" pitchFamily="18" charset="0"/>
                <a:cs typeface="Times New Roman" pitchFamily="18" charset="0"/>
              </a:rPr>
              <a:t>).</a:t>
            </a:r>
          </a:p>
          <a:p>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44562"/>
          </a:xfrm>
        </p:spPr>
        <p:txBody>
          <a:bodyPr>
            <a:normAutofit/>
          </a:bodyPr>
          <a:lstStyle/>
          <a:p>
            <a:pPr algn="r"/>
            <a:r>
              <a:rPr lang="en-US" sz="3600" b="1" i="1" dirty="0">
                <a:latin typeface="Times New Roman" pitchFamily="18" charset="0"/>
                <a:cs typeface="Times New Roman" pitchFamily="18" charset="0"/>
              </a:rPr>
              <a:t>introduction</a:t>
            </a:r>
          </a:p>
        </p:txBody>
      </p:sp>
      <p:sp>
        <p:nvSpPr>
          <p:cNvPr id="3" name="Content Placeholder 2"/>
          <p:cNvSpPr>
            <a:spLocks noGrp="1"/>
          </p:cNvSpPr>
          <p:nvPr>
            <p:ph idx="1"/>
          </p:nvPr>
        </p:nvSpPr>
        <p:spPr>
          <a:xfrm>
            <a:off x="457200" y="1447800"/>
            <a:ext cx="8382000" cy="4800600"/>
          </a:xfrm>
        </p:spPr>
        <p:txBody>
          <a:bodyPr>
            <a:normAutofit/>
          </a:bodyPr>
          <a:lstStyle/>
          <a:p>
            <a:r>
              <a:rPr lang="en-US" sz="2800" dirty="0">
                <a:latin typeface="Times New Roman" pitchFamily="18" charset="0"/>
                <a:cs typeface="Times New Roman" pitchFamily="18" charset="0"/>
              </a:rPr>
              <a:t>Man and other living things on earth live in an entangling relationship with each other</a:t>
            </a:r>
          </a:p>
          <a:p>
            <a:pPr>
              <a:buNone/>
            </a:pPr>
            <a:endParaRPr lang="en-US" sz="2800" dirty="0">
              <a:latin typeface="Times New Roman" pitchFamily="18" charset="0"/>
              <a:cs typeface="Times New Roman" pitchFamily="18" charset="0"/>
            </a:endParaRPr>
          </a:p>
          <a:p>
            <a:r>
              <a:rPr lang="en-US" sz="2800" dirty="0">
                <a:latin typeface="Times New Roman" pitchFamily="18" charset="0"/>
                <a:cs typeface="Times New Roman" pitchFamily="18" charset="0"/>
              </a:rPr>
              <a:t>They do not exist in isolation, but are interdependent; and each forms a strand in this web of life</a:t>
            </a:r>
          </a:p>
          <a:p>
            <a:pPr>
              <a:buNone/>
            </a:pPr>
            <a:endParaRPr lang="en-US" sz="2800" dirty="0">
              <a:latin typeface="Times New Roman" pitchFamily="18" charset="0"/>
              <a:cs typeface="Times New Roman" pitchFamily="18" charset="0"/>
            </a:endParaRPr>
          </a:p>
          <a:p>
            <a:r>
              <a:rPr lang="en-US" sz="2800" dirty="0">
                <a:latin typeface="Times New Roman" pitchFamily="18" charset="0"/>
                <a:cs typeface="Times New Roman" pitchFamily="18" charset="0"/>
              </a:rPr>
              <a:t>Medical Parasitology is the science that deals with organisms living in the human body (the host) and the medical significance and consequences of this host-parasite relationship</a:t>
            </a:r>
          </a:p>
          <a:p>
            <a:pPr>
              <a:buNone/>
            </a:pPr>
            <a:endParaRPr lang="en-US" dirty="0">
              <a:latin typeface="Times New Roman" pitchFamily="18" charset="0"/>
              <a:cs typeface="Times New Roman" pitchFamily="18" charset="0"/>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15962"/>
          </a:xfrm>
        </p:spPr>
        <p:txBody>
          <a:bodyPr>
            <a:normAutofit/>
          </a:bodyPr>
          <a:lstStyle/>
          <a:p>
            <a:r>
              <a:rPr lang="en-US" sz="3200" b="1" i="1" dirty="0">
                <a:latin typeface="Times New Roman" pitchFamily="18" charset="0"/>
                <a:cs typeface="Times New Roman" pitchFamily="18" charset="0"/>
              </a:rPr>
              <a:t>basic concepts in medical </a:t>
            </a:r>
            <a:r>
              <a:rPr lang="en-US" sz="3200" b="1" i="1" dirty="0" err="1">
                <a:latin typeface="Times New Roman" pitchFamily="18" charset="0"/>
                <a:cs typeface="Times New Roman" pitchFamily="18" charset="0"/>
              </a:rPr>
              <a:t>parasitology</a:t>
            </a:r>
            <a:r>
              <a:rPr lang="en-US" sz="3200" b="1" i="1" dirty="0">
                <a:latin typeface="Times New Roman" pitchFamily="18" charset="0"/>
                <a:cs typeface="Times New Roman" pitchFamily="18" charset="0"/>
              </a:rPr>
              <a:t>: </a:t>
            </a:r>
            <a:r>
              <a:rPr lang="en-US" sz="2800" b="1" i="1" dirty="0">
                <a:latin typeface="Times New Roman" pitchFamily="18" charset="0"/>
                <a:cs typeface="Times New Roman" pitchFamily="18" charset="0"/>
              </a:rPr>
              <a:t>cont’d</a:t>
            </a:r>
            <a:endParaRPr lang="en-US" sz="2800" dirty="0"/>
          </a:p>
        </p:txBody>
      </p:sp>
      <p:sp>
        <p:nvSpPr>
          <p:cNvPr id="3" name="Content Placeholder 2"/>
          <p:cNvSpPr>
            <a:spLocks noGrp="1"/>
          </p:cNvSpPr>
          <p:nvPr>
            <p:ph idx="1"/>
          </p:nvPr>
        </p:nvSpPr>
        <p:spPr>
          <a:xfrm>
            <a:off x="304800" y="1066800"/>
            <a:ext cx="8534400" cy="5486400"/>
          </a:xfrm>
        </p:spPr>
        <p:txBody>
          <a:bodyPr>
            <a:normAutofit fontScale="85000" lnSpcReduction="10000"/>
          </a:bodyPr>
          <a:lstStyle/>
          <a:p>
            <a:r>
              <a:rPr lang="en-US" sz="3800" b="1" dirty="0">
                <a:latin typeface="Times New Roman" pitchFamily="18" charset="0"/>
                <a:cs typeface="Times New Roman" pitchFamily="18" charset="0"/>
              </a:rPr>
              <a:t>Laboratory diagnosis: </a:t>
            </a:r>
            <a:r>
              <a:rPr lang="en-US" sz="3800" dirty="0">
                <a:latin typeface="Times New Roman" pitchFamily="18" charset="0"/>
                <a:cs typeface="Times New Roman" pitchFamily="18" charset="0"/>
              </a:rPr>
              <a:t>the following specimens are required for laboratory diagnosis:</a:t>
            </a:r>
          </a:p>
          <a:p>
            <a:pPr>
              <a:buNone/>
            </a:pPr>
            <a:endParaRPr lang="en-US" sz="3800" dirty="0">
              <a:latin typeface="Times New Roman" pitchFamily="18" charset="0"/>
              <a:cs typeface="Times New Roman" pitchFamily="18" charset="0"/>
            </a:endParaRPr>
          </a:p>
          <a:p>
            <a:r>
              <a:rPr lang="en-US" sz="3800" dirty="0">
                <a:latin typeface="Times New Roman" pitchFamily="18" charset="0"/>
                <a:cs typeface="Times New Roman" pitchFamily="18" charset="0"/>
              </a:rPr>
              <a:t>a) </a:t>
            </a:r>
            <a:r>
              <a:rPr lang="en-US" sz="3800" b="1" dirty="0">
                <a:latin typeface="Times New Roman" pitchFamily="18" charset="0"/>
                <a:cs typeface="Times New Roman" pitchFamily="18" charset="0"/>
              </a:rPr>
              <a:t>Blood: </a:t>
            </a:r>
            <a:r>
              <a:rPr lang="en-US" sz="3800" dirty="0">
                <a:latin typeface="Times New Roman" pitchFamily="18" charset="0"/>
                <a:cs typeface="Times New Roman" pitchFamily="18" charset="0"/>
              </a:rPr>
              <a:t>in those parasitic infections where the parasite itself in any stage of development circulates in the blood stream, examination of blood smear forms one of the main procedures for specific diagnosis. For example, malaria parasites are found in red blood cells, while </a:t>
            </a:r>
            <a:r>
              <a:rPr lang="en-US" sz="3800" dirty="0" err="1">
                <a:latin typeface="Times New Roman" pitchFamily="18" charset="0"/>
                <a:cs typeface="Times New Roman" pitchFamily="18" charset="0"/>
              </a:rPr>
              <a:t>Bancroftian</a:t>
            </a:r>
            <a:r>
              <a:rPr lang="en-US" sz="3800" dirty="0">
                <a:latin typeface="Times New Roman" pitchFamily="18" charset="0"/>
                <a:cs typeface="Times New Roman" pitchFamily="18" charset="0"/>
              </a:rPr>
              <a:t> and Malayan </a:t>
            </a:r>
            <a:r>
              <a:rPr lang="en-US" sz="3800" dirty="0" err="1">
                <a:latin typeface="Times New Roman" pitchFamily="18" charset="0"/>
                <a:cs typeface="Times New Roman" pitchFamily="18" charset="0"/>
              </a:rPr>
              <a:t>filariasis</a:t>
            </a:r>
            <a:r>
              <a:rPr lang="en-US" sz="3800" dirty="0">
                <a:latin typeface="Times New Roman" pitchFamily="18" charset="0"/>
                <a:cs typeface="Times New Roman" pitchFamily="18" charset="0"/>
              </a:rPr>
              <a:t>, </a:t>
            </a:r>
            <a:r>
              <a:rPr lang="en-US" sz="3800" dirty="0" err="1">
                <a:latin typeface="Times New Roman" pitchFamily="18" charset="0"/>
                <a:cs typeface="Times New Roman" pitchFamily="18" charset="0"/>
              </a:rPr>
              <a:t>microfilariae</a:t>
            </a:r>
            <a:r>
              <a:rPr lang="en-US" sz="3800" dirty="0">
                <a:latin typeface="Times New Roman" pitchFamily="18" charset="0"/>
                <a:cs typeface="Times New Roman" pitchFamily="18" charset="0"/>
              </a:rPr>
              <a:t> are found in plasma.</a:t>
            </a:r>
          </a:p>
          <a:p>
            <a:endParaRPr lang="en-US"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274638"/>
            <a:ext cx="8534400" cy="1143000"/>
          </a:xfrm>
        </p:spPr>
        <p:txBody>
          <a:bodyPr>
            <a:normAutofit/>
          </a:bodyPr>
          <a:lstStyle/>
          <a:p>
            <a:r>
              <a:rPr lang="en-US" sz="3600" b="1" i="1" dirty="0">
                <a:latin typeface="Times New Roman" pitchFamily="18" charset="0"/>
                <a:cs typeface="Times New Roman" pitchFamily="18" charset="0"/>
              </a:rPr>
              <a:t>basic concepts in medical parasitology: </a:t>
            </a:r>
            <a:r>
              <a:rPr lang="en-US" sz="2200" b="1" i="1" dirty="0">
                <a:latin typeface="Times New Roman" pitchFamily="18" charset="0"/>
                <a:cs typeface="Times New Roman" pitchFamily="18" charset="0"/>
              </a:rPr>
              <a:t>cont’d</a:t>
            </a:r>
            <a:endParaRPr lang="en-GB" sz="2200" dirty="0"/>
          </a:p>
        </p:txBody>
      </p:sp>
      <p:sp>
        <p:nvSpPr>
          <p:cNvPr id="3" name="Content Placeholder 2"/>
          <p:cNvSpPr>
            <a:spLocks noGrp="1"/>
          </p:cNvSpPr>
          <p:nvPr>
            <p:ph idx="1"/>
          </p:nvPr>
        </p:nvSpPr>
        <p:spPr/>
        <p:txBody>
          <a:bodyPr>
            <a:normAutofit fontScale="85000" lnSpcReduction="20000"/>
          </a:bodyPr>
          <a:lstStyle/>
          <a:p>
            <a:r>
              <a:rPr lang="en-US" dirty="0">
                <a:latin typeface="Times New Roman" pitchFamily="18" charset="0"/>
                <a:cs typeface="Times New Roman" pitchFamily="18" charset="0"/>
              </a:rPr>
              <a:t>b) </a:t>
            </a:r>
            <a:r>
              <a:rPr lang="en-US" b="1" dirty="0">
                <a:latin typeface="Times New Roman" pitchFamily="18" charset="0"/>
                <a:cs typeface="Times New Roman" pitchFamily="18" charset="0"/>
              </a:rPr>
              <a:t>Stool: </a:t>
            </a:r>
            <a:r>
              <a:rPr lang="en-US" dirty="0">
                <a:latin typeface="Times New Roman" pitchFamily="18" charset="0"/>
                <a:cs typeface="Times New Roman" pitchFamily="18" charset="0"/>
              </a:rPr>
              <a:t>examination of  stool specimen forms an important component in diagnosis of intestinal parasites and also for those helminthic parasites that localize in the biliary tract and discharge eggs into the intestine.</a:t>
            </a:r>
          </a:p>
          <a:p>
            <a:endParaRPr lang="en-US" dirty="0">
              <a:latin typeface="Times New Roman" pitchFamily="18" charset="0"/>
              <a:cs typeface="Times New Roman" pitchFamily="18" charset="0"/>
            </a:endParaRPr>
          </a:p>
          <a:p>
            <a:r>
              <a:rPr lang="en-US" dirty="0">
                <a:latin typeface="Times New Roman" pitchFamily="18" charset="0"/>
                <a:cs typeface="Times New Roman" pitchFamily="18" charset="0"/>
              </a:rPr>
              <a:t>In protozoan infections, either </a:t>
            </a:r>
            <a:r>
              <a:rPr lang="en-US" dirty="0" err="1">
                <a:latin typeface="Times New Roman" pitchFamily="18" charset="0"/>
                <a:cs typeface="Times New Roman" pitchFamily="18" charset="0"/>
              </a:rPr>
              <a:t>trophozoites</a:t>
            </a:r>
            <a:r>
              <a:rPr lang="en-US" dirty="0">
                <a:latin typeface="Times New Roman" pitchFamily="18" charset="0"/>
                <a:cs typeface="Times New Roman" pitchFamily="18" charset="0"/>
              </a:rPr>
              <a:t> or cystic forms may be detected; the former during the active phase and the latter during the chronic phase. Example, </a:t>
            </a:r>
            <a:r>
              <a:rPr lang="en-US" i="1" dirty="0" err="1">
                <a:latin typeface="Times New Roman" pitchFamily="18" charset="0"/>
                <a:cs typeface="Times New Roman" pitchFamily="18" charset="0"/>
              </a:rPr>
              <a:t>Amoebiasis</a:t>
            </a:r>
            <a:r>
              <a:rPr lang="en-US" i="1" dirty="0">
                <a:latin typeface="Times New Roman" pitchFamily="18" charset="0"/>
                <a:cs typeface="Times New Roman" pitchFamily="18" charset="0"/>
              </a:rPr>
              <a:t>, Giardiasis, </a:t>
            </a:r>
            <a:r>
              <a:rPr lang="en-US" dirty="0">
                <a:latin typeface="Times New Roman" pitchFamily="18" charset="0"/>
                <a:cs typeface="Times New Roman" pitchFamily="18" charset="0"/>
              </a:rPr>
              <a:t>etc.</a:t>
            </a:r>
          </a:p>
          <a:p>
            <a:endParaRPr lang="en-US" dirty="0">
              <a:latin typeface="Times New Roman" pitchFamily="18" charset="0"/>
              <a:cs typeface="Times New Roman" pitchFamily="18" charset="0"/>
            </a:endParaRPr>
          </a:p>
          <a:p>
            <a:r>
              <a:rPr lang="en-US" dirty="0">
                <a:latin typeface="Times New Roman" pitchFamily="18" charset="0"/>
                <a:cs typeface="Times New Roman" pitchFamily="18" charset="0"/>
              </a:rPr>
              <a:t>In the case of </a:t>
            </a:r>
            <a:r>
              <a:rPr lang="en-US" dirty="0" err="1">
                <a:latin typeface="Times New Roman" pitchFamily="18" charset="0"/>
                <a:cs typeface="Times New Roman" pitchFamily="18" charset="0"/>
              </a:rPr>
              <a:t>helmithic</a:t>
            </a:r>
            <a:r>
              <a:rPr lang="en-US" dirty="0">
                <a:latin typeface="Times New Roman" pitchFamily="18" charset="0"/>
                <a:cs typeface="Times New Roman" pitchFamily="18" charset="0"/>
              </a:rPr>
              <a:t> infections, the adult worms, their eggs, or larvae are found in the stool.</a:t>
            </a:r>
          </a:p>
          <a:p>
            <a:endParaRPr lang="en-GB" dirty="0"/>
          </a:p>
        </p:txBody>
      </p:sp>
    </p:spTree>
    <p:extLst>
      <p:ext uri="{BB962C8B-B14F-4D97-AF65-F5344CB8AC3E}">
        <p14:creationId xmlns:p14="http://schemas.microsoft.com/office/powerpoint/2010/main" val="233099649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274638"/>
            <a:ext cx="8534400" cy="1143000"/>
          </a:xfrm>
        </p:spPr>
        <p:txBody>
          <a:bodyPr>
            <a:normAutofit fontScale="90000"/>
          </a:bodyPr>
          <a:lstStyle/>
          <a:p>
            <a:r>
              <a:rPr lang="en-US" sz="4000" b="1" i="1" dirty="0">
                <a:latin typeface="Times New Roman" pitchFamily="18" charset="0"/>
                <a:cs typeface="Times New Roman" pitchFamily="18" charset="0"/>
              </a:rPr>
              <a:t>basic concepts in medical </a:t>
            </a:r>
            <a:r>
              <a:rPr lang="en-US" sz="4000" b="1" i="1" dirty="0" err="1">
                <a:latin typeface="Times New Roman" pitchFamily="18" charset="0"/>
                <a:cs typeface="Times New Roman" pitchFamily="18" charset="0"/>
              </a:rPr>
              <a:t>parasitology</a:t>
            </a:r>
            <a:r>
              <a:rPr lang="en-US" sz="4000" b="1" i="1" dirty="0">
                <a:latin typeface="Times New Roman" pitchFamily="18" charset="0"/>
                <a:cs typeface="Times New Roman" pitchFamily="18" charset="0"/>
              </a:rPr>
              <a:t>:</a:t>
            </a:r>
            <a:r>
              <a:rPr lang="en-US" b="1" i="1" dirty="0">
                <a:latin typeface="Times New Roman" pitchFamily="18" charset="0"/>
                <a:cs typeface="Times New Roman" pitchFamily="18" charset="0"/>
              </a:rPr>
              <a:t> </a:t>
            </a:r>
            <a:r>
              <a:rPr lang="en-US" sz="2700" b="1" i="1" dirty="0">
                <a:latin typeface="Times New Roman" pitchFamily="18" charset="0"/>
                <a:cs typeface="Times New Roman" pitchFamily="18" charset="0"/>
              </a:rPr>
              <a:t>cont’d</a:t>
            </a:r>
            <a:endParaRPr lang="en-US" sz="2700" dirty="0"/>
          </a:p>
        </p:txBody>
      </p:sp>
      <p:sp>
        <p:nvSpPr>
          <p:cNvPr id="3" name="Content Placeholder 2"/>
          <p:cNvSpPr>
            <a:spLocks noGrp="1"/>
          </p:cNvSpPr>
          <p:nvPr>
            <p:ph idx="1"/>
          </p:nvPr>
        </p:nvSpPr>
        <p:spPr>
          <a:xfrm>
            <a:off x="457200" y="1447800"/>
            <a:ext cx="8382000" cy="4953000"/>
          </a:xfrm>
        </p:spPr>
        <p:txBody>
          <a:bodyPr>
            <a:normAutofit fontScale="77500" lnSpcReduction="20000"/>
          </a:bodyPr>
          <a:lstStyle/>
          <a:p>
            <a:r>
              <a:rPr lang="en-US" dirty="0">
                <a:latin typeface="Times New Roman" pitchFamily="18" charset="0"/>
                <a:cs typeface="Times New Roman" pitchFamily="18" charset="0"/>
              </a:rPr>
              <a:t>c) </a:t>
            </a:r>
            <a:r>
              <a:rPr lang="en-US" b="1" dirty="0">
                <a:latin typeface="Times New Roman" pitchFamily="18" charset="0"/>
                <a:cs typeface="Times New Roman" pitchFamily="18" charset="0"/>
              </a:rPr>
              <a:t>Urine: </a:t>
            </a:r>
            <a:r>
              <a:rPr lang="en-US" dirty="0">
                <a:latin typeface="Times New Roman" pitchFamily="18" charset="0"/>
                <a:cs typeface="Times New Roman" pitchFamily="18" charset="0"/>
              </a:rPr>
              <a:t>When the parasite localizes in the urinary tract, examination of the urine will help in establishing the parasitological diagnosis. For example in urinary </a:t>
            </a:r>
            <a:r>
              <a:rPr lang="en-US" dirty="0" err="1">
                <a:latin typeface="Times New Roman" pitchFamily="18" charset="0"/>
                <a:cs typeface="Times New Roman" pitchFamily="18" charset="0"/>
              </a:rPr>
              <a:t>schistosomiasis</a:t>
            </a:r>
            <a:r>
              <a:rPr lang="en-US" dirty="0">
                <a:latin typeface="Times New Roman" pitchFamily="18" charset="0"/>
                <a:cs typeface="Times New Roman" pitchFamily="18" charset="0"/>
              </a:rPr>
              <a:t>, eggs of </a:t>
            </a:r>
            <a:r>
              <a:rPr lang="en-US" i="1" dirty="0" err="1">
                <a:latin typeface="Times New Roman" pitchFamily="18" charset="0"/>
                <a:cs typeface="Times New Roman" pitchFamily="18" charset="0"/>
              </a:rPr>
              <a:t>Schistosoma</a:t>
            </a:r>
            <a:r>
              <a:rPr lang="en-US" i="1" dirty="0">
                <a:latin typeface="Times New Roman" pitchFamily="18" charset="0"/>
                <a:cs typeface="Times New Roman" pitchFamily="18" charset="0"/>
              </a:rPr>
              <a:t> </a:t>
            </a:r>
            <a:r>
              <a:rPr lang="en-US" i="1" dirty="0" err="1">
                <a:latin typeface="Times New Roman" pitchFamily="18" charset="0"/>
                <a:cs typeface="Times New Roman" pitchFamily="18" charset="0"/>
              </a:rPr>
              <a:t>haematobium</a:t>
            </a:r>
            <a:r>
              <a:rPr lang="en-US" i="1" dirty="0">
                <a:latin typeface="Times New Roman" pitchFamily="18" charset="0"/>
                <a:cs typeface="Times New Roman" pitchFamily="18" charset="0"/>
              </a:rPr>
              <a:t> </a:t>
            </a:r>
            <a:r>
              <a:rPr lang="en-US" dirty="0">
                <a:latin typeface="Times New Roman" pitchFamily="18" charset="0"/>
                <a:cs typeface="Times New Roman" pitchFamily="18" charset="0"/>
              </a:rPr>
              <a:t>are found in urine. In cases of </a:t>
            </a:r>
            <a:r>
              <a:rPr lang="en-US" dirty="0" err="1">
                <a:latin typeface="Times New Roman" pitchFamily="18" charset="0"/>
                <a:cs typeface="Times New Roman" pitchFamily="18" charset="0"/>
              </a:rPr>
              <a:t>chyluria</a:t>
            </a:r>
            <a:r>
              <a:rPr lang="en-US" dirty="0">
                <a:latin typeface="Times New Roman" pitchFamily="18" charset="0"/>
                <a:cs typeface="Times New Roman" pitchFamily="18" charset="0"/>
              </a:rPr>
              <a:t> caused by </a:t>
            </a:r>
            <a:r>
              <a:rPr lang="en-US" i="1" dirty="0" err="1">
                <a:latin typeface="Times New Roman" pitchFamily="18" charset="0"/>
                <a:cs typeface="Times New Roman" pitchFamily="18" charset="0"/>
              </a:rPr>
              <a:t>Wuchereria</a:t>
            </a:r>
            <a:r>
              <a:rPr lang="en-US" i="1" dirty="0">
                <a:latin typeface="Times New Roman" pitchFamily="18" charset="0"/>
                <a:cs typeface="Times New Roman" pitchFamily="18" charset="0"/>
              </a:rPr>
              <a:t> </a:t>
            </a:r>
            <a:r>
              <a:rPr lang="en-US" i="1" dirty="0" err="1">
                <a:latin typeface="Times New Roman" pitchFamily="18" charset="0"/>
                <a:cs typeface="Times New Roman" pitchFamily="18" charset="0"/>
              </a:rPr>
              <a:t>bancrofti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microfilariae</a:t>
            </a:r>
            <a:r>
              <a:rPr lang="en-US" dirty="0">
                <a:latin typeface="Times New Roman" pitchFamily="18" charset="0"/>
                <a:cs typeface="Times New Roman" pitchFamily="18" charset="0"/>
              </a:rPr>
              <a:t> are also found in urine.</a:t>
            </a:r>
          </a:p>
          <a:p>
            <a:r>
              <a:rPr lang="en-US" dirty="0">
                <a:latin typeface="Times New Roman" pitchFamily="18" charset="0"/>
                <a:cs typeface="Times New Roman" pitchFamily="18" charset="0"/>
              </a:rPr>
              <a:t>d) </a:t>
            </a:r>
            <a:r>
              <a:rPr lang="en-US" b="1" dirty="0">
                <a:latin typeface="Times New Roman" pitchFamily="18" charset="0"/>
                <a:cs typeface="Times New Roman" pitchFamily="18" charset="0"/>
              </a:rPr>
              <a:t>Sputum: </a:t>
            </a:r>
            <a:r>
              <a:rPr lang="en-US" dirty="0">
                <a:latin typeface="Times New Roman" pitchFamily="18" charset="0"/>
                <a:cs typeface="Times New Roman" pitchFamily="18" charset="0"/>
              </a:rPr>
              <a:t>examination of the sputum is useful in the following:</a:t>
            </a:r>
          </a:p>
          <a:p>
            <a:pPr>
              <a:buNone/>
            </a:pPr>
            <a:r>
              <a:rPr lang="en-US" dirty="0">
                <a:latin typeface="Times New Roman" pitchFamily="18" charset="0"/>
                <a:cs typeface="Times New Roman" pitchFamily="18" charset="0"/>
              </a:rPr>
              <a:t>	•In cases where the habitat of the parasite is in the respiratory tract, as in </a:t>
            </a:r>
            <a:r>
              <a:rPr lang="en-US" dirty="0" err="1">
                <a:latin typeface="Times New Roman" pitchFamily="18" charset="0"/>
                <a:cs typeface="Times New Roman" pitchFamily="18" charset="0"/>
              </a:rPr>
              <a:t>paragonimiasis</a:t>
            </a:r>
            <a:r>
              <a:rPr lang="en-US" dirty="0">
                <a:latin typeface="Times New Roman" pitchFamily="18" charset="0"/>
                <a:cs typeface="Times New Roman" pitchFamily="18" charset="0"/>
              </a:rPr>
              <a:t>, the eggs of </a:t>
            </a:r>
            <a:r>
              <a:rPr lang="en-US" i="1" dirty="0" err="1">
                <a:latin typeface="Times New Roman" pitchFamily="18" charset="0"/>
                <a:cs typeface="Times New Roman" pitchFamily="18" charset="0"/>
              </a:rPr>
              <a:t>Paragonimus</a:t>
            </a:r>
            <a:r>
              <a:rPr lang="en-US" i="1" dirty="0">
                <a:latin typeface="Times New Roman" pitchFamily="18" charset="0"/>
                <a:cs typeface="Times New Roman" pitchFamily="18" charset="0"/>
              </a:rPr>
              <a:t> </a:t>
            </a:r>
            <a:r>
              <a:rPr lang="en-US" i="1" dirty="0" err="1">
                <a:latin typeface="Times New Roman" pitchFamily="18" charset="0"/>
                <a:cs typeface="Times New Roman" pitchFamily="18" charset="0"/>
              </a:rPr>
              <a:t>westermani</a:t>
            </a:r>
            <a:r>
              <a:rPr lang="en-US" i="1" dirty="0">
                <a:latin typeface="Times New Roman" pitchFamily="18" charset="0"/>
                <a:cs typeface="Times New Roman" pitchFamily="18" charset="0"/>
              </a:rPr>
              <a:t> </a:t>
            </a:r>
            <a:r>
              <a:rPr lang="en-US" dirty="0">
                <a:latin typeface="Times New Roman" pitchFamily="18" charset="0"/>
                <a:cs typeface="Times New Roman" pitchFamily="18" charset="0"/>
              </a:rPr>
              <a:t>are found in sputum.</a:t>
            </a:r>
          </a:p>
          <a:p>
            <a:pPr>
              <a:buNone/>
            </a:pPr>
            <a:r>
              <a:rPr lang="en-US" dirty="0">
                <a:latin typeface="Times New Roman" pitchFamily="18" charset="0"/>
                <a:cs typeface="Times New Roman" pitchFamily="18" charset="0"/>
              </a:rPr>
              <a:t>	 • In amoebic abscess of the lung or in the case of amoebic liver abscess bursting into the lungs, the </a:t>
            </a:r>
            <a:r>
              <a:rPr lang="en-US" dirty="0" err="1">
                <a:latin typeface="Times New Roman" pitchFamily="18" charset="0"/>
                <a:cs typeface="Times New Roman" pitchFamily="18" charset="0"/>
              </a:rPr>
              <a:t>trophozoites</a:t>
            </a:r>
            <a:r>
              <a:rPr lang="en-US" dirty="0">
                <a:latin typeface="Times New Roman" pitchFamily="18" charset="0"/>
                <a:cs typeface="Times New Roman" pitchFamily="18" charset="0"/>
              </a:rPr>
              <a:t> of </a:t>
            </a:r>
            <a:r>
              <a:rPr lang="en-US" i="1" dirty="0">
                <a:latin typeface="Times New Roman" pitchFamily="18" charset="0"/>
                <a:cs typeface="Times New Roman" pitchFamily="18" charset="0"/>
              </a:rPr>
              <a:t>E. </a:t>
            </a:r>
            <a:r>
              <a:rPr lang="en-US" i="1" dirty="0" err="1">
                <a:latin typeface="Times New Roman" pitchFamily="18" charset="0"/>
                <a:cs typeface="Times New Roman" pitchFamily="18" charset="0"/>
              </a:rPr>
              <a:t>histolytica</a:t>
            </a:r>
            <a:r>
              <a:rPr lang="en-US" i="1" dirty="0">
                <a:latin typeface="Times New Roman" pitchFamily="18" charset="0"/>
                <a:cs typeface="Times New Roman" pitchFamily="18" charset="0"/>
              </a:rPr>
              <a:t> </a:t>
            </a:r>
            <a:r>
              <a:rPr lang="en-US" dirty="0">
                <a:latin typeface="Times New Roman" pitchFamily="18" charset="0"/>
                <a:cs typeface="Times New Roman" pitchFamily="18" charset="0"/>
              </a:rPr>
              <a:t>are detected in the sputum.</a:t>
            </a:r>
          </a:p>
          <a:p>
            <a:endParaRPr lang="en-US"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15962"/>
          </a:xfrm>
        </p:spPr>
        <p:txBody>
          <a:bodyPr>
            <a:normAutofit/>
          </a:bodyPr>
          <a:lstStyle/>
          <a:p>
            <a:r>
              <a:rPr lang="en-US" sz="3200" b="1" i="1" dirty="0">
                <a:latin typeface="Times New Roman" pitchFamily="18" charset="0"/>
                <a:cs typeface="Times New Roman" pitchFamily="18" charset="0"/>
              </a:rPr>
              <a:t>basic concepts in medical </a:t>
            </a:r>
            <a:r>
              <a:rPr lang="en-US" sz="3200" b="1" i="1" dirty="0" err="1">
                <a:latin typeface="Times New Roman" pitchFamily="18" charset="0"/>
                <a:cs typeface="Times New Roman" pitchFamily="18" charset="0"/>
              </a:rPr>
              <a:t>parasitology</a:t>
            </a:r>
            <a:r>
              <a:rPr lang="en-US" sz="3200" b="1" i="1" dirty="0">
                <a:latin typeface="Times New Roman" pitchFamily="18" charset="0"/>
                <a:cs typeface="Times New Roman" pitchFamily="18" charset="0"/>
              </a:rPr>
              <a:t>:</a:t>
            </a:r>
            <a:r>
              <a:rPr lang="en-US" sz="3600" b="1" i="1" dirty="0">
                <a:latin typeface="Times New Roman" pitchFamily="18" charset="0"/>
                <a:cs typeface="Times New Roman" pitchFamily="18" charset="0"/>
              </a:rPr>
              <a:t> </a:t>
            </a:r>
            <a:r>
              <a:rPr lang="en-US" sz="2700" b="1" i="1" dirty="0">
                <a:latin typeface="Times New Roman" pitchFamily="18" charset="0"/>
                <a:cs typeface="Times New Roman" pitchFamily="18" charset="0"/>
              </a:rPr>
              <a:t>cont’d</a:t>
            </a:r>
            <a:endParaRPr lang="en-US" sz="2700" dirty="0"/>
          </a:p>
        </p:txBody>
      </p:sp>
      <p:sp>
        <p:nvSpPr>
          <p:cNvPr id="3" name="Content Placeholder 2"/>
          <p:cNvSpPr>
            <a:spLocks noGrp="1"/>
          </p:cNvSpPr>
          <p:nvPr>
            <p:ph idx="1"/>
          </p:nvPr>
        </p:nvSpPr>
        <p:spPr>
          <a:xfrm>
            <a:off x="457200" y="1371600"/>
            <a:ext cx="8305800" cy="4953000"/>
          </a:xfrm>
        </p:spPr>
        <p:txBody>
          <a:bodyPr>
            <a:normAutofit fontScale="77500" lnSpcReduction="20000"/>
          </a:bodyPr>
          <a:lstStyle/>
          <a:p>
            <a:r>
              <a:rPr lang="en-US" dirty="0">
                <a:latin typeface="Times New Roman" pitchFamily="18" charset="0"/>
                <a:cs typeface="Times New Roman" pitchFamily="18" charset="0"/>
              </a:rPr>
              <a:t>e) </a:t>
            </a:r>
            <a:r>
              <a:rPr lang="en-US" b="1" dirty="0">
                <a:latin typeface="Times New Roman" pitchFamily="18" charset="0"/>
                <a:cs typeface="Times New Roman" pitchFamily="18" charset="0"/>
              </a:rPr>
              <a:t>Biopsy material: </a:t>
            </a:r>
            <a:r>
              <a:rPr lang="en-US" dirty="0">
                <a:latin typeface="Times New Roman" pitchFamily="18" charset="0"/>
                <a:cs typeface="Times New Roman" pitchFamily="18" charset="0"/>
              </a:rPr>
              <a:t>varies with different parasitic infections. For example spleen punctures in cases of </a:t>
            </a:r>
            <a:r>
              <a:rPr lang="en-US" dirty="0" err="1">
                <a:latin typeface="Times New Roman" pitchFamily="18" charset="0"/>
                <a:cs typeface="Times New Roman" pitchFamily="18" charset="0"/>
              </a:rPr>
              <a:t>kala-azar</a:t>
            </a:r>
            <a:r>
              <a:rPr lang="en-US" dirty="0">
                <a:latin typeface="Times New Roman" pitchFamily="18" charset="0"/>
                <a:cs typeface="Times New Roman" pitchFamily="18" charset="0"/>
              </a:rPr>
              <a:t>, muscle biopsy in cases of </a:t>
            </a:r>
            <a:r>
              <a:rPr lang="en-US" dirty="0" err="1">
                <a:latin typeface="Times New Roman" pitchFamily="18" charset="0"/>
                <a:cs typeface="Times New Roman" pitchFamily="18" charset="0"/>
              </a:rPr>
              <a:t>Cysticercosis</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Trichinelliasis</a:t>
            </a:r>
            <a:r>
              <a:rPr lang="en-US" dirty="0">
                <a:latin typeface="Times New Roman" pitchFamily="18" charset="0"/>
                <a:cs typeface="Times New Roman" pitchFamily="18" charset="0"/>
              </a:rPr>
              <a:t>, and </a:t>
            </a:r>
            <a:r>
              <a:rPr lang="en-US" dirty="0" err="1">
                <a:latin typeface="Times New Roman" pitchFamily="18" charset="0"/>
                <a:cs typeface="Times New Roman" pitchFamily="18" charset="0"/>
              </a:rPr>
              <a:t>Chagas</a:t>
            </a:r>
            <a:r>
              <a:rPr lang="en-US" dirty="0">
                <a:latin typeface="Times New Roman" pitchFamily="18" charset="0"/>
                <a:cs typeface="Times New Roman" pitchFamily="18" charset="0"/>
              </a:rPr>
              <a:t>’ disease, skin snip for </a:t>
            </a:r>
            <a:r>
              <a:rPr lang="en-US" dirty="0" err="1">
                <a:latin typeface="Times New Roman" pitchFamily="18" charset="0"/>
                <a:cs typeface="Times New Roman" pitchFamily="18" charset="0"/>
              </a:rPr>
              <a:t>Onchocerciasis</a:t>
            </a:r>
            <a:r>
              <a:rPr lang="en-US" dirty="0">
                <a:latin typeface="Times New Roman" pitchFamily="18" charset="0"/>
                <a:cs typeface="Times New Roman" pitchFamily="18" charset="0"/>
              </a:rPr>
              <a:t>.</a:t>
            </a:r>
          </a:p>
          <a:p>
            <a:r>
              <a:rPr lang="en-US" dirty="0">
                <a:latin typeface="Times New Roman" pitchFamily="18" charset="0"/>
                <a:cs typeface="Times New Roman" pitchFamily="18" charset="0"/>
              </a:rPr>
              <a:t>f) </a:t>
            </a:r>
            <a:r>
              <a:rPr lang="en-US" b="1" dirty="0">
                <a:latin typeface="Times New Roman" pitchFamily="18" charset="0"/>
                <a:cs typeface="Times New Roman" pitchFamily="18" charset="0"/>
              </a:rPr>
              <a:t>Urethral or vaginal discharge: </a:t>
            </a:r>
            <a:r>
              <a:rPr lang="en-US" dirty="0">
                <a:latin typeface="Times New Roman" pitchFamily="18" charset="0"/>
                <a:cs typeface="Times New Roman" pitchFamily="18" charset="0"/>
              </a:rPr>
              <a:t>for </a:t>
            </a:r>
            <a:r>
              <a:rPr lang="en-US" i="1" dirty="0" err="1">
                <a:latin typeface="Times New Roman" pitchFamily="18" charset="0"/>
                <a:cs typeface="Times New Roman" pitchFamily="18" charset="0"/>
              </a:rPr>
              <a:t>Trichomonas</a:t>
            </a:r>
            <a:r>
              <a:rPr lang="en-US" i="1" dirty="0">
                <a:latin typeface="Times New Roman" pitchFamily="18" charset="0"/>
                <a:cs typeface="Times New Roman" pitchFamily="18" charset="0"/>
              </a:rPr>
              <a:t> </a:t>
            </a:r>
            <a:r>
              <a:rPr lang="en-US" i="1" dirty="0" err="1">
                <a:latin typeface="Times New Roman" pitchFamily="18" charset="0"/>
                <a:cs typeface="Times New Roman" pitchFamily="18" charset="0"/>
              </a:rPr>
              <a:t>vaginalis</a:t>
            </a:r>
            <a:endParaRPr lang="en-US" dirty="0">
              <a:latin typeface="Times New Roman" pitchFamily="18" charset="0"/>
              <a:cs typeface="Times New Roman" pitchFamily="18" charset="0"/>
            </a:endParaRPr>
          </a:p>
          <a:p>
            <a:r>
              <a:rPr lang="en-US" dirty="0">
                <a:latin typeface="Times New Roman" pitchFamily="18" charset="0"/>
                <a:cs typeface="Times New Roman" pitchFamily="18" charset="0"/>
              </a:rPr>
              <a:t>Indirect evidences – changes indicative of intestinal parasitic infections, for instance; </a:t>
            </a:r>
          </a:p>
          <a:p>
            <a:pPr marL="685800"/>
            <a:r>
              <a:rPr lang="en-US" dirty="0">
                <a:latin typeface="Times New Roman" pitchFamily="18" charset="0"/>
                <a:cs typeface="Times New Roman" pitchFamily="18" charset="0"/>
              </a:rPr>
              <a:t>eosiniphilia is often an indication of tissue invasion by helminthes, </a:t>
            </a:r>
          </a:p>
          <a:p>
            <a:pPr marL="685800"/>
            <a:r>
              <a:rPr lang="en-US" dirty="0">
                <a:latin typeface="Times New Roman" pitchFamily="18" charset="0"/>
                <a:cs typeface="Times New Roman" pitchFamily="18" charset="0"/>
              </a:rPr>
              <a:t>a reduction in white blood cell count is an indication of </a:t>
            </a:r>
            <a:r>
              <a:rPr lang="en-US" dirty="0" err="1">
                <a:latin typeface="Times New Roman" pitchFamily="18" charset="0"/>
                <a:cs typeface="Times New Roman" pitchFamily="18" charset="0"/>
              </a:rPr>
              <a:t>kala-azar</a:t>
            </a:r>
            <a:r>
              <a:rPr lang="en-US" dirty="0">
                <a:latin typeface="Times New Roman" pitchFamily="18" charset="0"/>
                <a:cs typeface="Times New Roman" pitchFamily="18" charset="0"/>
              </a:rPr>
              <a:t>, </a:t>
            </a:r>
          </a:p>
          <a:p>
            <a:pPr marL="685800"/>
            <a:r>
              <a:rPr lang="en-US" dirty="0">
                <a:latin typeface="Times New Roman" pitchFamily="18" charset="0"/>
                <a:cs typeface="Times New Roman" pitchFamily="18" charset="0"/>
              </a:rPr>
              <a:t>and anemia is a feature of hookworm infestation and malaria.</a:t>
            </a:r>
          </a:p>
          <a:p>
            <a:endParaRPr lang="en-US"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274638"/>
            <a:ext cx="8534400" cy="868362"/>
          </a:xfrm>
        </p:spPr>
        <p:txBody>
          <a:bodyPr>
            <a:normAutofit fontScale="90000"/>
          </a:bodyPr>
          <a:lstStyle/>
          <a:p>
            <a:r>
              <a:rPr lang="en-US" sz="4000" b="1" i="1" dirty="0">
                <a:latin typeface="Times New Roman" pitchFamily="18" charset="0"/>
                <a:cs typeface="Times New Roman" pitchFamily="18" charset="0"/>
              </a:rPr>
              <a:t>basic concepts in medical </a:t>
            </a:r>
            <a:r>
              <a:rPr lang="en-US" sz="4000" b="1" i="1" dirty="0" err="1">
                <a:latin typeface="Times New Roman" pitchFamily="18" charset="0"/>
                <a:cs typeface="Times New Roman" pitchFamily="18" charset="0"/>
              </a:rPr>
              <a:t>parasitology</a:t>
            </a:r>
            <a:r>
              <a:rPr lang="en-US" sz="4000" b="1" i="1" dirty="0">
                <a:latin typeface="Times New Roman" pitchFamily="18" charset="0"/>
                <a:cs typeface="Times New Roman" pitchFamily="18" charset="0"/>
              </a:rPr>
              <a:t>:</a:t>
            </a:r>
            <a:r>
              <a:rPr lang="en-US" sz="4800" b="1" i="1" dirty="0">
                <a:latin typeface="Times New Roman" pitchFamily="18" charset="0"/>
                <a:cs typeface="Times New Roman" pitchFamily="18" charset="0"/>
              </a:rPr>
              <a:t> </a:t>
            </a:r>
            <a:r>
              <a:rPr lang="en-US" sz="2700" b="1" i="1" dirty="0">
                <a:latin typeface="Times New Roman" pitchFamily="18" charset="0"/>
                <a:cs typeface="Times New Roman" pitchFamily="18" charset="0"/>
              </a:rPr>
              <a:t>cont’d</a:t>
            </a:r>
            <a:endParaRPr lang="en-US" sz="2700" dirty="0"/>
          </a:p>
        </p:txBody>
      </p:sp>
      <p:sp>
        <p:nvSpPr>
          <p:cNvPr id="3" name="Content Placeholder 2"/>
          <p:cNvSpPr>
            <a:spLocks noGrp="1"/>
          </p:cNvSpPr>
          <p:nvPr>
            <p:ph idx="1"/>
          </p:nvPr>
        </p:nvSpPr>
        <p:spPr>
          <a:xfrm>
            <a:off x="457200" y="1371600"/>
            <a:ext cx="8305800" cy="5029200"/>
          </a:xfrm>
        </p:spPr>
        <p:txBody>
          <a:bodyPr>
            <a:normAutofit fontScale="85000" lnSpcReduction="10000"/>
          </a:bodyPr>
          <a:lstStyle/>
          <a:p>
            <a:r>
              <a:rPr lang="en-US" b="1" dirty="0">
                <a:latin typeface="Times New Roman" pitchFamily="18" charset="0"/>
                <a:cs typeface="Times New Roman" pitchFamily="18" charset="0"/>
              </a:rPr>
              <a:t>Prevention and control:</a:t>
            </a:r>
            <a:r>
              <a:rPr lang="en-US" dirty="0">
                <a:latin typeface="Times New Roman" pitchFamily="18" charset="0"/>
                <a:cs typeface="Times New Roman" pitchFamily="18" charset="0"/>
              </a:rPr>
              <a:t> measures may be taken against every parasite infecting humans. Preventive measures designed to break the transmission cycle are crucial to successful parasitic eradication. Such measures include:</a:t>
            </a:r>
          </a:p>
          <a:p>
            <a:pPr marL="731520"/>
            <a:r>
              <a:rPr lang="en-US" dirty="0">
                <a:latin typeface="Times New Roman" pitchFamily="18" charset="0"/>
                <a:cs typeface="Times New Roman" pitchFamily="18" charset="0"/>
              </a:rPr>
              <a:t>Reduction of the source of infection- the parasite is attacked within the host, thereby preventing the dissemination of the infecting agent. </a:t>
            </a:r>
          </a:p>
          <a:p>
            <a:pPr marL="731520"/>
            <a:r>
              <a:rPr lang="en-US" dirty="0">
                <a:latin typeface="Times New Roman" pitchFamily="18" charset="0"/>
                <a:cs typeface="Times New Roman" pitchFamily="18" charset="0"/>
              </a:rPr>
              <a:t>Prompt diagnosis and treatment of parasitic diseases is an important component in the prevention of dissemination.</a:t>
            </a:r>
          </a:p>
          <a:p>
            <a:pPr marL="731520"/>
            <a:r>
              <a:rPr lang="en-US" dirty="0">
                <a:latin typeface="Times New Roman" pitchFamily="18" charset="0"/>
                <a:cs typeface="Times New Roman" pitchFamily="18" charset="0"/>
              </a:rPr>
              <a:t>Sanitary control of drinking water and food.</a:t>
            </a:r>
          </a:p>
          <a:p>
            <a:endParaRPr lang="en-US"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274638"/>
            <a:ext cx="8534400" cy="1143000"/>
          </a:xfrm>
        </p:spPr>
        <p:txBody>
          <a:bodyPr>
            <a:normAutofit fontScale="90000"/>
          </a:bodyPr>
          <a:lstStyle/>
          <a:p>
            <a:r>
              <a:rPr lang="en-US" sz="3800" b="1" i="1" dirty="0">
                <a:latin typeface="Times New Roman" pitchFamily="18" charset="0"/>
                <a:cs typeface="Times New Roman" pitchFamily="18" charset="0"/>
              </a:rPr>
              <a:t>basic concepts in medical </a:t>
            </a:r>
            <a:r>
              <a:rPr lang="en-US" sz="3800" b="1" i="1" dirty="0" err="1">
                <a:latin typeface="Times New Roman" pitchFamily="18" charset="0"/>
                <a:cs typeface="Times New Roman" pitchFamily="18" charset="0"/>
              </a:rPr>
              <a:t>parasitology</a:t>
            </a:r>
            <a:r>
              <a:rPr lang="en-US" sz="3800" b="1" i="1" dirty="0">
                <a:latin typeface="Times New Roman" pitchFamily="18" charset="0"/>
                <a:cs typeface="Times New Roman" pitchFamily="18" charset="0"/>
              </a:rPr>
              <a:t>:</a:t>
            </a:r>
            <a:r>
              <a:rPr lang="en-US" sz="5400" b="1" i="1" dirty="0">
                <a:latin typeface="Times New Roman" pitchFamily="18" charset="0"/>
                <a:cs typeface="Times New Roman" pitchFamily="18" charset="0"/>
              </a:rPr>
              <a:t> </a:t>
            </a:r>
            <a:r>
              <a:rPr lang="en-US" sz="2700" b="1" i="1" dirty="0">
                <a:latin typeface="Times New Roman" pitchFamily="18" charset="0"/>
                <a:cs typeface="Times New Roman" pitchFamily="18" charset="0"/>
              </a:rPr>
              <a:t>cont’d</a:t>
            </a:r>
            <a:endParaRPr lang="en-US" sz="2700" dirty="0"/>
          </a:p>
        </p:txBody>
      </p:sp>
      <p:sp>
        <p:nvSpPr>
          <p:cNvPr id="3" name="Content Placeholder 2"/>
          <p:cNvSpPr>
            <a:spLocks noGrp="1"/>
          </p:cNvSpPr>
          <p:nvPr>
            <p:ph idx="1"/>
          </p:nvPr>
        </p:nvSpPr>
        <p:spPr>
          <a:xfrm>
            <a:off x="457200" y="1600200"/>
            <a:ext cx="8382000" cy="4953000"/>
          </a:xfrm>
        </p:spPr>
        <p:txBody>
          <a:bodyPr>
            <a:normAutofit/>
          </a:bodyPr>
          <a:lstStyle/>
          <a:p>
            <a:r>
              <a:rPr lang="en-US" sz="2800" dirty="0">
                <a:latin typeface="Times New Roman" pitchFamily="18" charset="0"/>
                <a:cs typeface="Times New Roman" pitchFamily="18" charset="0"/>
              </a:rPr>
              <a:t>Proper waste disposal through establishing safe sewage systems, use of screened latrines, and treatment of night soil.</a:t>
            </a:r>
          </a:p>
          <a:p>
            <a:r>
              <a:rPr lang="en-US" sz="2800" dirty="0">
                <a:latin typeface="Times New Roman" pitchFamily="18" charset="0"/>
                <a:cs typeface="Times New Roman" pitchFamily="18" charset="0"/>
              </a:rPr>
              <a:t>The use of insecticides and other chemicals to control the vector population.</a:t>
            </a:r>
          </a:p>
          <a:p>
            <a:r>
              <a:rPr lang="en-US" sz="2800" dirty="0">
                <a:latin typeface="Times New Roman" pitchFamily="18" charset="0"/>
                <a:cs typeface="Times New Roman" pitchFamily="18" charset="0"/>
              </a:rPr>
              <a:t>Protective clothing that would prevent vectors from feeding on humans to inoculate pathogens during this process.</a:t>
            </a:r>
          </a:p>
          <a:p>
            <a:r>
              <a:rPr lang="en-US" sz="2800" dirty="0">
                <a:latin typeface="Times New Roman" pitchFamily="18" charset="0"/>
                <a:cs typeface="Times New Roman" pitchFamily="18" charset="0"/>
              </a:rPr>
              <a:t>Good personal hygiene.</a:t>
            </a:r>
          </a:p>
          <a:p>
            <a:r>
              <a:rPr lang="en-US" sz="2800" dirty="0">
                <a:latin typeface="Times New Roman" pitchFamily="18" charset="0"/>
                <a:cs typeface="Times New Roman" pitchFamily="18" charset="0"/>
              </a:rPr>
              <a:t>Avoidance of unprotected sexual practices.</a:t>
            </a:r>
          </a:p>
          <a:p>
            <a:endParaRPr lang="en-US"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0" y="1752600"/>
            <a:ext cx="8229600" cy="4525963"/>
          </a:xfrm>
        </p:spPr>
        <p:txBody>
          <a:bodyPr/>
          <a:lstStyle/>
          <a:p>
            <a:pPr>
              <a:buNone/>
            </a:pPr>
            <a:endParaRPr lang="en-US" dirty="0"/>
          </a:p>
          <a:p>
            <a:pPr>
              <a:buNone/>
            </a:pPr>
            <a:endParaRPr lang="en-US" dirty="0"/>
          </a:p>
          <a:p>
            <a:pPr>
              <a:buNone/>
            </a:pPr>
            <a:endParaRPr lang="en-US" dirty="0"/>
          </a:p>
          <a:p>
            <a:pPr algn="r">
              <a:buNone/>
            </a:pPr>
            <a:endParaRPr lang="en-US" sz="2800" b="1" i="1" dirty="0"/>
          </a:p>
          <a:p>
            <a:pPr algn="r">
              <a:buNone/>
            </a:pPr>
            <a:endParaRPr lang="en-US" sz="2800" b="1" i="1" dirty="0"/>
          </a:p>
          <a:p>
            <a:pPr algn="r">
              <a:buNone/>
            </a:pPr>
            <a:r>
              <a:rPr lang="en-US" sz="6600" b="1" i="1" dirty="0">
                <a:latin typeface="Blackadder ITC" panose="04020505051007020D02" pitchFamily="82" charset="0"/>
              </a:rPr>
              <a:t>thank you for reading</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en-US" sz="3600" b="1" i="1" dirty="0">
                <a:latin typeface="Times New Roman" pitchFamily="18" charset="0"/>
                <a:cs typeface="Times New Roman" pitchFamily="18" charset="0"/>
              </a:rPr>
              <a:t>introduction: </a:t>
            </a:r>
            <a:r>
              <a:rPr lang="en-US" sz="2800" b="1" i="1" dirty="0">
                <a:latin typeface="Times New Roman" pitchFamily="18" charset="0"/>
                <a:cs typeface="Times New Roman" pitchFamily="18" charset="0"/>
              </a:rPr>
              <a:t>cont’d</a:t>
            </a:r>
            <a:endParaRPr lang="en-US" sz="2800" dirty="0"/>
          </a:p>
        </p:txBody>
      </p:sp>
      <p:sp>
        <p:nvSpPr>
          <p:cNvPr id="3" name="Content Placeholder 2"/>
          <p:cNvSpPr>
            <a:spLocks noGrp="1"/>
          </p:cNvSpPr>
          <p:nvPr>
            <p:ph idx="1"/>
          </p:nvPr>
        </p:nvSpPr>
        <p:spPr/>
        <p:txBody>
          <a:bodyPr>
            <a:normAutofit/>
          </a:bodyPr>
          <a:lstStyle/>
          <a:p>
            <a:r>
              <a:rPr lang="en-US" sz="2800" dirty="0">
                <a:latin typeface="Times New Roman" pitchFamily="18" charset="0"/>
                <a:cs typeface="Times New Roman" pitchFamily="18" charset="0"/>
              </a:rPr>
              <a:t>The parasites of medical importance infect man, causing disease and misery in most countries of the tropics</a:t>
            </a:r>
          </a:p>
          <a:p>
            <a:r>
              <a:rPr lang="en-US" sz="2800" dirty="0">
                <a:latin typeface="Times New Roman" pitchFamily="18" charset="0"/>
                <a:cs typeface="Times New Roman" pitchFamily="18" charset="0"/>
              </a:rPr>
              <a:t>They plague billions of people, kill millions annually, and inflict debilitating injuries such as blindness and disfiguration on additional millions</a:t>
            </a:r>
          </a:p>
          <a:p>
            <a:r>
              <a:rPr lang="en-US" sz="2800" dirty="0">
                <a:latin typeface="Times New Roman" pitchFamily="18" charset="0"/>
                <a:cs typeface="Times New Roman" pitchFamily="18" charset="0"/>
              </a:rPr>
              <a:t>World Health Organization estimates that one person in every four harbors parasitic worms</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44562"/>
          </a:xfrm>
        </p:spPr>
        <p:txBody>
          <a:bodyPr>
            <a:normAutofit fontScale="90000"/>
          </a:bodyPr>
          <a:lstStyle/>
          <a:p>
            <a:pPr algn="r"/>
            <a:br>
              <a:rPr lang="en-US" b="1" dirty="0"/>
            </a:br>
            <a:r>
              <a:rPr lang="en-US" sz="4000" b="1" i="1" dirty="0"/>
              <a:t>definition of parasitic organisms</a:t>
            </a:r>
            <a:br>
              <a:rPr lang="en-US" sz="4000" i="1" dirty="0"/>
            </a:br>
            <a:endParaRPr lang="en-US" sz="4000" i="1" dirty="0"/>
          </a:p>
        </p:txBody>
      </p:sp>
      <p:sp>
        <p:nvSpPr>
          <p:cNvPr id="3" name="Content Placeholder 2"/>
          <p:cNvSpPr>
            <a:spLocks noGrp="1"/>
          </p:cNvSpPr>
          <p:nvPr>
            <p:ph idx="1"/>
          </p:nvPr>
        </p:nvSpPr>
        <p:spPr>
          <a:xfrm>
            <a:off x="457200" y="1371600"/>
            <a:ext cx="8458200" cy="4953000"/>
          </a:xfrm>
        </p:spPr>
        <p:txBody>
          <a:bodyPr>
            <a:normAutofit/>
          </a:bodyPr>
          <a:lstStyle/>
          <a:p>
            <a:endParaRPr lang="en-US" sz="2800" b="1" dirty="0">
              <a:latin typeface="Times New Roman" pitchFamily="18" charset="0"/>
              <a:cs typeface="Times New Roman" pitchFamily="18" charset="0"/>
            </a:endParaRPr>
          </a:p>
          <a:p>
            <a:r>
              <a:rPr lang="en-US" sz="2800" b="1" dirty="0">
                <a:latin typeface="Times New Roman" pitchFamily="18" charset="0"/>
                <a:cs typeface="Times New Roman" pitchFamily="18" charset="0"/>
              </a:rPr>
              <a:t>Parasite:</a:t>
            </a:r>
            <a:r>
              <a:rPr lang="en-US" sz="2800" dirty="0">
                <a:latin typeface="Times New Roman" pitchFamily="18" charset="0"/>
                <a:cs typeface="Times New Roman" pitchFamily="18" charset="0"/>
              </a:rPr>
              <a:t> These are living organism requiring intimate prolonged contact with another for basic nutritional needs; these include organisms of varying complexity from a unicellular protozoa to a more complex </a:t>
            </a:r>
            <a:r>
              <a:rPr lang="en-US" sz="2800" dirty="0" err="1">
                <a:latin typeface="Times New Roman" pitchFamily="18" charset="0"/>
                <a:cs typeface="Times New Roman" pitchFamily="18" charset="0"/>
              </a:rPr>
              <a:t>multicellular</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helminths</a:t>
            </a:r>
            <a:endParaRPr lang="en-US" sz="2800" dirty="0">
              <a:latin typeface="Times New Roman" pitchFamily="18" charset="0"/>
              <a:cs typeface="Times New Roman" pitchFamily="18" charset="0"/>
            </a:endParaRPr>
          </a:p>
          <a:p>
            <a:pPr>
              <a:buNone/>
            </a:pP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r"/>
            <a:br>
              <a:rPr lang="en-US" b="1" dirty="0"/>
            </a:br>
            <a:r>
              <a:rPr lang="en-US" sz="4000" b="1" i="1" dirty="0">
                <a:latin typeface="Times New Roman" pitchFamily="18" charset="0"/>
                <a:cs typeface="Times New Roman" pitchFamily="18" charset="0"/>
              </a:rPr>
              <a:t>association between parasite and host</a:t>
            </a:r>
            <a:br>
              <a:rPr lang="en-US" dirty="0">
                <a:latin typeface="Times New Roman" pitchFamily="18" charset="0"/>
                <a:cs typeface="Times New Roman" pitchFamily="18" charset="0"/>
              </a:rPr>
            </a:br>
            <a:endParaRPr lang="en-US" dirty="0">
              <a:latin typeface="Times New Roman" pitchFamily="18" charset="0"/>
              <a:cs typeface="Times New Roman" pitchFamily="18" charset="0"/>
            </a:endParaRPr>
          </a:p>
        </p:txBody>
      </p:sp>
      <p:sp>
        <p:nvSpPr>
          <p:cNvPr id="3" name="Content Placeholder 2"/>
          <p:cNvSpPr>
            <a:spLocks noGrp="1"/>
          </p:cNvSpPr>
          <p:nvPr>
            <p:ph idx="1"/>
          </p:nvPr>
        </p:nvSpPr>
        <p:spPr>
          <a:xfrm>
            <a:off x="457200" y="1600200"/>
            <a:ext cx="8229600" cy="4876800"/>
          </a:xfrm>
        </p:spPr>
        <p:txBody>
          <a:bodyPr>
            <a:normAutofit/>
          </a:bodyPr>
          <a:lstStyle/>
          <a:p>
            <a:r>
              <a:rPr lang="en-US" sz="2800" dirty="0">
                <a:latin typeface="Times New Roman" pitchFamily="18" charset="0"/>
                <a:cs typeface="Times New Roman" pitchFamily="18" charset="0"/>
              </a:rPr>
              <a:t>A parasite is a living organism, which takes its nourishment and other needs from a host</a:t>
            </a:r>
          </a:p>
          <a:p>
            <a:pPr>
              <a:buNone/>
            </a:pPr>
            <a:r>
              <a:rPr lang="en-US" sz="2800" dirty="0">
                <a:latin typeface="Times New Roman" pitchFamily="18" charset="0"/>
                <a:cs typeface="Times New Roman" pitchFamily="18" charset="0"/>
              </a:rPr>
              <a:t> </a:t>
            </a:r>
          </a:p>
          <a:p>
            <a:r>
              <a:rPr lang="en-US" sz="2800" dirty="0">
                <a:latin typeface="Times New Roman" pitchFamily="18" charset="0"/>
                <a:cs typeface="Times New Roman" pitchFamily="18" charset="0"/>
              </a:rPr>
              <a:t>The host is an organism which supports the parasite</a:t>
            </a:r>
          </a:p>
          <a:p>
            <a:pPr>
              <a:buNone/>
            </a:pPr>
            <a:endParaRPr lang="en-US" sz="2800" dirty="0">
              <a:latin typeface="Times New Roman" pitchFamily="18" charset="0"/>
              <a:cs typeface="Times New Roman" pitchFamily="18" charset="0"/>
            </a:endParaRPr>
          </a:p>
          <a:p>
            <a:r>
              <a:rPr lang="en-US" sz="2800" dirty="0">
                <a:latin typeface="Times New Roman" pitchFamily="18" charset="0"/>
                <a:cs typeface="Times New Roman" pitchFamily="18" charset="0"/>
              </a:rPr>
              <a:t>The hosts vary depending on which stage of the parasite they harbor the in parasitic development</a:t>
            </a:r>
          </a:p>
          <a:p>
            <a:pPr>
              <a:buNone/>
            </a:pPr>
            <a:endParaRPr lang="en-US" sz="2800" dirty="0">
              <a:latin typeface="Times New Roman" pitchFamily="18" charset="0"/>
              <a:cs typeface="Times New Roman" pitchFamily="18" charset="0"/>
            </a:endParaRPr>
          </a:p>
          <a:p>
            <a:r>
              <a:rPr lang="en-US" sz="2800" dirty="0">
                <a:latin typeface="Times New Roman" pitchFamily="18" charset="0"/>
                <a:cs typeface="Times New Roman" pitchFamily="18" charset="0"/>
              </a:rPr>
              <a:t>Parasites included in medical </a:t>
            </a:r>
            <a:r>
              <a:rPr lang="en-US" sz="2800" dirty="0" err="1">
                <a:latin typeface="Times New Roman" pitchFamily="18" charset="0"/>
                <a:cs typeface="Times New Roman" pitchFamily="18" charset="0"/>
              </a:rPr>
              <a:t>parasitology</a:t>
            </a:r>
            <a:r>
              <a:rPr lang="en-US" sz="2800" dirty="0">
                <a:latin typeface="Times New Roman" pitchFamily="18" charset="0"/>
                <a:cs typeface="Times New Roman" pitchFamily="18" charset="0"/>
              </a:rPr>
              <a:t> are protozoa, helminthes, and arthropods</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15962"/>
          </a:xfrm>
        </p:spPr>
        <p:txBody>
          <a:bodyPr/>
          <a:lstStyle/>
          <a:p>
            <a:pPr algn="r"/>
            <a:r>
              <a:rPr lang="en-US" sz="3600" b="1" i="1" dirty="0">
                <a:latin typeface="Times New Roman" pitchFamily="18" charset="0"/>
                <a:cs typeface="Times New Roman" pitchFamily="18" charset="0"/>
              </a:rPr>
              <a:t>types of parasites: </a:t>
            </a:r>
            <a:r>
              <a:rPr lang="en-US" sz="2400" b="1" i="1" dirty="0">
                <a:latin typeface="Times New Roman" pitchFamily="18" charset="0"/>
                <a:cs typeface="Times New Roman" pitchFamily="18" charset="0"/>
              </a:rPr>
              <a:t>cont’d</a:t>
            </a:r>
            <a:endParaRPr lang="en-US" sz="2400" dirty="0"/>
          </a:p>
        </p:txBody>
      </p:sp>
      <p:sp>
        <p:nvSpPr>
          <p:cNvPr id="3" name="Content Placeholder 2"/>
          <p:cNvSpPr>
            <a:spLocks noGrp="1"/>
          </p:cNvSpPr>
          <p:nvPr>
            <p:ph idx="1"/>
          </p:nvPr>
        </p:nvSpPr>
        <p:spPr>
          <a:xfrm>
            <a:off x="304800" y="1066800"/>
            <a:ext cx="8610600" cy="5562600"/>
          </a:xfrm>
        </p:spPr>
        <p:txBody>
          <a:bodyPr>
            <a:normAutofit fontScale="77500" lnSpcReduction="20000"/>
          </a:bodyPr>
          <a:lstStyle/>
          <a:p>
            <a:r>
              <a:rPr lang="en-US" b="1" dirty="0">
                <a:latin typeface="Times New Roman" pitchFamily="18" charset="0"/>
                <a:cs typeface="Times New Roman" pitchFamily="18" charset="0"/>
              </a:rPr>
              <a:t>Parasite:</a:t>
            </a:r>
            <a:r>
              <a:rPr lang="en-US" dirty="0">
                <a:latin typeface="Times New Roman" pitchFamily="18" charset="0"/>
                <a:cs typeface="Times New Roman" pitchFamily="18" charset="0"/>
              </a:rPr>
              <a:t> are living organism requiring intimate prolonged contact with another for basic nutritional needs; these include organisms of varying complexity from a unicellular protozoa to a more complex multicellular </a:t>
            </a:r>
            <a:r>
              <a:rPr lang="en-US" dirty="0" err="1">
                <a:latin typeface="Times New Roman" pitchFamily="18" charset="0"/>
                <a:cs typeface="Times New Roman" pitchFamily="18" charset="0"/>
              </a:rPr>
              <a:t>helminths</a:t>
            </a:r>
            <a:r>
              <a:rPr lang="en-US" dirty="0">
                <a:latin typeface="Times New Roman" pitchFamily="18" charset="0"/>
                <a:cs typeface="Times New Roman" pitchFamily="18" charset="0"/>
              </a:rPr>
              <a:t>.</a:t>
            </a:r>
          </a:p>
          <a:p>
            <a:r>
              <a:rPr lang="en-US" b="1" dirty="0">
                <a:latin typeface="Times New Roman" pitchFamily="18" charset="0"/>
                <a:cs typeface="Times New Roman" pitchFamily="18" charset="0"/>
              </a:rPr>
              <a:t>Erratic parasite: </a:t>
            </a:r>
            <a:r>
              <a:rPr lang="en-US" dirty="0">
                <a:latin typeface="Times New Roman" pitchFamily="18" charset="0"/>
                <a:cs typeface="Times New Roman" pitchFamily="18" charset="0"/>
              </a:rPr>
              <a:t>is one that wanders to an organ in which it is not usually found,  e.g. </a:t>
            </a:r>
            <a:r>
              <a:rPr lang="en-US" i="1" dirty="0" err="1">
                <a:latin typeface="Times New Roman" pitchFamily="18" charset="0"/>
                <a:cs typeface="Times New Roman" pitchFamily="18" charset="0"/>
              </a:rPr>
              <a:t>Entamoeba</a:t>
            </a:r>
            <a:r>
              <a:rPr lang="en-US" i="1" dirty="0">
                <a:latin typeface="Times New Roman" pitchFamily="18" charset="0"/>
                <a:cs typeface="Times New Roman" pitchFamily="18" charset="0"/>
              </a:rPr>
              <a:t> </a:t>
            </a:r>
            <a:r>
              <a:rPr lang="en-US" i="1" dirty="0" err="1">
                <a:latin typeface="Times New Roman" pitchFamily="18" charset="0"/>
                <a:cs typeface="Times New Roman" pitchFamily="18" charset="0"/>
              </a:rPr>
              <a:t>histolytica</a:t>
            </a:r>
            <a:r>
              <a:rPr lang="en-US" i="1" dirty="0">
                <a:latin typeface="Times New Roman" pitchFamily="18" charset="0"/>
                <a:cs typeface="Times New Roman" pitchFamily="18" charset="0"/>
              </a:rPr>
              <a:t> </a:t>
            </a:r>
            <a:r>
              <a:rPr lang="en-US" dirty="0">
                <a:latin typeface="Times New Roman" pitchFamily="18" charset="0"/>
                <a:cs typeface="Times New Roman" pitchFamily="18" charset="0"/>
              </a:rPr>
              <a:t>in the liver or lung of humans.</a:t>
            </a:r>
          </a:p>
          <a:p>
            <a:r>
              <a:rPr lang="en-US" dirty="0">
                <a:latin typeface="Times New Roman" pitchFamily="18" charset="0"/>
                <a:cs typeface="Times New Roman" pitchFamily="18" charset="0"/>
              </a:rPr>
              <a:t>Most parasites which live in/on the body of the host do not cause disease, these are </a:t>
            </a:r>
            <a:r>
              <a:rPr lang="en-US" b="1" dirty="0">
                <a:latin typeface="Times New Roman" pitchFamily="18" charset="0"/>
                <a:cs typeface="Times New Roman" pitchFamily="18" charset="0"/>
              </a:rPr>
              <a:t>non-pathogenic</a:t>
            </a:r>
            <a:r>
              <a:rPr lang="en-US" dirty="0">
                <a:latin typeface="Times New Roman" pitchFamily="18" charset="0"/>
                <a:cs typeface="Times New Roman" pitchFamily="18" charset="0"/>
              </a:rPr>
              <a:t> parasites. </a:t>
            </a:r>
          </a:p>
          <a:p>
            <a:r>
              <a:rPr lang="en-US" dirty="0">
                <a:latin typeface="Times New Roman" pitchFamily="18" charset="0"/>
                <a:cs typeface="Times New Roman" pitchFamily="18" charset="0"/>
              </a:rPr>
              <a:t>In Medical Parasitology we focus on most of disease causing (</a:t>
            </a:r>
            <a:r>
              <a:rPr lang="en-US" b="1" dirty="0">
                <a:latin typeface="Times New Roman" pitchFamily="18" charset="0"/>
                <a:cs typeface="Times New Roman" pitchFamily="18" charset="0"/>
              </a:rPr>
              <a:t>pathogenic)</a:t>
            </a:r>
            <a:r>
              <a:rPr lang="en-US" dirty="0">
                <a:latin typeface="Times New Roman" pitchFamily="18" charset="0"/>
                <a:cs typeface="Times New Roman" pitchFamily="18" charset="0"/>
              </a:rPr>
              <a:t> parasites. </a:t>
            </a:r>
          </a:p>
          <a:p>
            <a:r>
              <a:rPr lang="en-US" dirty="0">
                <a:latin typeface="Times New Roman" pitchFamily="18" charset="0"/>
                <a:cs typeface="Times New Roman" pitchFamily="18" charset="0"/>
              </a:rPr>
              <a:t>Understanding parasites which do not cause disease in healthy (</a:t>
            </a:r>
            <a:r>
              <a:rPr lang="en-US" dirty="0" err="1">
                <a:latin typeface="Times New Roman" pitchFamily="18" charset="0"/>
                <a:cs typeface="Times New Roman" pitchFamily="18" charset="0"/>
              </a:rPr>
              <a:t>immunocompetent</a:t>
            </a:r>
            <a:r>
              <a:rPr lang="en-US" dirty="0">
                <a:latin typeface="Times New Roman" pitchFamily="18" charset="0"/>
                <a:cs typeface="Times New Roman" pitchFamily="18" charset="0"/>
              </a:rPr>
              <a:t>) individuals but do cause illness in individuals with impaired defense mechanism (</a:t>
            </a:r>
            <a:r>
              <a:rPr lang="en-US" b="1" dirty="0">
                <a:latin typeface="Times New Roman" pitchFamily="18" charset="0"/>
                <a:cs typeface="Times New Roman" pitchFamily="18" charset="0"/>
              </a:rPr>
              <a:t>opportunistic parasites</a:t>
            </a:r>
            <a:r>
              <a:rPr lang="en-US" dirty="0">
                <a:latin typeface="Times New Roman" pitchFamily="18" charset="0"/>
                <a:cs typeface="Times New Roman" pitchFamily="18" charset="0"/>
              </a:rPr>
              <a:t>) is important because of the increasing prevalence of HIV/AIDS.</a:t>
            </a:r>
          </a:p>
          <a:p>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68362"/>
          </a:xfrm>
        </p:spPr>
        <p:txBody>
          <a:bodyPr>
            <a:normAutofit/>
          </a:bodyPr>
          <a:lstStyle/>
          <a:p>
            <a:pPr algn="r"/>
            <a:r>
              <a:rPr lang="en-US" sz="3600" b="1" i="1" dirty="0">
                <a:latin typeface="Times New Roman" pitchFamily="18" charset="0"/>
                <a:cs typeface="Times New Roman" pitchFamily="18" charset="0"/>
              </a:rPr>
              <a:t>types of hosts </a:t>
            </a:r>
            <a:endParaRPr lang="en-US" sz="3600" dirty="0"/>
          </a:p>
        </p:txBody>
      </p:sp>
      <p:sp>
        <p:nvSpPr>
          <p:cNvPr id="3" name="Content Placeholder 2"/>
          <p:cNvSpPr>
            <a:spLocks noGrp="1"/>
          </p:cNvSpPr>
          <p:nvPr>
            <p:ph idx="1"/>
          </p:nvPr>
        </p:nvSpPr>
        <p:spPr>
          <a:xfrm>
            <a:off x="457200" y="1295400"/>
            <a:ext cx="8305800" cy="5181600"/>
          </a:xfrm>
        </p:spPr>
        <p:txBody>
          <a:bodyPr>
            <a:normAutofit/>
          </a:bodyPr>
          <a:lstStyle/>
          <a:p>
            <a:r>
              <a:rPr lang="en-US" sz="2800" b="1" dirty="0">
                <a:latin typeface="Times New Roman" pitchFamily="18" charset="0"/>
                <a:cs typeface="Times New Roman" pitchFamily="18" charset="0"/>
              </a:rPr>
              <a:t>Natural host: </a:t>
            </a:r>
            <a:r>
              <a:rPr lang="en-US" sz="2800" dirty="0">
                <a:latin typeface="Times New Roman" pitchFamily="18" charset="0"/>
                <a:cs typeface="Times New Roman" pitchFamily="18" charset="0"/>
              </a:rPr>
              <a:t>a host that is naturally infected with certain species of parasite </a:t>
            </a:r>
          </a:p>
          <a:p>
            <a:r>
              <a:rPr lang="en-US" sz="2800" b="1" dirty="0">
                <a:latin typeface="Times New Roman" pitchFamily="18" charset="0"/>
                <a:cs typeface="Times New Roman" pitchFamily="18" charset="0"/>
              </a:rPr>
              <a:t>Accidental host: </a:t>
            </a:r>
            <a:r>
              <a:rPr lang="en-US" sz="2800" dirty="0">
                <a:latin typeface="Times New Roman" pitchFamily="18" charset="0"/>
                <a:cs typeface="Times New Roman" pitchFamily="18" charset="0"/>
              </a:rPr>
              <a:t>a host that in normal circumstances is not infected with certain species of parasite</a:t>
            </a:r>
          </a:p>
          <a:p>
            <a:r>
              <a:rPr lang="en-US" sz="2800" b="1" dirty="0">
                <a:latin typeface="Times New Roman" pitchFamily="18" charset="0"/>
                <a:cs typeface="Times New Roman" pitchFamily="18" charset="0"/>
              </a:rPr>
              <a:t>Host:</a:t>
            </a:r>
            <a:r>
              <a:rPr lang="en-US" sz="2800" dirty="0">
                <a:latin typeface="Times New Roman" pitchFamily="18" charset="0"/>
                <a:cs typeface="Times New Roman" pitchFamily="18" charset="0"/>
              </a:rPr>
              <a:t> organism </a:t>
            </a:r>
            <a:r>
              <a:rPr lang="en-US" sz="2800" dirty="0" err="1">
                <a:latin typeface="Times New Roman" pitchFamily="18" charset="0"/>
                <a:cs typeface="Times New Roman" pitchFamily="18" charset="0"/>
              </a:rPr>
              <a:t>harbouring</a:t>
            </a:r>
            <a:r>
              <a:rPr lang="en-US" sz="2800" dirty="0">
                <a:latin typeface="Times New Roman" pitchFamily="18" charset="0"/>
                <a:cs typeface="Times New Roman" pitchFamily="18" charset="0"/>
              </a:rPr>
              <a:t> a parasite</a:t>
            </a:r>
          </a:p>
          <a:p>
            <a:r>
              <a:rPr lang="en-US" sz="2800" b="1" dirty="0">
                <a:latin typeface="Times New Roman" pitchFamily="18" charset="0"/>
                <a:cs typeface="Times New Roman" pitchFamily="18" charset="0"/>
              </a:rPr>
              <a:t>Definitive host: </a:t>
            </a:r>
            <a:r>
              <a:rPr lang="en-US" sz="2800" dirty="0">
                <a:latin typeface="Times New Roman" pitchFamily="18" charset="0"/>
                <a:cs typeface="Times New Roman" pitchFamily="18" charset="0"/>
              </a:rPr>
              <a:t>animal </a:t>
            </a:r>
            <a:r>
              <a:rPr lang="en-US" sz="2800" dirty="0" err="1">
                <a:latin typeface="Times New Roman" pitchFamily="18" charset="0"/>
                <a:cs typeface="Times New Roman" pitchFamily="18" charset="0"/>
              </a:rPr>
              <a:t>harbouring</a:t>
            </a:r>
            <a:r>
              <a:rPr lang="en-US" sz="2800" dirty="0">
                <a:latin typeface="Times New Roman" pitchFamily="18" charset="0"/>
                <a:cs typeface="Times New Roman" pitchFamily="18" charset="0"/>
              </a:rPr>
              <a:t> the adult or sexually mature stage of the parasite</a:t>
            </a:r>
          </a:p>
          <a:p>
            <a:r>
              <a:rPr lang="en-US" sz="2800" b="1" dirty="0">
                <a:latin typeface="Times New Roman" pitchFamily="18" charset="0"/>
                <a:cs typeface="Times New Roman" pitchFamily="18" charset="0"/>
              </a:rPr>
              <a:t>Intermediate host: </a:t>
            </a:r>
            <a:r>
              <a:rPr lang="en-US" sz="2800" dirty="0">
                <a:latin typeface="Times New Roman" pitchFamily="18" charset="0"/>
                <a:cs typeface="Times New Roman" pitchFamily="18" charset="0"/>
              </a:rPr>
              <a:t>animal in which development occurs but in which adulthood is not reached</a:t>
            </a:r>
          </a:p>
          <a:p>
            <a:pPr>
              <a:buNone/>
            </a:pPr>
            <a:endParaRPr lang="en-US" sz="2800" dirty="0">
              <a:latin typeface="Times New Roman" pitchFamily="18" charset="0"/>
              <a:cs typeface="Times New Roman" pitchFamily="18" charset="0"/>
            </a:endParaRPr>
          </a:p>
          <a:p>
            <a:pPr>
              <a:buNone/>
            </a:pP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44562"/>
          </a:xfrm>
        </p:spPr>
        <p:txBody>
          <a:bodyPr>
            <a:normAutofit/>
          </a:bodyPr>
          <a:lstStyle/>
          <a:p>
            <a:pPr algn="r"/>
            <a:r>
              <a:rPr lang="en-US" sz="3600" b="1" i="1" dirty="0">
                <a:latin typeface="Times New Roman" pitchFamily="18" charset="0"/>
                <a:cs typeface="Times New Roman" pitchFamily="18" charset="0"/>
              </a:rPr>
              <a:t>types of hosts: </a:t>
            </a:r>
            <a:r>
              <a:rPr lang="en-US" sz="2800" b="1" i="1" dirty="0">
                <a:latin typeface="Times New Roman" pitchFamily="18" charset="0"/>
                <a:cs typeface="Times New Roman" pitchFamily="18" charset="0"/>
              </a:rPr>
              <a:t>cont’d</a:t>
            </a:r>
            <a:endParaRPr lang="en-US" sz="2800" dirty="0"/>
          </a:p>
        </p:txBody>
      </p:sp>
      <p:sp>
        <p:nvSpPr>
          <p:cNvPr id="3" name="Content Placeholder 2"/>
          <p:cNvSpPr>
            <a:spLocks noGrp="1"/>
          </p:cNvSpPr>
          <p:nvPr>
            <p:ph idx="1"/>
          </p:nvPr>
        </p:nvSpPr>
        <p:spPr>
          <a:xfrm>
            <a:off x="457200" y="1295400"/>
            <a:ext cx="8382000" cy="5257800"/>
          </a:xfrm>
        </p:spPr>
        <p:txBody>
          <a:bodyPr>
            <a:normAutofit fontScale="85000" lnSpcReduction="10000"/>
          </a:bodyPr>
          <a:lstStyle/>
          <a:p>
            <a:r>
              <a:rPr lang="en-US" b="1" dirty="0" err="1">
                <a:latin typeface="Times New Roman" pitchFamily="18" charset="0"/>
                <a:cs typeface="Times New Roman" pitchFamily="18" charset="0"/>
              </a:rPr>
              <a:t>Paratenic</a:t>
            </a:r>
            <a:r>
              <a:rPr lang="en-US" b="1" dirty="0">
                <a:latin typeface="Times New Roman" pitchFamily="18" charset="0"/>
                <a:cs typeface="Times New Roman" pitchFamily="18" charset="0"/>
              </a:rPr>
              <a:t> host: </a:t>
            </a:r>
            <a:r>
              <a:rPr lang="en-US" dirty="0">
                <a:latin typeface="Times New Roman" pitchFamily="18" charset="0"/>
                <a:cs typeface="Times New Roman" pitchFamily="18" charset="0"/>
              </a:rPr>
              <a:t>a host that serves as a temporary refuge and vehicle for reaching an obligatory host, usually the definitive host, i.e. it is not necessary for the completion of the parasites life cycle.</a:t>
            </a:r>
          </a:p>
          <a:p>
            <a:r>
              <a:rPr lang="en-US" b="1" dirty="0">
                <a:latin typeface="Times New Roman" pitchFamily="18" charset="0"/>
                <a:cs typeface="Times New Roman" pitchFamily="18" charset="0"/>
              </a:rPr>
              <a:t>Reservoir host: </a:t>
            </a:r>
            <a:r>
              <a:rPr lang="en-US" dirty="0">
                <a:latin typeface="Times New Roman" pitchFamily="18" charset="0"/>
                <a:cs typeface="Times New Roman" pitchFamily="18" charset="0"/>
              </a:rPr>
              <a:t>a host that makes the parasite available for the transmission to another host and is usually not affected by the infection.</a:t>
            </a:r>
          </a:p>
          <a:p>
            <a:r>
              <a:rPr lang="en-US" dirty="0">
                <a:latin typeface="Times New Roman" pitchFamily="18" charset="0"/>
                <a:cs typeface="Times New Roman" pitchFamily="18" charset="0"/>
              </a:rPr>
              <a:t>There is a dynamic equilibrium which exists in the interaction of organisms. Any organism that spends a portion or all of its life cycle intimately associated with another organism of a different species is considered as </a:t>
            </a:r>
            <a:r>
              <a:rPr lang="en-US" dirty="0" err="1">
                <a:latin typeface="Times New Roman" pitchFamily="18" charset="0"/>
                <a:cs typeface="Times New Roman" pitchFamily="18" charset="0"/>
              </a:rPr>
              <a:t>Symbiont</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symbiote</a:t>
            </a:r>
            <a:r>
              <a:rPr lang="en-US" dirty="0">
                <a:latin typeface="Times New Roman" pitchFamily="18" charset="0"/>
                <a:cs typeface="Times New Roman" pitchFamily="18" charset="0"/>
              </a:rPr>
              <a:t>) and this relationship is called symbiosis (symbiotic relationships).</a:t>
            </a:r>
          </a:p>
          <a:p>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39762"/>
          </a:xfrm>
        </p:spPr>
        <p:txBody>
          <a:bodyPr>
            <a:normAutofit fontScale="90000"/>
          </a:bodyPr>
          <a:lstStyle/>
          <a:p>
            <a:pPr algn="r"/>
            <a:r>
              <a:rPr lang="en-US" sz="4000" b="1" i="1" dirty="0">
                <a:latin typeface="Times New Roman" pitchFamily="18" charset="0"/>
                <a:cs typeface="Times New Roman" pitchFamily="18" charset="0"/>
              </a:rPr>
              <a:t>types of hosts:</a:t>
            </a:r>
            <a:r>
              <a:rPr lang="en-US" sz="3600" b="1" i="1" dirty="0">
                <a:latin typeface="Times New Roman" pitchFamily="18" charset="0"/>
                <a:cs typeface="Times New Roman" pitchFamily="18" charset="0"/>
              </a:rPr>
              <a:t> </a:t>
            </a:r>
            <a:r>
              <a:rPr lang="en-US" sz="2400" b="1" i="1" dirty="0">
                <a:latin typeface="Times New Roman" pitchFamily="18" charset="0"/>
                <a:cs typeface="Times New Roman" pitchFamily="18" charset="0"/>
              </a:rPr>
              <a:t>cont’d</a:t>
            </a:r>
            <a:endParaRPr lang="en-US" sz="2400" dirty="0"/>
          </a:p>
        </p:txBody>
      </p:sp>
      <p:sp>
        <p:nvSpPr>
          <p:cNvPr id="3" name="Content Placeholder 2"/>
          <p:cNvSpPr>
            <a:spLocks noGrp="1"/>
          </p:cNvSpPr>
          <p:nvPr>
            <p:ph idx="1"/>
          </p:nvPr>
        </p:nvSpPr>
        <p:spPr>
          <a:xfrm>
            <a:off x="457200" y="1066800"/>
            <a:ext cx="8458200" cy="5562600"/>
          </a:xfrm>
        </p:spPr>
        <p:txBody>
          <a:bodyPr>
            <a:normAutofit fontScale="92500"/>
          </a:bodyPr>
          <a:lstStyle/>
          <a:p>
            <a:r>
              <a:rPr lang="en-US" sz="2400" dirty="0">
                <a:latin typeface="Times New Roman" pitchFamily="18" charset="0"/>
                <a:cs typeface="Times New Roman" pitchFamily="18" charset="0"/>
              </a:rPr>
              <a:t>The following are the three common symbiotic relationships between two organisms:</a:t>
            </a:r>
            <a:endParaRPr lang="en-US" sz="2400" b="1" dirty="0">
              <a:latin typeface="Times New Roman" pitchFamily="18" charset="0"/>
              <a:cs typeface="Times New Roman" pitchFamily="18" charset="0"/>
            </a:endParaRPr>
          </a:p>
          <a:p>
            <a:pPr marL="685800"/>
            <a:r>
              <a:rPr lang="en-US" sz="2400" b="1" dirty="0">
                <a:latin typeface="Times New Roman" pitchFamily="18" charset="0"/>
                <a:cs typeface="Times New Roman" pitchFamily="18" charset="0"/>
              </a:rPr>
              <a:t>Mutualism: </a:t>
            </a:r>
            <a:r>
              <a:rPr lang="en-US" sz="2400" dirty="0">
                <a:latin typeface="Times New Roman" pitchFamily="18" charset="0"/>
                <a:cs typeface="Times New Roman" pitchFamily="18" charset="0"/>
              </a:rPr>
              <a:t>an association in which both partners are metabolically dependent upon each other and one cannot live without the help of the other; however, none of the partners suffers any harm from the association, for instance, the relationship between man and </a:t>
            </a:r>
            <a:r>
              <a:rPr lang="en-US" sz="2400" i="1" dirty="0" err="1">
                <a:latin typeface="Times New Roman" pitchFamily="18" charset="0"/>
                <a:cs typeface="Times New Roman" pitchFamily="18" charset="0"/>
              </a:rPr>
              <a:t>Escherechia</a:t>
            </a:r>
            <a:r>
              <a:rPr lang="en-US" sz="2400" i="1" dirty="0">
                <a:latin typeface="Times New Roman" pitchFamily="18" charset="0"/>
                <a:cs typeface="Times New Roman" pitchFamily="18" charset="0"/>
              </a:rPr>
              <a:t> coli </a:t>
            </a:r>
            <a:r>
              <a:rPr lang="en-US" sz="2400" dirty="0">
                <a:latin typeface="Times New Roman" pitchFamily="18" charset="0"/>
                <a:cs typeface="Times New Roman" pitchFamily="18" charset="0"/>
              </a:rPr>
              <a:t>in the GIT.</a:t>
            </a:r>
          </a:p>
          <a:p>
            <a:pPr marL="685800"/>
            <a:r>
              <a:rPr lang="en-US" sz="2400" b="1" dirty="0">
                <a:latin typeface="Times New Roman" pitchFamily="18" charset="0"/>
                <a:cs typeface="Times New Roman" pitchFamily="18" charset="0"/>
              </a:rPr>
              <a:t>Commensalism: </a:t>
            </a:r>
            <a:r>
              <a:rPr lang="en-US" sz="2400" dirty="0">
                <a:latin typeface="Times New Roman" pitchFamily="18" charset="0"/>
                <a:cs typeface="Times New Roman" pitchFamily="18" charset="0"/>
              </a:rPr>
              <a:t>an association in which the commensal takes the benefit without causing injury to the host, e.g. most of the normal floras of the humans’ body (</a:t>
            </a:r>
            <a:r>
              <a:rPr lang="en-US" sz="2400" i="1" dirty="0" err="1">
                <a:latin typeface="Times New Roman" pitchFamily="18" charset="0"/>
                <a:cs typeface="Times New Roman" pitchFamily="18" charset="0"/>
              </a:rPr>
              <a:t>Entamoeba</a:t>
            </a:r>
            <a:r>
              <a:rPr lang="en-US" sz="2400" i="1" dirty="0">
                <a:latin typeface="Times New Roman" pitchFamily="18" charset="0"/>
                <a:cs typeface="Times New Roman" pitchFamily="18" charset="0"/>
              </a:rPr>
              <a:t> coli</a:t>
            </a:r>
            <a:r>
              <a:rPr lang="en-US" sz="2400" dirty="0">
                <a:latin typeface="Times New Roman" pitchFamily="18" charset="0"/>
                <a:cs typeface="Times New Roman" pitchFamily="18" charset="0"/>
              </a:rPr>
              <a:t> in GIT) can be considered as commensals.</a:t>
            </a:r>
          </a:p>
          <a:p>
            <a:pPr marL="685800"/>
            <a:r>
              <a:rPr lang="en-US" sz="2400" b="1" dirty="0">
                <a:latin typeface="Times New Roman" pitchFamily="18" charset="0"/>
                <a:cs typeface="Times New Roman" pitchFamily="18" charset="0"/>
              </a:rPr>
              <a:t>Parasitism: </a:t>
            </a:r>
            <a:r>
              <a:rPr lang="en-US" sz="2400" dirty="0">
                <a:latin typeface="Times New Roman" pitchFamily="18" charset="0"/>
                <a:cs typeface="Times New Roman" pitchFamily="18" charset="0"/>
              </a:rPr>
              <a:t>an association where one of the partners is harmed and the other lives at the expense of the other, e.g. </a:t>
            </a:r>
            <a:r>
              <a:rPr lang="en-US" sz="2400" i="1" dirty="0">
                <a:latin typeface="Times New Roman" pitchFamily="18" charset="0"/>
                <a:cs typeface="Times New Roman" pitchFamily="18" charset="0"/>
              </a:rPr>
              <a:t>Ascaris </a:t>
            </a:r>
            <a:r>
              <a:rPr lang="en-US" sz="2400" i="1" dirty="0" err="1">
                <a:latin typeface="Times New Roman" pitchFamily="18" charset="0"/>
                <a:cs typeface="Times New Roman" pitchFamily="18" charset="0"/>
              </a:rPr>
              <a:t>lumbricoides</a:t>
            </a:r>
            <a:r>
              <a:rPr lang="en-US" sz="2400" i="1" dirty="0">
                <a:latin typeface="Times New Roman" pitchFamily="18" charset="0"/>
                <a:cs typeface="Times New Roman" pitchFamily="18" charset="0"/>
              </a:rPr>
              <a:t> </a:t>
            </a:r>
            <a:r>
              <a:rPr lang="en-US" sz="2400" dirty="0">
                <a:latin typeface="Times New Roman" pitchFamily="18" charset="0"/>
                <a:cs typeface="Times New Roman" pitchFamily="18" charset="0"/>
              </a:rPr>
              <a:t>reside in the gastrointestinal tract of man, and feed on important items of intestinal food causing various illnesses.</a:t>
            </a:r>
          </a:p>
          <a:p>
            <a:pPr marL="685800"/>
            <a:endParaRPr lang="en-US" sz="2400" dirty="0">
              <a:latin typeface="Times New Roman" pitchFamily="18" charset="0"/>
              <a:cs typeface="Times New Roman" pitchFamily="18" charset="0"/>
            </a:endParaRPr>
          </a:p>
          <a:p>
            <a:endParaRPr lang="en-US" sz="2800" dirty="0">
              <a:latin typeface="Times New Roman" pitchFamily="18" charset="0"/>
              <a:cs typeface="Times New Roman" pitchFamily="18" charset="0"/>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774</TotalTime>
  <Words>2532</Words>
  <Application>Microsoft Office PowerPoint</Application>
  <PresentationFormat>On-screen Show (4:3)</PresentationFormat>
  <Paragraphs>143</Paragraphs>
  <Slides>26</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26</vt:i4>
      </vt:variant>
    </vt:vector>
  </HeadingPairs>
  <TitlesOfParts>
    <vt:vector size="31" baseType="lpstr">
      <vt:lpstr>Arial</vt:lpstr>
      <vt:lpstr>Blackadder ITC</vt:lpstr>
      <vt:lpstr>Calibri</vt:lpstr>
      <vt:lpstr>Times New Roman</vt:lpstr>
      <vt:lpstr>Office Theme</vt:lpstr>
      <vt:lpstr>medical parasitology: introduction </vt:lpstr>
      <vt:lpstr>introduction</vt:lpstr>
      <vt:lpstr>introduction: cont’d</vt:lpstr>
      <vt:lpstr> definition of parasitic organisms </vt:lpstr>
      <vt:lpstr> association between parasite and host </vt:lpstr>
      <vt:lpstr>types of parasites: cont’d</vt:lpstr>
      <vt:lpstr>types of hosts </vt:lpstr>
      <vt:lpstr>types of hosts: cont’d</vt:lpstr>
      <vt:lpstr>types of hosts: cont’d</vt:lpstr>
      <vt:lpstr>important terminologies</vt:lpstr>
      <vt:lpstr> mode of parasitic infections </vt:lpstr>
      <vt:lpstr>effect of parasites on the host </vt:lpstr>
      <vt:lpstr>effect of parasites on the host: cont’d</vt:lpstr>
      <vt:lpstr> basic concepts in medical parasitology </vt:lpstr>
      <vt:lpstr>basic concepts in medical parasitology: cont’d</vt:lpstr>
      <vt:lpstr>basic concepts in medical parasitology: cont’d</vt:lpstr>
      <vt:lpstr>basic concepts in medical parasitology: cont’d</vt:lpstr>
      <vt:lpstr>basic concepts in medical parasitology: cont’d</vt:lpstr>
      <vt:lpstr>basic concepts in medical parasitology: cont’d</vt:lpstr>
      <vt:lpstr>basic concepts in medical parasitology: cont’d</vt:lpstr>
      <vt:lpstr>basic concepts in medical parasitology: cont’d</vt:lpstr>
      <vt:lpstr>basic concepts in medical parasitology: cont’d</vt:lpstr>
      <vt:lpstr>basic concepts in medical parasitology: cont’d</vt:lpstr>
      <vt:lpstr>basic concepts in medical parasitology: cont’d</vt:lpstr>
      <vt:lpstr>basic concepts in medical parasitology: cont’d</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MEDICAL PARASITOLOGY</dc:title>
  <dc:creator>obala</dc:creator>
  <cp:lastModifiedBy>Antonny Charles</cp:lastModifiedBy>
  <cp:revision>356</cp:revision>
  <dcterms:created xsi:type="dcterms:W3CDTF">2014-08-21T06:42:47Z</dcterms:created>
  <dcterms:modified xsi:type="dcterms:W3CDTF">2022-04-05T20:46:03Z</dcterms:modified>
</cp:coreProperties>
</file>