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9"/>
  </p:notesMasterIdLst>
  <p:sldIdLst>
    <p:sldId id="257" r:id="rId2"/>
    <p:sldId id="258" r:id="rId3"/>
    <p:sldId id="260" r:id="rId4"/>
    <p:sldId id="385" r:id="rId5"/>
    <p:sldId id="411" r:id="rId6"/>
    <p:sldId id="387" r:id="rId7"/>
    <p:sldId id="388" r:id="rId8"/>
    <p:sldId id="389" r:id="rId9"/>
    <p:sldId id="633"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5" r:id="rId23"/>
    <p:sldId id="330" r:id="rId24"/>
    <p:sldId id="412" r:id="rId25"/>
    <p:sldId id="413" r:id="rId26"/>
    <p:sldId id="259" r:id="rId27"/>
    <p:sldId id="290" r:id="rId28"/>
    <p:sldId id="289" r:id="rId29"/>
    <p:sldId id="288" r:id="rId30"/>
    <p:sldId id="262" r:id="rId31"/>
    <p:sldId id="287" r:id="rId32"/>
    <p:sldId id="291" r:id="rId33"/>
    <p:sldId id="581" r:id="rId34"/>
    <p:sldId id="582" r:id="rId35"/>
    <p:sldId id="584" r:id="rId36"/>
    <p:sldId id="587" r:id="rId37"/>
    <p:sldId id="588" r:id="rId38"/>
    <p:sldId id="589" r:id="rId39"/>
    <p:sldId id="591" r:id="rId40"/>
    <p:sldId id="453" r:id="rId41"/>
    <p:sldId id="594" r:id="rId42"/>
    <p:sldId id="595" r:id="rId43"/>
    <p:sldId id="596" r:id="rId44"/>
    <p:sldId id="597" r:id="rId45"/>
    <p:sldId id="598" r:id="rId46"/>
    <p:sldId id="599" r:id="rId47"/>
    <p:sldId id="600" r:id="rId48"/>
    <p:sldId id="601" r:id="rId49"/>
    <p:sldId id="602" r:id="rId50"/>
    <p:sldId id="667" r:id="rId51"/>
    <p:sldId id="668" r:id="rId52"/>
    <p:sldId id="669" r:id="rId53"/>
    <p:sldId id="670" r:id="rId54"/>
    <p:sldId id="603" r:id="rId55"/>
    <p:sldId id="604" r:id="rId56"/>
    <p:sldId id="605" r:id="rId57"/>
    <p:sldId id="606" r:id="rId58"/>
    <p:sldId id="607" r:id="rId59"/>
    <p:sldId id="608" r:id="rId60"/>
    <p:sldId id="609" r:id="rId61"/>
    <p:sldId id="612" r:id="rId62"/>
    <p:sldId id="621" r:id="rId63"/>
    <p:sldId id="632" r:id="rId64"/>
    <p:sldId id="610" r:id="rId65"/>
    <p:sldId id="611" r:id="rId66"/>
    <p:sldId id="613" r:id="rId67"/>
    <p:sldId id="614" r:id="rId68"/>
    <p:sldId id="615" r:id="rId69"/>
    <p:sldId id="616" r:id="rId70"/>
    <p:sldId id="617" r:id="rId71"/>
    <p:sldId id="618" r:id="rId72"/>
    <p:sldId id="620" r:id="rId73"/>
    <p:sldId id="631" r:id="rId74"/>
    <p:sldId id="622" r:id="rId75"/>
    <p:sldId id="623" r:id="rId76"/>
    <p:sldId id="624" r:id="rId77"/>
    <p:sldId id="626" r:id="rId78"/>
    <p:sldId id="625" r:id="rId79"/>
    <p:sldId id="627" r:id="rId80"/>
    <p:sldId id="628" r:id="rId81"/>
    <p:sldId id="666" r:id="rId82"/>
    <p:sldId id="629" r:id="rId83"/>
    <p:sldId id="630" r:id="rId84"/>
    <p:sldId id="634" r:id="rId85"/>
    <p:sldId id="635" r:id="rId86"/>
    <p:sldId id="636" r:id="rId87"/>
    <p:sldId id="637" r:id="rId88"/>
    <p:sldId id="638" r:id="rId89"/>
    <p:sldId id="641" r:id="rId90"/>
    <p:sldId id="639" r:id="rId91"/>
    <p:sldId id="640" r:id="rId92"/>
    <p:sldId id="642" r:id="rId93"/>
    <p:sldId id="665" r:id="rId94"/>
    <p:sldId id="643" r:id="rId95"/>
    <p:sldId id="647" r:id="rId96"/>
    <p:sldId id="644" r:id="rId97"/>
    <p:sldId id="645" r:id="rId98"/>
    <p:sldId id="646" r:id="rId99"/>
    <p:sldId id="648" r:id="rId100"/>
    <p:sldId id="649" r:id="rId101"/>
    <p:sldId id="650" r:id="rId102"/>
    <p:sldId id="651" r:id="rId103"/>
    <p:sldId id="653" r:id="rId104"/>
    <p:sldId id="654" r:id="rId105"/>
    <p:sldId id="655" r:id="rId106"/>
    <p:sldId id="656" r:id="rId107"/>
    <p:sldId id="658" r:id="rId108"/>
    <p:sldId id="659" r:id="rId109"/>
    <p:sldId id="576" r:id="rId110"/>
    <p:sldId id="577" r:id="rId111"/>
    <p:sldId id="482" r:id="rId112"/>
    <p:sldId id="546" r:id="rId113"/>
    <p:sldId id="547" r:id="rId114"/>
    <p:sldId id="548" r:id="rId115"/>
    <p:sldId id="549" r:id="rId116"/>
    <p:sldId id="550" r:id="rId117"/>
    <p:sldId id="551" r:id="rId118"/>
    <p:sldId id="552" r:id="rId119"/>
    <p:sldId id="553" r:id="rId120"/>
    <p:sldId id="554" r:id="rId121"/>
    <p:sldId id="555" r:id="rId122"/>
    <p:sldId id="556" r:id="rId123"/>
    <p:sldId id="557" r:id="rId124"/>
    <p:sldId id="558" r:id="rId125"/>
    <p:sldId id="559" r:id="rId126"/>
    <p:sldId id="574" r:id="rId127"/>
    <p:sldId id="560" r:id="rId128"/>
    <p:sldId id="561" r:id="rId129"/>
    <p:sldId id="562" r:id="rId130"/>
    <p:sldId id="563" r:id="rId131"/>
    <p:sldId id="564" r:id="rId132"/>
    <p:sldId id="575" r:id="rId133"/>
    <p:sldId id="565" r:id="rId134"/>
    <p:sldId id="566" r:id="rId135"/>
    <p:sldId id="567" r:id="rId136"/>
    <p:sldId id="483" r:id="rId137"/>
    <p:sldId id="494" r:id="rId138"/>
    <p:sldId id="495" r:id="rId139"/>
    <p:sldId id="496" r:id="rId140"/>
    <p:sldId id="497" r:id="rId141"/>
    <p:sldId id="498" r:id="rId142"/>
    <p:sldId id="500" r:id="rId143"/>
    <p:sldId id="501" r:id="rId144"/>
    <p:sldId id="502" r:id="rId145"/>
    <p:sldId id="503" r:id="rId146"/>
    <p:sldId id="504" r:id="rId147"/>
    <p:sldId id="505" r:id="rId148"/>
    <p:sldId id="509" r:id="rId149"/>
    <p:sldId id="506" r:id="rId150"/>
    <p:sldId id="507" r:id="rId151"/>
    <p:sldId id="508" r:id="rId152"/>
    <p:sldId id="484" r:id="rId153"/>
    <p:sldId id="485" r:id="rId154"/>
    <p:sldId id="486" r:id="rId155"/>
    <p:sldId id="487" r:id="rId156"/>
    <p:sldId id="488" r:id="rId157"/>
    <p:sldId id="489" r:id="rId158"/>
    <p:sldId id="490" r:id="rId159"/>
    <p:sldId id="527" r:id="rId160"/>
    <p:sldId id="593" r:id="rId161"/>
    <p:sldId id="491" r:id="rId162"/>
    <p:sldId id="492" r:id="rId163"/>
    <p:sldId id="493" r:id="rId164"/>
    <p:sldId id="510" r:id="rId165"/>
    <p:sldId id="511" r:id="rId166"/>
    <p:sldId id="512" r:id="rId167"/>
    <p:sldId id="513" r:id="rId168"/>
    <p:sldId id="514" r:id="rId169"/>
    <p:sldId id="515" r:id="rId170"/>
    <p:sldId id="516" r:id="rId171"/>
    <p:sldId id="671" r:id="rId172"/>
    <p:sldId id="672" r:id="rId173"/>
    <p:sldId id="592" r:id="rId174"/>
    <p:sldId id="517" r:id="rId175"/>
    <p:sldId id="518" r:id="rId176"/>
    <p:sldId id="519" r:id="rId177"/>
    <p:sldId id="520" r:id="rId178"/>
    <p:sldId id="521" r:id="rId179"/>
    <p:sldId id="522" r:id="rId180"/>
    <p:sldId id="523" r:id="rId181"/>
    <p:sldId id="524" r:id="rId182"/>
    <p:sldId id="525" r:id="rId183"/>
    <p:sldId id="526" r:id="rId184"/>
    <p:sldId id="528" r:id="rId185"/>
    <p:sldId id="529" r:id="rId186"/>
    <p:sldId id="530" r:id="rId187"/>
    <p:sldId id="414" r:id="rId188"/>
    <p:sldId id="475" r:id="rId189"/>
    <p:sldId id="474" r:id="rId190"/>
    <p:sldId id="415" r:id="rId191"/>
    <p:sldId id="416" r:id="rId192"/>
    <p:sldId id="417" r:id="rId193"/>
    <p:sldId id="418" r:id="rId194"/>
    <p:sldId id="419" r:id="rId195"/>
    <p:sldId id="420" r:id="rId196"/>
    <p:sldId id="348" r:id="rId197"/>
    <p:sldId id="424" r:id="rId198"/>
    <p:sldId id="425" r:id="rId199"/>
    <p:sldId id="476" r:id="rId200"/>
    <p:sldId id="426" r:id="rId201"/>
    <p:sldId id="427" r:id="rId202"/>
    <p:sldId id="428" r:id="rId203"/>
    <p:sldId id="429" r:id="rId204"/>
    <p:sldId id="430" r:id="rId205"/>
    <p:sldId id="431" r:id="rId206"/>
    <p:sldId id="432" r:id="rId207"/>
    <p:sldId id="433" r:id="rId208"/>
    <p:sldId id="434" r:id="rId209"/>
    <p:sldId id="435" r:id="rId210"/>
    <p:sldId id="436" r:id="rId211"/>
    <p:sldId id="477" r:id="rId212"/>
    <p:sldId id="437" r:id="rId213"/>
    <p:sldId id="438" r:id="rId214"/>
    <p:sldId id="479" r:id="rId215"/>
    <p:sldId id="439" r:id="rId216"/>
    <p:sldId id="440" r:id="rId217"/>
    <p:sldId id="442" r:id="rId218"/>
    <p:sldId id="443" r:id="rId219"/>
    <p:sldId id="444" r:id="rId220"/>
    <p:sldId id="473" r:id="rId221"/>
    <p:sldId id="446" r:id="rId222"/>
    <p:sldId id="480" r:id="rId223"/>
    <p:sldId id="448" r:id="rId224"/>
    <p:sldId id="449" r:id="rId225"/>
    <p:sldId id="450" r:id="rId226"/>
    <p:sldId id="454" r:id="rId227"/>
    <p:sldId id="357" r:id="rId2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969" autoAdjust="0"/>
  </p:normalViewPr>
  <p:slideViewPr>
    <p:cSldViewPr snapToGrid="0">
      <p:cViewPr>
        <p:scale>
          <a:sx n="66" d="100"/>
          <a:sy n="66" d="100"/>
        </p:scale>
        <p:origin x="900"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notesMaster" Target="notesMasters/notesMaster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tableStyles" Target="tableStyle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nocent Edagha" userId="0e07c53e68efa069" providerId="LiveId" clId="{8835A181-461F-4B4B-9136-1A163DC4E1FC}"/>
    <pc:docChg chg="undo custSel addSld delSld modSld">
      <pc:chgData name="Innocent Edagha" userId="0e07c53e68efa069" providerId="LiveId" clId="{8835A181-461F-4B4B-9136-1A163DC4E1FC}" dt="2024-04-04T04:34:10.478" v="4878" actId="13926"/>
      <pc:docMkLst>
        <pc:docMk/>
      </pc:docMkLst>
      <pc:sldChg chg="del">
        <pc:chgData name="Innocent Edagha" userId="0e07c53e68efa069" providerId="LiveId" clId="{8835A181-461F-4B4B-9136-1A163DC4E1FC}" dt="2024-04-03T21:46:20.614" v="2282" actId="47"/>
        <pc:sldMkLst>
          <pc:docMk/>
          <pc:sldMk cId="2453550486" sldId="256"/>
        </pc:sldMkLst>
      </pc:sldChg>
      <pc:sldChg chg="modSp add mod">
        <pc:chgData name="Innocent Edagha" userId="0e07c53e68efa069" providerId="LiveId" clId="{8835A181-461F-4B4B-9136-1A163DC4E1FC}" dt="2024-04-04T03:52:57.914" v="4453" actId="20577"/>
        <pc:sldMkLst>
          <pc:docMk/>
          <pc:sldMk cId="118677229" sldId="257"/>
        </pc:sldMkLst>
        <pc:spChg chg="mod">
          <ac:chgData name="Innocent Edagha" userId="0e07c53e68efa069" providerId="LiveId" clId="{8835A181-461F-4B4B-9136-1A163DC4E1FC}" dt="2024-04-04T03:52:57.914" v="4453" actId="20577"/>
          <ac:spMkLst>
            <pc:docMk/>
            <pc:sldMk cId="118677229" sldId="257"/>
            <ac:spMk id="3" creationId="{71976A33-1D4E-26E2-6722-FDEDCC412053}"/>
          </ac:spMkLst>
        </pc:spChg>
      </pc:sldChg>
      <pc:sldChg chg="add">
        <pc:chgData name="Innocent Edagha" userId="0e07c53e68efa069" providerId="LiveId" clId="{8835A181-461F-4B4B-9136-1A163DC4E1FC}" dt="2024-04-03T21:47:18.704" v="2283"/>
        <pc:sldMkLst>
          <pc:docMk/>
          <pc:sldMk cId="1130066157" sldId="258"/>
        </pc:sldMkLst>
      </pc:sldChg>
      <pc:sldChg chg="add">
        <pc:chgData name="Innocent Edagha" userId="0e07c53e68efa069" providerId="LiveId" clId="{8835A181-461F-4B4B-9136-1A163DC4E1FC}" dt="2024-04-03T21:47:18.704" v="2283"/>
        <pc:sldMkLst>
          <pc:docMk/>
          <pc:sldMk cId="3053873040" sldId="259"/>
        </pc:sldMkLst>
      </pc:sldChg>
      <pc:sldChg chg="addSp modSp add mod">
        <pc:chgData name="Innocent Edagha" userId="0e07c53e68efa069" providerId="LiveId" clId="{8835A181-461F-4B4B-9136-1A163DC4E1FC}" dt="2024-04-03T21:51:26.726" v="2489" actId="14100"/>
        <pc:sldMkLst>
          <pc:docMk/>
          <pc:sldMk cId="3420929246" sldId="260"/>
        </pc:sldMkLst>
        <pc:spChg chg="mod">
          <ac:chgData name="Innocent Edagha" userId="0e07c53e68efa069" providerId="LiveId" clId="{8835A181-461F-4B4B-9136-1A163DC4E1FC}" dt="2024-04-03T21:48:12.645" v="2323" actId="14100"/>
          <ac:spMkLst>
            <pc:docMk/>
            <pc:sldMk cId="3420929246" sldId="260"/>
            <ac:spMk id="3" creationId="{71976A33-1D4E-26E2-6722-FDEDCC412053}"/>
          </ac:spMkLst>
        </pc:spChg>
        <pc:spChg chg="add mod">
          <ac:chgData name="Innocent Edagha" userId="0e07c53e68efa069" providerId="LiveId" clId="{8835A181-461F-4B4B-9136-1A163DC4E1FC}" dt="2024-04-03T21:51:22.549" v="2488" actId="1036"/>
          <ac:spMkLst>
            <pc:docMk/>
            <pc:sldMk cId="3420929246" sldId="260"/>
            <ac:spMk id="5" creationId="{7E867654-8C63-1A69-CAAF-F697A6DA8152}"/>
          </ac:spMkLst>
        </pc:spChg>
        <pc:spChg chg="mod">
          <ac:chgData name="Innocent Edagha" userId="0e07c53e68efa069" providerId="LiveId" clId="{8835A181-461F-4B4B-9136-1A163DC4E1FC}" dt="2024-04-03T21:50:32.441" v="2450" actId="14100"/>
          <ac:spMkLst>
            <pc:docMk/>
            <pc:sldMk cId="3420929246" sldId="260"/>
            <ac:spMk id="6" creationId="{3E4A7455-8165-1D84-667D-1D7D95BB22BA}"/>
          </ac:spMkLst>
        </pc:spChg>
        <pc:picChg chg="add mod">
          <ac:chgData name="Innocent Edagha" userId="0e07c53e68efa069" providerId="LiveId" clId="{8835A181-461F-4B4B-9136-1A163DC4E1FC}" dt="2024-04-03T21:51:26.726" v="2489" actId="14100"/>
          <ac:picMkLst>
            <pc:docMk/>
            <pc:sldMk cId="3420929246" sldId="260"/>
            <ac:picMk id="2" creationId="{63C04EE5-58CB-B337-AE89-5C09CF4C28E6}"/>
          </ac:picMkLst>
        </pc:picChg>
        <pc:picChg chg="mod">
          <ac:chgData name="Innocent Edagha" userId="0e07c53e68efa069" providerId="LiveId" clId="{8835A181-461F-4B4B-9136-1A163DC4E1FC}" dt="2024-04-03T21:49:03.642" v="2434" actId="14100"/>
          <ac:picMkLst>
            <pc:docMk/>
            <pc:sldMk cId="3420929246" sldId="260"/>
            <ac:picMk id="4" creationId="{770D0B01-8776-293D-F44B-9D41B3103D7A}"/>
          </ac:picMkLst>
        </pc:picChg>
      </pc:sldChg>
      <pc:sldChg chg="delSp add del mod">
        <pc:chgData name="Innocent Edagha" userId="0e07c53e68efa069" providerId="LiveId" clId="{8835A181-461F-4B4B-9136-1A163DC4E1FC}" dt="2024-04-03T21:50:44.151" v="2452" actId="47"/>
        <pc:sldMkLst>
          <pc:docMk/>
          <pc:sldMk cId="3379406309" sldId="261"/>
        </pc:sldMkLst>
        <pc:spChg chg="del">
          <ac:chgData name="Innocent Edagha" userId="0e07c53e68efa069" providerId="LiveId" clId="{8835A181-461F-4B4B-9136-1A163DC4E1FC}" dt="2024-04-03T21:50:41.200" v="2451" actId="21"/>
          <ac:spMkLst>
            <pc:docMk/>
            <pc:sldMk cId="3379406309" sldId="261"/>
            <ac:spMk id="6" creationId="{7E867654-8C63-1A69-CAAF-F697A6DA8152}"/>
          </ac:spMkLst>
        </pc:spChg>
        <pc:picChg chg="del">
          <ac:chgData name="Innocent Edagha" userId="0e07c53e68efa069" providerId="LiveId" clId="{8835A181-461F-4B4B-9136-1A163DC4E1FC}" dt="2024-04-03T21:47:47.382" v="2287" actId="21"/>
          <ac:picMkLst>
            <pc:docMk/>
            <pc:sldMk cId="3379406309" sldId="261"/>
            <ac:picMk id="4" creationId="{63C04EE5-58CB-B337-AE89-5C09CF4C28E6}"/>
          </ac:picMkLst>
        </pc:picChg>
      </pc:sldChg>
      <pc:sldChg chg="add">
        <pc:chgData name="Innocent Edagha" userId="0e07c53e68efa069" providerId="LiveId" clId="{8835A181-461F-4B4B-9136-1A163DC4E1FC}" dt="2024-04-03T21:47:18.704" v="2283"/>
        <pc:sldMkLst>
          <pc:docMk/>
          <pc:sldMk cId="3100745589" sldId="262"/>
        </pc:sldMkLst>
      </pc:sldChg>
      <pc:sldChg chg="add">
        <pc:chgData name="Innocent Edagha" userId="0e07c53e68efa069" providerId="LiveId" clId="{8835A181-461F-4B4B-9136-1A163DC4E1FC}" dt="2024-04-03T21:47:18.704" v="2283"/>
        <pc:sldMkLst>
          <pc:docMk/>
          <pc:sldMk cId="1342706139" sldId="287"/>
        </pc:sldMkLst>
      </pc:sldChg>
      <pc:sldChg chg="add">
        <pc:chgData name="Innocent Edagha" userId="0e07c53e68efa069" providerId="LiveId" clId="{8835A181-461F-4B4B-9136-1A163DC4E1FC}" dt="2024-04-03T21:47:18.704" v="2283"/>
        <pc:sldMkLst>
          <pc:docMk/>
          <pc:sldMk cId="1833267840" sldId="288"/>
        </pc:sldMkLst>
      </pc:sldChg>
      <pc:sldChg chg="add">
        <pc:chgData name="Innocent Edagha" userId="0e07c53e68efa069" providerId="LiveId" clId="{8835A181-461F-4B4B-9136-1A163DC4E1FC}" dt="2024-04-03T21:47:18.704" v="2283"/>
        <pc:sldMkLst>
          <pc:docMk/>
          <pc:sldMk cId="229707207" sldId="289"/>
        </pc:sldMkLst>
      </pc:sldChg>
      <pc:sldChg chg="add">
        <pc:chgData name="Innocent Edagha" userId="0e07c53e68efa069" providerId="LiveId" clId="{8835A181-461F-4B4B-9136-1A163DC4E1FC}" dt="2024-04-03T21:47:18.704" v="2283"/>
        <pc:sldMkLst>
          <pc:docMk/>
          <pc:sldMk cId="1463065924" sldId="290"/>
        </pc:sldMkLst>
      </pc:sldChg>
      <pc:sldChg chg="add">
        <pc:chgData name="Innocent Edagha" userId="0e07c53e68efa069" providerId="LiveId" clId="{8835A181-461F-4B4B-9136-1A163DC4E1FC}" dt="2024-04-03T21:47:18.704" v="2283"/>
        <pc:sldMkLst>
          <pc:docMk/>
          <pc:sldMk cId="3599609868" sldId="291"/>
        </pc:sldMkLst>
      </pc:sldChg>
      <pc:sldChg chg="add">
        <pc:chgData name="Innocent Edagha" userId="0e07c53e68efa069" providerId="LiveId" clId="{8835A181-461F-4B4B-9136-1A163DC4E1FC}" dt="2024-04-03T21:47:18.704" v="2283"/>
        <pc:sldMkLst>
          <pc:docMk/>
          <pc:sldMk cId="63522485" sldId="330"/>
        </pc:sldMkLst>
      </pc:sldChg>
      <pc:sldChg chg="add">
        <pc:chgData name="Innocent Edagha" userId="0e07c53e68efa069" providerId="LiveId" clId="{8835A181-461F-4B4B-9136-1A163DC4E1FC}" dt="2024-04-04T04:04:54.617" v="4592"/>
        <pc:sldMkLst>
          <pc:docMk/>
          <pc:sldMk cId="2731086242" sldId="357"/>
        </pc:sldMkLst>
      </pc:sldChg>
      <pc:sldChg chg="add">
        <pc:chgData name="Innocent Edagha" userId="0e07c53e68efa069" providerId="LiveId" clId="{8835A181-461F-4B4B-9136-1A163DC4E1FC}" dt="2024-04-03T21:47:18.704" v="2283"/>
        <pc:sldMkLst>
          <pc:docMk/>
          <pc:sldMk cId="990682945" sldId="385"/>
        </pc:sldMkLst>
      </pc:sldChg>
      <pc:sldChg chg="add del">
        <pc:chgData name="Innocent Edagha" userId="0e07c53e68efa069" providerId="LiveId" clId="{8835A181-461F-4B4B-9136-1A163DC4E1FC}" dt="2024-04-03T21:52:16.931" v="2490" actId="47"/>
        <pc:sldMkLst>
          <pc:docMk/>
          <pc:sldMk cId="2870705683" sldId="386"/>
        </pc:sldMkLst>
      </pc:sldChg>
      <pc:sldChg chg="modSp add mod">
        <pc:chgData name="Innocent Edagha" userId="0e07c53e68efa069" providerId="LiveId" clId="{8835A181-461F-4B4B-9136-1A163DC4E1FC}" dt="2024-04-03T21:53:13.361" v="2505" actId="13926"/>
        <pc:sldMkLst>
          <pc:docMk/>
          <pc:sldMk cId="3530790294" sldId="387"/>
        </pc:sldMkLst>
        <pc:spChg chg="mod">
          <ac:chgData name="Innocent Edagha" userId="0e07c53e68efa069" providerId="LiveId" clId="{8835A181-461F-4B4B-9136-1A163DC4E1FC}" dt="2024-04-03T21:53:13.361" v="2505" actId="13926"/>
          <ac:spMkLst>
            <pc:docMk/>
            <pc:sldMk cId="3530790294" sldId="387"/>
            <ac:spMk id="3" creationId="{71976A33-1D4E-26E2-6722-FDEDCC412053}"/>
          </ac:spMkLst>
        </pc:spChg>
      </pc:sldChg>
      <pc:sldChg chg="modSp add mod">
        <pc:chgData name="Innocent Edagha" userId="0e07c53e68efa069" providerId="LiveId" clId="{8835A181-461F-4B4B-9136-1A163DC4E1FC}" dt="2024-04-03T21:54:04.009" v="2540" actId="1035"/>
        <pc:sldMkLst>
          <pc:docMk/>
          <pc:sldMk cId="964140734" sldId="388"/>
        </pc:sldMkLst>
        <pc:spChg chg="mod">
          <ac:chgData name="Innocent Edagha" userId="0e07c53e68efa069" providerId="LiveId" clId="{8835A181-461F-4B4B-9136-1A163DC4E1FC}" dt="2024-04-03T21:54:04.009" v="2540" actId="1035"/>
          <ac:spMkLst>
            <pc:docMk/>
            <pc:sldMk cId="964140734" sldId="388"/>
            <ac:spMk id="3" creationId="{71976A33-1D4E-26E2-6722-FDEDCC412053}"/>
          </ac:spMkLst>
        </pc:spChg>
      </pc:sldChg>
      <pc:sldChg chg="modSp add mod">
        <pc:chgData name="Innocent Edagha" userId="0e07c53e68efa069" providerId="LiveId" clId="{8835A181-461F-4B4B-9136-1A163DC4E1FC}" dt="2024-04-03T21:54:49.165" v="2542" actId="6549"/>
        <pc:sldMkLst>
          <pc:docMk/>
          <pc:sldMk cId="1607570351" sldId="389"/>
        </pc:sldMkLst>
        <pc:spChg chg="mod">
          <ac:chgData name="Innocent Edagha" userId="0e07c53e68efa069" providerId="LiveId" clId="{8835A181-461F-4B4B-9136-1A163DC4E1FC}" dt="2024-04-03T21:54:49.165" v="2542" actId="6549"/>
          <ac:spMkLst>
            <pc:docMk/>
            <pc:sldMk cId="1607570351" sldId="389"/>
            <ac:spMk id="3" creationId="{71976A33-1D4E-26E2-6722-FDEDCC412053}"/>
          </ac:spMkLst>
        </pc:spChg>
      </pc:sldChg>
      <pc:sldChg chg="modSp add mod">
        <pc:chgData name="Innocent Edagha" userId="0e07c53e68efa069" providerId="LiveId" clId="{8835A181-461F-4B4B-9136-1A163DC4E1FC}" dt="2024-04-03T21:56:04.928" v="2553" actId="20577"/>
        <pc:sldMkLst>
          <pc:docMk/>
          <pc:sldMk cId="2703973356" sldId="390"/>
        </pc:sldMkLst>
        <pc:spChg chg="mod">
          <ac:chgData name="Innocent Edagha" userId="0e07c53e68efa069" providerId="LiveId" clId="{8835A181-461F-4B4B-9136-1A163DC4E1FC}" dt="2024-04-03T21:56:04.928" v="2553" actId="20577"/>
          <ac:spMkLst>
            <pc:docMk/>
            <pc:sldMk cId="2703973356" sldId="390"/>
            <ac:spMk id="3" creationId="{71976A33-1D4E-26E2-6722-FDEDCC412053}"/>
          </ac:spMkLst>
        </pc:spChg>
      </pc:sldChg>
      <pc:sldChg chg="modSp add mod">
        <pc:chgData name="Innocent Edagha" userId="0e07c53e68efa069" providerId="LiveId" clId="{8835A181-461F-4B4B-9136-1A163DC4E1FC}" dt="2024-04-03T21:56:22.465" v="2554" actId="255"/>
        <pc:sldMkLst>
          <pc:docMk/>
          <pc:sldMk cId="50522078" sldId="391"/>
        </pc:sldMkLst>
        <pc:spChg chg="mod">
          <ac:chgData name="Innocent Edagha" userId="0e07c53e68efa069" providerId="LiveId" clId="{8835A181-461F-4B4B-9136-1A163DC4E1FC}" dt="2024-04-03T21:56:22.465" v="2554" actId="255"/>
          <ac:spMkLst>
            <pc:docMk/>
            <pc:sldMk cId="50522078" sldId="391"/>
            <ac:spMk id="3" creationId="{71976A33-1D4E-26E2-6722-FDEDCC412053}"/>
          </ac:spMkLst>
        </pc:spChg>
      </pc:sldChg>
      <pc:sldChg chg="add">
        <pc:chgData name="Innocent Edagha" userId="0e07c53e68efa069" providerId="LiveId" clId="{8835A181-461F-4B4B-9136-1A163DC4E1FC}" dt="2024-04-03T21:47:18.704" v="2283"/>
        <pc:sldMkLst>
          <pc:docMk/>
          <pc:sldMk cId="1522972289" sldId="392"/>
        </pc:sldMkLst>
      </pc:sldChg>
      <pc:sldChg chg="add">
        <pc:chgData name="Innocent Edagha" userId="0e07c53e68efa069" providerId="LiveId" clId="{8835A181-461F-4B4B-9136-1A163DC4E1FC}" dt="2024-04-03T21:47:18.704" v="2283"/>
        <pc:sldMkLst>
          <pc:docMk/>
          <pc:sldMk cId="2234775811" sldId="393"/>
        </pc:sldMkLst>
      </pc:sldChg>
      <pc:sldChg chg="add">
        <pc:chgData name="Innocent Edagha" userId="0e07c53e68efa069" providerId="LiveId" clId="{8835A181-461F-4B4B-9136-1A163DC4E1FC}" dt="2024-04-03T21:47:18.704" v="2283"/>
        <pc:sldMkLst>
          <pc:docMk/>
          <pc:sldMk cId="99973309" sldId="394"/>
        </pc:sldMkLst>
      </pc:sldChg>
      <pc:sldChg chg="add">
        <pc:chgData name="Innocent Edagha" userId="0e07c53e68efa069" providerId="LiveId" clId="{8835A181-461F-4B4B-9136-1A163DC4E1FC}" dt="2024-04-03T21:47:18.704" v="2283"/>
        <pc:sldMkLst>
          <pc:docMk/>
          <pc:sldMk cId="675621583" sldId="395"/>
        </pc:sldMkLst>
      </pc:sldChg>
      <pc:sldChg chg="add">
        <pc:chgData name="Innocent Edagha" userId="0e07c53e68efa069" providerId="LiveId" clId="{8835A181-461F-4B4B-9136-1A163DC4E1FC}" dt="2024-04-03T21:47:18.704" v="2283"/>
        <pc:sldMkLst>
          <pc:docMk/>
          <pc:sldMk cId="2130056802" sldId="396"/>
        </pc:sldMkLst>
      </pc:sldChg>
      <pc:sldChg chg="add">
        <pc:chgData name="Innocent Edagha" userId="0e07c53e68efa069" providerId="LiveId" clId="{8835A181-461F-4B4B-9136-1A163DC4E1FC}" dt="2024-04-03T21:47:18.704" v="2283"/>
        <pc:sldMkLst>
          <pc:docMk/>
          <pc:sldMk cId="4179113118" sldId="397"/>
        </pc:sldMkLst>
      </pc:sldChg>
      <pc:sldChg chg="add">
        <pc:chgData name="Innocent Edagha" userId="0e07c53e68efa069" providerId="LiveId" clId="{8835A181-461F-4B4B-9136-1A163DC4E1FC}" dt="2024-04-03T21:47:18.704" v="2283"/>
        <pc:sldMkLst>
          <pc:docMk/>
          <pc:sldMk cId="462788764" sldId="398"/>
        </pc:sldMkLst>
      </pc:sldChg>
      <pc:sldChg chg="add">
        <pc:chgData name="Innocent Edagha" userId="0e07c53e68efa069" providerId="LiveId" clId="{8835A181-461F-4B4B-9136-1A163DC4E1FC}" dt="2024-04-03T21:47:18.704" v="2283"/>
        <pc:sldMkLst>
          <pc:docMk/>
          <pc:sldMk cId="1240994249" sldId="399"/>
        </pc:sldMkLst>
      </pc:sldChg>
      <pc:sldChg chg="add">
        <pc:chgData name="Innocent Edagha" userId="0e07c53e68efa069" providerId="LiveId" clId="{8835A181-461F-4B4B-9136-1A163DC4E1FC}" dt="2024-04-03T21:47:18.704" v="2283"/>
        <pc:sldMkLst>
          <pc:docMk/>
          <pc:sldMk cId="1795984542" sldId="400"/>
        </pc:sldMkLst>
      </pc:sldChg>
      <pc:sldChg chg="add">
        <pc:chgData name="Innocent Edagha" userId="0e07c53e68efa069" providerId="LiveId" clId="{8835A181-461F-4B4B-9136-1A163DC4E1FC}" dt="2024-04-03T21:47:18.704" v="2283"/>
        <pc:sldMkLst>
          <pc:docMk/>
          <pc:sldMk cId="41924626" sldId="401"/>
        </pc:sldMkLst>
      </pc:sldChg>
      <pc:sldChg chg="delSp add del mod">
        <pc:chgData name="Innocent Edagha" userId="0e07c53e68efa069" providerId="LiveId" clId="{8835A181-461F-4B4B-9136-1A163DC4E1FC}" dt="2024-04-03T21:56:55.026" v="2556" actId="47"/>
        <pc:sldMkLst>
          <pc:docMk/>
          <pc:sldMk cId="1239895460" sldId="402"/>
        </pc:sldMkLst>
        <pc:picChg chg="del">
          <ac:chgData name="Innocent Edagha" userId="0e07c53e68efa069" providerId="LiveId" clId="{8835A181-461F-4B4B-9136-1A163DC4E1FC}" dt="2024-04-03T21:56:52.239" v="2555" actId="478"/>
          <ac:picMkLst>
            <pc:docMk/>
            <pc:sldMk cId="1239895460" sldId="402"/>
            <ac:picMk id="4" creationId="{F484CE49-57EE-E794-51D2-A3F7CB59C850}"/>
          </ac:picMkLst>
        </pc:picChg>
      </pc:sldChg>
      <pc:sldChg chg="add">
        <pc:chgData name="Innocent Edagha" userId="0e07c53e68efa069" providerId="LiveId" clId="{8835A181-461F-4B4B-9136-1A163DC4E1FC}" dt="2024-04-03T21:47:18.704" v="2283"/>
        <pc:sldMkLst>
          <pc:docMk/>
          <pc:sldMk cId="3132535122" sldId="405"/>
        </pc:sldMkLst>
      </pc:sldChg>
      <pc:sldChg chg="add">
        <pc:chgData name="Innocent Edagha" userId="0e07c53e68efa069" providerId="LiveId" clId="{8835A181-461F-4B4B-9136-1A163DC4E1FC}" dt="2024-04-03T21:47:18.704" v="2283"/>
        <pc:sldMkLst>
          <pc:docMk/>
          <pc:sldMk cId="2473956016" sldId="411"/>
        </pc:sldMkLst>
      </pc:sldChg>
      <pc:sldChg chg="add">
        <pc:chgData name="Innocent Edagha" userId="0e07c53e68efa069" providerId="LiveId" clId="{8835A181-461F-4B4B-9136-1A163DC4E1FC}" dt="2024-04-03T21:47:18.704" v="2283"/>
        <pc:sldMkLst>
          <pc:docMk/>
          <pc:sldMk cId="403257564" sldId="412"/>
        </pc:sldMkLst>
      </pc:sldChg>
      <pc:sldChg chg="add">
        <pc:chgData name="Innocent Edagha" userId="0e07c53e68efa069" providerId="LiveId" clId="{8835A181-461F-4B4B-9136-1A163DC4E1FC}" dt="2024-04-03T21:47:18.704" v="2283"/>
        <pc:sldMkLst>
          <pc:docMk/>
          <pc:sldMk cId="312270378" sldId="413"/>
        </pc:sldMkLst>
      </pc:sldChg>
      <pc:sldChg chg="modSp mod">
        <pc:chgData name="Innocent Edagha" userId="0e07c53e68efa069" providerId="LiveId" clId="{8835A181-461F-4B4B-9136-1A163DC4E1FC}" dt="2024-04-04T04:03:12.635" v="4586" actId="20577"/>
        <pc:sldMkLst>
          <pc:docMk/>
          <pc:sldMk cId="4251816561" sldId="430"/>
        </pc:sldMkLst>
        <pc:spChg chg="mod">
          <ac:chgData name="Innocent Edagha" userId="0e07c53e68efa069" providerId="LiveId" clId="{8835A181-461F-4B4B-9136-1A163DC4E1FC}" dt="2024-04-04T04:03:12.635" v="4586" actId="20577"/>
          <ac:spMkLst>
            <pc:docMk/>
            <pc:sldMk cId="4251816561" sldId="430"/>
            <ac:spMk id="3" creationId="{71976A33-1D4E-26E2-6722-FDEDCC412053}"/>
          </ac:spMkLst>
        </pc:spChg>
      </pc:sldChg>
      <pc:sldChg chg="modSp mod">
        <pc:chgData name="Innocent Edagha" userId="0e07c53e68efa069" providerId="LiveId" clId="{8835A181-461F-4B4B-9136-1A163DC4E1FC}" dt="2024-04-04T04:03:24.915" v="4588" actId="13926"/>
        <pc:sldMkLst>
          <pc:docMk/>
          <pc:sldMk cId="1773584084" sldId="431"/>
        </pc:sldMkLst>
        <pc:spChg chg="mod">
          <ac:chgData name="Innocent Edagha" userId="0e07c53e68efa069" providerId="LiveId" clId="{8835A181-461F-4B4B-9136-1A163DC4E1FC}" dt="2024-04-04T04:03:24.915" v="4588" actId="13926"/>
          <ac:spMkLst>
            <pc:docMk/>
            <pc:sldMk cId="1773584084" sldId="431"/>
            <ac:spMk id="3" creationId="{71976A33-1D4E-26E2-6722-FDEDCC412053}"/>
          </ac:spMkLst>
        </pc:spChg>
      </pc:sldChg>
      <pc:sldChg chg="del">
        <pc:chgData name="Innocent Edagha" userId="0e07c53e68efa069" providerId="LiveId" clId="{8835A181-461F-4B4B-9136-1A163DC4E1FC}" dt="2024-04-03T18:53:52.101" v="584" actId="47"/>
        <pc:sldMkLst>
          <pc:docMk/>
          <pc:sldMk cId="3594794028" sldId="451"/>
        </pc:sldMkLst>
      </pc:sldChg>
      <pc:sldChg chg="del">
        <pc:chgData name="Innocent Edagha" userId="0e07c53e68efa069" providerId="LiveId" clId="{8835A181-461F-4B4B-9136-1A163DC4E1FC}" dt="2024-04-03T18:53:52.427" v="585" actId="47"/>
        <pc:sldMkLst>
          <pc:docMk/>
          <pc:sldMk cId="2057766856" sldId="452"/>
        </pc:sldMkLst>
      </pc:sldChg>
      <pc:sldChg chg="add del">
        <pc:chgData name="Innocent Edagha" userId="0e07c53e68efa069" providerId="LiveId" clId="{8835A181-461F-4B4B-9136-1A163DC4E1FC}" dt="2024-04-03T20:12:41.071" v="996" actId="2696"/>
        <pc:sldMkLst>
          <pc:docMk/>
          <pc:sldMk cId="1249211491" sldId="453"/>
        </pc:sldMkLst>
      </pc:sldChg>
      <pc:sldChg chg="modSp add mod">
        <pc:chgData name="Innocent Edagha" userId="0e07c53e68efa069" providerId="LiveId" clId="{8835A181-461F-4B4B-9136-1A163DC4E1FC}" dt="2024-04-03T22:00:49.410" v="2607" actId="13926"/>
        <pc:sldMkLst>
          <pc:docMk/>
          <pc:sldMk cId="1998435451" sldId="453"/>
        </pc:sldMkLst>
        <pc:spChg chg="mod">
          <ac:chgData name="Innocent Edagha" userId="0e07c53e68efa069" providerId="LiveId" clId="{8835A181-461F-4B4B-9136-1A163DC4E1FC}" dt="2024-04-03T22:00:49.410" v="2607" actId="13926"/>
          <ac:spMkLst>
            <pc:docMk/>
            <pc:sldMk cId="1998435451" sldId="453"/>
            <ac:spMk id="3" creationId="{71976A33-1D4E-26E2-6722-FDEDCC412053}"/>
          </ac:spMkLst>
        </pc:spChg>
      </pc:sldChg>
      <pc:sldChg chg="modSp add del mod">
        <pc:chgData name="Innocent Edagha" userId="0e07c53e68efa069" providerId="LiveId" clId="{8835A181-461F-4B4B-9136-1A163DC4E1FC}" dt="2024-04-04T04:30:16.556" v="4831" actId="20577"/>
        <pc:sldMkLst>
          <pc:docMk/>
          <pc:sldMk cId="3173167780" sldId="454"/>
        </pc:sldMkLst>
        <pc:spChg chg="mod">
          <ac:chgData name="Innocent Edagha" userId="0e07c53e68efa069" providerId="LiveId" clId="{8835A181-461F-4B4B-9136-1A163DC4E1FC}" dt="2024-04-04T04:30:16.556" v="4831" actId="20577"/>
          <ac:spMkLst>
            <pc:docMk/>
            <pc:sldMk cId="3173167780" sldId="454"/>
            <ac:spMk id="3" creationId="{71976A33-1D4E-26E2-6722-FDEDCC412053}"/>
          </ac:spMkLst>
        </pc:spChg>
      </pc:sldChg>
      <pc:sldChg chg="modSp del mod">
        <pc:chgData name="Innocent Edagha" userId="0e07c53e68efa069" providerId="LiveId" clId="{8835A181-461F-4B4B-9136-1A163DC4E1FC}" dt="2024-04-04T04:05:02.822" v="4593" actId="47"/>
        <pc:sldMkLst>
          <pc:docMk/>
          <pc:sldMk cId="3667015734" sldId="455"/>
        </pc:sldMkLst>
        <pc:spChg chg="mod">
          <ac:chgData name="Innocent Edagha" userId="0e07c53e68efa069" providerId="LiveId" clId="{8835A181-461F-4B4B-9136-1A163DC4E1FC}" dt="2024-04-04T04:04:51.918" v="4591" actId="20577"/>
          <ac:spMkLst>
            <pc:docMk/>
            <pc:sldMk cId="3667015734" sldId="455"/>
            <ac:spMk id="3" creationId="{71976A33-1D4E-26E2-6722-FDEDCC412053}"/>
          </ac:spMkLst>
        </pc:spChg>
      </pc:sldChg>
      <pc:sldChg chg="modSp del mod">
        <pc:chgData name="Innocent Edagha" userId="0e07c53e68efa069" providerId="LiveId" clId="{8835A181-461F-4B4B-9136-1A163DC4E1FC}" dt="2024-04-03T22:13:43.267" v="2904" actId="47"/>
        <pc:sldMkLst>
          <pc:docMk/>
          <pc:sldMk cId="896277438" sldId="481"/>
        </pc:sldMkLst>
        <pc:spChg chg="mod">
          <ac:chgData name="Innocent Edagha" userId="0e07c53e68efa069" providerId="LiveId" clId="{8835A181-461F-4B4B-9136-1A163DC4E1FC}" dt="2024-04-03T22:13:18.085" v="2893" actId="21"/>
          <ac:spMkLst>
            <pc:docMk/>
            <pc:sldMk cId="896277438" sldId="481"/>
            <ac:spMk id="3" creationId="{71976A33-1D4E-26E2-6722-FDEDCC412053}"/>
          </ac:spMkLst>
        </pc:spChg>
      </pc:sldChg>
      <pc:sldChg chg="modSp mod">
        <pc:chgData name="Innocent Edagha" userId="0e07c53e68efa069" providerId="LiveId" clId="{8835A181-461F-4B4B-9136-1A163DC4E1FC}" dt="2024-04-03T18:47:54.078" v="479" actId="123"/>
        <pc:sldMkLst>
          <pc:docMk/>
          <pc:sldMk cId="392686961" sldId="482"/>
        </pc:sldMkLst>
        <pc:spChg chg="mod">
          <ac:chgData name="Innocent Edagha" userId="0e07c53e68efa069" providerId="LiveId" clId="{8835A181-461F-4B4B-9136-1A163DC4E1FC}" dt="2024-04-03T18:47:54.078" v="479" actId="123"/>
          <ac:spMkLst>
            <pc:docMk/>
            <pc:sldMk cId="392686961" sldId="482"/>
            <ac:spMk id="3" creationId="{71976A33-1D4E-26E2-6722-FDEDCC412053}"/>
          </ac:spMkLst>
        </pc:spChg>
      </pc:sldChg>
      <pc:sldChg chg="modSp mod">
        <pc:chgData name="Innocent Edagha" userId="0e07c53e68efa069" providerId="LiveId" clId="{8835A181-461F-4B4B-9136-1A163DC4E1FC}" dt="2024-04-03T18:58:22.702" v="637" actId="20577"/>
        <pc:sldMkLst>
          <pc:docMk/>
          <pc:sldMk cId="565817757" sldId="515"/>
        </pc:sldMkLst>
        <pc:spChg chg="mod">
          <ac:chgData name="Innocent Edagha" userId="0e07c53e68efa069" providerId="LiveId" clId="{8835A181-461F-4B4B-9136-1A163DC4E1FC}" dt="2024-04-03T18:58:22.702" v="637" actId="20577"/>
          <ac:spMkLst>
            <pc:docMk/>
            <pc:sldMk cId="565817757" sldId="515"/>
            <ac:spMk id="3" creationId="{71976A33-1D4E-26E2-6722-FDEDCC412053}"/>
          </ac:spMkLst>
        </pc:spChg>
      </pc:sldChg>
      <pc:sldChg chg="modSp mod">
        <pc:chgData name="Innocent Edagha" userId="0e07c53e68efa069" providerId="LiveId" clId="{8835A181-461F-4B4B-9136-1A163DC4E1FC}" dt="2024-04-03T18:58:09.498" v="635" actId="255"/>
        <pc:sldMkLst>
          <pc:docMk/>
          <pc:sldMk cId="4197526889" sldId="516"/>
        </pc:sldMkLst>
        <pc:spChg chg="mod">
          <ac:chgData name="Innocent Edagha" userId="0e07c53e68efa069" providerId="LiveId" clId="{8835A181-461F-4B4B-9136-1A163DC4E1FC}" dt="2024-04-03T18:58:09.498" v="635" actId="255"/>
          <ac:spMkLst>
            <pc:docMk/>
            <pc:sldMk cId="4197526889" sldId="516"/>
            <ac:spMk id="3" creationId="{71976A33-1D4E-26E2-6722-FDEDCC412053}"/>
          </ac:spMkLst>
        </pc:spChg>
      </pc:sldChg>
      <pc:sldChg chg="add del">
        <pc:chgData name="Innocent Edagha" userId="0e07c53e68efa069" providerId="LiveId" clId="{8835A181-461F-4B4B-9136-1A163DC4E1FC}" dt="2024-04-04T04:28:51.486" v="4826" actId="47"/>
        <pc:sldMkLst>
          <pc:docMk/>
          <pc:sldMk cId="3091009461" sldId="521"/>
        </pc:sldMkLst>
      </pc:sldChg>
      <pc:sldChg chg="modSp mod">
        <pc:chgData name="Innocent Edagha" userId="0e07c53e68efa069" providerId="LiveId" clId="{8835A181-461F-4B4B-9136-1A163DC4E1FC}" dt="2024-04-03T19:03:27.688" v="677" actId="13926"/>
        <pc:sldMkLst>
          <pc:docMk/>
          <pc:sldMk cId="87243851" sldId="527"/>
        </pc:sldMkLst>
        <pc:spChg chg="mod">
          <ac:chgData name="Innocent Edagha" userId="0e07c53e68efa069" providerId="LiveId" clId="{8835A181-461F-4B4B-9136-1A163DC4E1FC}" dt="2024-04-03T19:03:27.688" v="677" actId="13926"/>
          <ac:spMkLst>
            <pc:docMk/>
            <pc:sldMk cId="87243851" sldId="527"/>
            <ac:spMk id="3" creationId="{71976A33-1D4E-26E2-6722-FDEDCC412053}"/>
          </ac:spMkLst>
        </pc:spChg>
      </pc:sldChg>
      <pc:sldChg chg="modSp mod">
        <pc:chgData name="Innocent Edagha" userId="0e07c53e68efa069" providerId="LiveId" clId="{8835A181-461F-4B4B-9136-1A163DC4E1FC}" dt="2024-04-03T18:45:36.325" v="431" actId="20577"/>
        <pc:sldMkLst>
          <pc:docMk/>
          <pc:sldMk cId="4213291844" sldId="546"/>
        </pc:sldMkLst>
        <pc:spChg chg="mod">
          <ac:chgData name="Innocent Edagha" userId="0e07c53e68efa069" providerId="LiveId" clId="{8835A181-461F-4B4B-9136-1A163DC4E1FC}" dt="2024-04-03T18:45:36.325" v="431" actId="20577"/>
          <ac:spMkLst>
            <pc:docMk/>
            <pc:sldMk cId="4213291844" sldId="546"/>
            <ac:spMk id="3" creationId="{71976A33-1D4E-26E2-6722-FDEDCC412053}"/>
          </ac:spMkLst>
        </pc:spChg>
      </pc:sldChg>
      <pc:sldChg chg="modSp mod">
        <pc:chgData name="Innocent Edagha" userId="0e07c53e68efa069" providerId="LiveId" clId="{8835A181-461F-4B4B-9136-1A163DC4E1FC}" dt="2024-04-03T18:43:14.012" v="403" actId="13926"/>
        <pc:sldMkLst>
          <pc:docMk/>
          <pc:sldMk cId="3431367505" sldId="547"/>
        </pc:sldMkLst>
        <pc:spChg chg="mod">
          <ac:chgData name="Innocent Edagha" userId="0e07c53e68efa069" providerId="LiveId" clId="{8835A181-461F-4B4B-9136-1A163DC4E1FC}" dt="2024-04-03T18:43:14.012" v="403" actId="13926"/>
          <ac:spMkLst>
            <pc:docMk/>
            <pc:sldMk cId="3431367505" sldId="547"/>
            <ac:spMk id="3" creationId="{71976A33-1D4E-26E2-6722-FDEDCC412053}"/>
          </ac:spMkLst>
        </pc:spChg>
      </pc:sldChg>
      <pc:sldChg chg="modSp mod">
        <pc:chgData name="Innocent Edagha" userId="0e07c53e68efa069" providerId="LiveId" clId="{8835A181-461F-4B4B-9136-1A163DC4E1FC}" dt="2024-04-03T18:42:50.049" v="399" actId="13926"/>
        <pc:sldMkLst>
          <pc:docMk/>
          <pc:sldMk cId="1247564479" sldId="549"/>
        </pc:sldMkLst>
        <pc:spChg chg="mod">
          <ac:chgData name="Innocent Edagha" userId="0e07c53e68efa069" providerId="LiveId" clId="{8835A181-461F-4B4B-9136-1A163DC4E1FC}" dt="2024-04-03T18:42:50.049" v="399" actId="13926"/>
          <ac:spMkLst>
            <pc:docMk/>
            <pc:sldMk cId="1247564479" sldId="549"/>
            <ac:spMk id="3" creationId="{71976A33-1D4E-26E2-6722-FDEDCC412053}"/>
          </ac:spMkLst>
        </pc:spChg>
      </pc:sldChg>
      <pc:sldChg chg="modSp mod">
        <pc:chgData name="Innocent Edagha" userId="0e07c53e68efa069" providerId="LiveId" clId="{8835A181-461F-4B4B-9136-1A163DC4E1FC}" dt="2024-04-04T04:01:46.891" v="4576" actId="255"/>
        <pc:sldMkLst>
          <pc:docMk/>
          <pc:sldMk cId="3465144409" sldId="550"/>
        </pc:sldMkLst>
        <pc:spChg chg="mod">
          <ac:chgData name="Innocent Edagha" userId="0e07c53e68efa069" providerId="LiveId" clId="{8835A181-461F-4B4B-9136-1A163DC4E1FC}" dt="2024-04-04T04:01:46.891" v="4576" actId="255"/>
          <ac:spMkLst>
            <pc:docMk/>
            <pc:sldMk cId="3465144409" sldId="550"/>
            <ac:spMk id="3" creationId="{71976A33-1D4E-26E2-6722-FDEDCC412053}"/>
          </ac:spMkLst>
        </pc:spChg>
      </pc:sldChg>
      <pc:sldChg chg="modSp mod">
        <pc:chgData name="Innocent Edagha" userId="0e07c53e68efa069" providerId="LiveId" clId="{8835A181-461F-4B4B-9136-1A163DC4E1FC}" dt="2024-04-04T04:32:17.366" v="4832" actId="20577"/>
        <pc:sldMkLst>
          <pc:docMk/>
          <pc:sldMk cId="1866523846" sldId="554"/>
        </pc:sldMkLst>
        <pc:spChg chg="mod">
          <ac:chgData name="Innocent Edagha" userId="0e07c53e68efa069" providerId="LiveId" clId="{8835A181-461F-4B4B-9136-1A163DC4E1FC}" dt="2024-04-04T04:32:17.366" v="4832" actId="20577"/>
          <ac:spMkLst>
            <pc:docMk/>
            <pc:sldMk cId="1866523846" sldId="554"/>
            <ac:spMk id="3" creationId="{71976A33-1D4E-26E2-6722-FDEDCC412053}"/>
          </ac:spMkLst>
        </pc:spChg>
      </pc:sldChg>
      <pc:sldChg chg="modSp mod">
        <pc:chgData name="Innocent Edagha" userId="0e07c53e68efa069" providerId="LiveId" clId="{8835A181-461F-4B4B-9136-1A163DC4E1FC}" dt="2024-04-03T18:26:12.879" v="394" actId="13926"/>
        <pc:sldMkLst>
          <pc:docMk/>
          <pc:sldMk cId="1811949064" sldId="556"/>
        </pc:sldMkLst>
        <pc:spChg chg="mod">
          <ac:chgData name="Innocent Edagha" userId="0e07c53e68efa069" providerId="LiveId" clId="{8835A181-461F-4B4B-9136-1A163DC4E1FC}" dt="2024-04-03T18:26:12.879" v="394" actId="13926"/>
          <ac:spMkLst>
            <pc:docMk/>
            <pc:sldMk cId="1811949064" sldId="556"/>
            <ac:spMk id="3" creationId="{71976A33-1D4E-26E2-6722-FDEDCC412053}"/>
          </ac:spMkLst>
        </pc:spChg>
      </pc:sldChg>
      <pc:sldChg chg="modSp mod">
        <pc:chgData name="Innocent Edagha" userId="0e07c53e68efa069" providerId="LiveId" clId="{8835A181-461F-4B4B-9136-1A163DC4E1FC}" dt="2024-04-03T18:20:37.430" v="332" actId="20577"/>
        <pc:sldMkLst>
          <pc:docMk/>
          <pc:sldMk cId="3409930239" sldId="561"/>
        </pc:sldMkLst>
        <pc:spChg chg="mod">
          <ac:chgData name="Innocent Edagha" userId="0e07c53e68efa069" providerId="LiveId" clId="{8835A181-461F-4B4B-9136-1A163DC4E1FC}" dt="2024-04-03T18:20:37.430" v="332" actId="20577"/>
          <ac:spMkLst>
            <pc:docMk/>
            <pc:sldMk cId="3409930239" sldId="561"/>
            <ac:spMk id="3" creationId="{71976A33-1D4E-26E2-6722-FDEDCC412053}"/>
          </ac:spMkLst>
        </pc:spChg>
      </pc:sldChg>
      <pc:sldChg chg="modSp mod">
        <pc:chgData name="Innocent Edagha" userId="0e07c53e68efa069" providerId="LiveId" clId="{8835A181-461F-4B4B-9136-1A163DC4E1FC}" dt="2024-04-03T18:23:02.466" v="376" actId="13926"/>
        <pc:sldMkLst>
          <pc:docMk/>
          <pc:sldMk cId="3780652321" sldId="562"/>
        </pc:sldMkLst>
        <pc:spChg chg="mod">
          <ac:chgData name="Innocent Edagha" userId="0e07c53e68efa069" providerId="LiveId" clId="{8835A181-461F-4B4B-9136-1A163DC4E1FC}" dt="2024-04-03T18:23:02.466" v="376" actId="13926"/>
          <ac:spMkLst>
            <pc:docMk/>
            <pc:sldMk cId="3780652321" sldId="562"/>
            <ac:spMk id="3" creationId="{71976A33-1D4E-26E2-6722-FDEDCC412053}"/>
          </ac:spMkLst>
        </pc:spChg>
      </pc:sldChg>
      <pc:sldChg chg="modSp mod">
        <pc:chgData name="Innocent Edagha" userId="0e07c53e68efa069" providerId="LiveId" clId="{8835A181-461F-4B4B-9136-1A163DC4E1FC}" dt="2024-04-03T18:23:43.375" v="388" actId="207"/>
        <pc:sldMkLst>
          <pc:docMk/>
          <pc:sldMk cId="1894458017" sldId="563"/>
        </pc:sldMkLst>
        <pc:spChg chg="mod">
          <ac:chgData name="Innocent Edagha" userId="0e07c53e68efa069" providerId="LiveId" clId="{8835A181-461F-4B4B-9136-1A163DC4E1FC}" dt="2024-04-03T18:23:43.375" v="388" actId="207"/>
          <ac:spMkLst>
            <pc:docMk/>
            <pc:sldMk cId="1894458017" sldId="563"/>
            <ac:spMk id="3" creationId="{71976A33-1D4E-26E2-6722-FDEDCC412053}"/>
          </ac:spMkLst>
        </pc:spChg>
      </pc:sldChg>
      <pc:sldChg chg="modSp mod">
        <pc:chgData name="Innocent Edagha" userId="0e07c53e68efa069" providerId="LiveId" clId="{8835A181-461F-4B4B-9136-1A163DC4E1FC}" dt="2024-04-03T18:16:59.247" v="187" actId="255"/>
        <pc:sldMkLst>
          <pc:docMk/>
          <pc:sldMk cId="3709741942" sldId="564"/>
        </pc:sldMkLst>
        <pc:spChg chg="mod">
          <ac:chgData name="Innocent Edagha" userId="0e07c53e68efa069" providerId="LiveId" clId="{8835A181-461F-4B4B-9136-1A163DC4E1FC}" dt="2024-04-03T18:16:59.247" v="187" actId="255"/>
          <ac:spMkLst>
            <pc:docMk/>
            <pc:sldMk cId="3709741942" sldId="564"/>
            <ac:spMk id="3" creationId="{71976A33-1D4E-26E2-6722-FDEDCC412053}"/>
          </ac:spMkLst>
        </pc:spChg>
      </pc:sldChg>
      <pc:sldChg chg="modSp mod">
        <pc:chgData name="Innocent Edagha" userId="0e07c53e68efa069" providerId="LiveId" clId="{8835A181-461F-4B4B-9136-1A163DC4E1FC}" dt="2024-04-03T18:17:16.997" v="189" actId="255"/>
        <pc:sldMkLst>
          <pc:docMk/>
          <pc:sldMk cId="1593205876" sldId="565"/>
        </pc:sldMkLst>
        <pc:spChg chg="mod">
          <ac:chgData name="Innocent Edagha" userId="0e07c53e68efa069" providerId="LiveId" clId="{8835A181-461F-4B4B-9136-1A163DC4E1FC}" dt="2024-04-03T18:17:16.997" v="189" actId="255"/>
          <ac:spMkLst>
            <pc:docMk/>
            <pc:sldMk cId="1593205876" sldId="565"/>
            <ac:spMk id="3" creationId="{71976A33-1D4E-26E2-6722-FDEDCC412053}"/>
          </ac:spMkLst>
        </pc:spChg>
      </pc:sldChg>
      <pc:sldChg chg="modSp mod">
        <pc:chgData name="Innocent Edagha" userId="0e07c53e68efa069" providerId="LiveId" clId="{8835A181-461F-4B4B-9136-1A163DC4E1FC}" dt="2024-04-03T18:10:00.002" v="105" actId="20577"/>
        <pc:sldMkLst>
          <pc:docMk/>
          <pc:sldMk cId="2927254281" sldId="566"/>
        </pc:sldMkLst>
        <pc:spChg chg="mod">
          <ac:chgData name="Innocent Edagha" userId="0e07c53e68efa069" providerId="LiveId" clId="{8835A181-461F-4B4B-9136-1A163DC4E1FC}" dt="2024-04-03T18:10:00.002" v="105" actId="20577"/>
          <ac:spMkLst>
            <pc:docMk/>
            <pc:sldMk cId="2927254281" sldId="566"/>
            <ac:spMk id="3" creationId="{71976A33-1D4E-26E2-6722-FDEDCC412053}"/>
          </ac:spMkLst>
        </pc:spChg>
      </pc:sldChg>
      <pc:sldChg chg="addSp modSp mod">
        <pc:chgData name="Innocent Edagha" userId="0e07c53e68efa069" providerId="LiveId" clId="{8835A181-461F-4B4B-9136-1A163DC4E1FC}" dt="2024-04-03T18:19:00.786" v="317" actId="207"/>
        <pc:sldMkLst>
          <pc:docMk/>
          <pc:sldMk cId="20035090" sldId="567"/>
        </pc:sldMkLst>
        <pc:spChg chg="add mod">
          <ac:chgData name="Innocent Edagha" userId="0e07c53e68efa069" providerId="LiveId" clId="{8835A181-461F-4B4B-9136-1A163DC4E1FC}" dt="2024-04-03T18:18:37.869" v="307" actId="207"/>
          <ac:spMkLst>
            <pc:docMk/>
            <pc:sldMk cId="20035090" sldId="567"/>
            <ac:spMk id="2" creationId="{ACB7CC84-7335-5E62-7093-0338F2A7F411}"/>
          </ac:spMkLst>
        </pc:spChg>
        <pc:spChg chg="mod">
          <ac:chgData name="Innocent Edagha" userId="0e07c53e68efa069" providerId="LiveId" clId="{8835A181-461F-4B4B-9136-1A163DC4E1FC}" dt="2024-04-03T18:19:00.786" v="317" actId="207"/>
          <ac:spMkLst>
            <pc:docMk/>
            <pc:sldMk cId="20035090" sldId="567"/>
            <ac:spMk id="3" creationId="{71976A33-1D4E-26E2-6722-FDEDCC412053}"/>
          </ac:spMkLst>
        </pc:spChg>
      </pc:sldChg>
      <pc:sldChg chg="del">
        <pc:chgData name="Innocent Edagha" userId="0e07c53e68efa069" providerId="LiveId" clId="{8835A181-461F-4B4B-9136-1A163DC4E1FC}" dt="2024-04-03T19:03:50.104" v="678" actId="47"/>
        <pc:sldMkLst>
          <pc:docMk/>
          <pc:sldMk cId="3916775112" sldId="568"/>
        </pc:sldMkLst>
      </pc:sldChg>
      <pc:sldChg chg="del">
        <pc:chgData name="Innocent Edagha" userId="0e07c53e68efa069" providerId="LiveId" clId="{8835A181-461F-4B4B-9136-1A163DC4E1FC}" dt="2024-04-03T19:03:50.766" v="679" actId="47"/>
        <pc:sldMkLst>
          <pc:docMk/>
          <pc:sldMk cId="4148847311" sldId="569"/>
        </pc:sldMkLst>
      </pc:sldChg>
      <pc:sldChg chg="del">
        <pc:chgData name="Innocent Edagha" userId="0e07c53e68efa069" providerId="LiveId" clId="{8835A181-461F-4B4B-9136-1A163DC4E1FC}" dt="2024-04-03T19:03:53.105" v="680" actId="47"/>
        <pc:sldMkLst>
          <pc:docMk/>
          <pc:sldMk cId="2910002134" sldId="570"/>
        </pc:sldMkLst>
      </pc:sldChg>
      <pc:sldChg chg="del">
        <pc:chgData name="Innocent Edagha" userId="0e07c53e68efa069" providerId="LiveId" clId="{8835A181-461F-4B4B-9136-1A163DC4E1FC}" dt="2024-04-03T19:03:55.053" v="681" actId="47"/>
        <pc:sldMkLst>
          <pc:docMk/>
          <pc:sldMk cId="2420098420" sldId="571"/>
        </pc:sldMkLst>
      </pc:sldChg>
      <pc:sldChg chg="del">
        <pc:chgData name="Innocent Edagha" userId="0e07c53e68efa069" providerId="LiveId" clId="{8835A181-461F-4B4B-9136-1A163DC4E1FC}" dt="2024-04-03T19:03:55.725" v="682" actId="47"/>
        <pc:sldMkLst>
          <pc:docMk/>
          <pc:sldMk cId="4277379160" sldId="572"/>
        </pc:sldMkLst>
      </pc:sldChg>
      <pc:sldChg chg="del">
        <pc:chgData name="Innocent Edagha" userId="0e07c53e68efa069" providerId="LiveId" clId="{8835A181-461F-4B4B-9136-1A163DC4E1FC}" dt="2024-04-03T19:03:56.511" v="683" actId="47"/>
        <pc:sldMkLst>
          <pc:docMk/>
          <pc:sldMk cId="849313466" sldId="573"/>
        </pc:sldMkLst>
      </pc:sldChg>
      <pc:sldChg chg="modSp add mod">
        <pc:chgData name="Innocent Edagha" userId="0e07c53e68efa069" providerId="LiveId" clId="{8835A181-461F-4B4B-9136-1A163DC4E1FC}" dt="2024-04-03T18:17:08.487" v="188" actId="255"/>
        <pc:sldMkLst>
          <pc:docMk/>
          <pc:sldMk cId="1186796968" sldId="575"/>
        </pc:sldMkLst>
        <pc:spChg chg="mod">
          <ac:chgData name="Innocent Edagha" userId="0e07c53e68efa069" providerId="LiveId" clId="{8835A181-461F-4B4B-9136-1A163DC4E1FC}" dt="2024-04-03T18:17:08.487" v="188" actId="255"/>
          <ac:spMkLst>
            <pc:docMk/>
            <pc:sldMk cId="1186796968" sldId="575"/>
            <ac:spMk id="3" creationId="{71976A33-1D4E-26E2-6722-FDEDCC412053}"/>
          </ac:spMkLst>
        </pc:spChg>
      </pc:sldChg>
      <pc:sldChg chg="add del">
        <pc:chgData name="Innocent Edagha" userId="0e07c53e68efa069" providerId="LiveId" clId="{8835A181-461F-4B4B-9136-1A163DC4E1FC}" dt="2024-04-03T18:47:09.606" v="469"/>
        <pc:sldMkLst>
          <pc:docMk/>
          <pc:sldMk cId="3106810850" sldId="576"/>
        </pc:sldMkLst>
      </pc:sldChg>
      <pc:sldChg chg="modSp add mod">
        <pc:chgData name="Innocent Edagha" userId="0e07c53e68efa069" providerId="LiveId" clId="{8835A181-461F-4B4B-9136-1A163DC4E1FC}" dt="2024-04-03T22:13:40.232" v="2903" actId="6549"/>
        <pc:sldMkLst>
          <pc:docMk/>
          <pc:sldMk cId="4066649372" sldId="576"/>
        </pc:sldMkLst>
        <pc:spChg chg="mod">
          <ac:chgData name="Innocent Edagha" userId="0e07c53e68efa069" providerId="LiveId" clId="{8835A181-461F-4B4B-9136-1A163DC4E1FC}" dt="2024-04-03T22:13:40.232" v="2903" actId="6549"/>
          <ac:spMkLst>
            <pc:docMk/>
            <pc:sldMk cId="4066649372" sldId="576"/>
            <ac:spMk id="3" creationId="{71976A33-1D4E-26E2-6722-FDEDCC412053}"/>
          </ac:spMkLst>
        </pc:spChg>
      </pc:sldChg>
      <pc:sldChg chg="modSp add mod">
        <pc:chgData name="Innocent Edagha" userId="0e07c53e68efa069" providerId="LiveId" clId="{8835A181-461F-4B4B-9136-1A163DC4E1FC}" dt="2024-04-03T18:50:22.719" v="508" actId="20577"/>
        <pc:sldMkLst>
          <pc:docMk/>
          <pc:sldMk cId="752364768" sldId="577"/>
        </pc:sldMkLst>
        <pc:spChg chg="mod">
          <ac:chgData name="Innocent Edagha" userId="0e07c53e68efa069" providerId="LiveId" clId="{8835A181-461F-4B4B-9136-1A163DC4E1FC}" dt="2024-04-03T18:50:22.719" v="508" actId="20577"/>
          <ac:spMkLst>
            <pc:docMk/>
            <pc:sldMk cId="752364768" sldId="577"/>
            <ac:spMk id="3" creationId="{71976A33-1D4E-26E2-6722-FDEDCC412053}"/>
          </ac:spMkLst>
        </pc:spChg>
      </pc:sldChg>
      <pc:sldChg chg="modSp add del mod">
        <pc:chgData name="Innocent Edagha" userId="0e07c53e68efa069" providerId="LiveId" clId="{8835A181-461F-4B4B-9136-1A163DC4E1FC}" dt="2024-04-03T21:47:23.359" v="2284" actId="47"/>
        <pc:sldMkLst>
          <pc:docMk/>
          <pc:sldMk cId="926036656" sldId="578"/>
        </pc:sldMkLst>
        <pc:spChg chg="mod">
          <ac:chgData name="Innocent Edagha" userId="0e07c53e68efa069" providerId="LiveId" clId="{8835A181-461F-4B4B-9136-1A163DC4E1FC}" dt="2024-04-03T18:53:23.550" v="570" actId="12"/>
          <ac:spMkLst>
            <pc:docMk/>
            <pc:sldMk cId="926036656" sldId="578"/>
            <ac:spMk id="3" creationId="{71976A33-1D4E-26E2-6722-FDEDCC412053}"/>
          </ac:spMkLst>
        </pc:spChg>
      </pc:sldChg>
      <pc:sldChg chg="add del">
        <pc:chgData name="Innocent Edagha" userId="0e07c53e68efa069" providerId="LiveId" clId="{8835A181-461F-4B4B-9136-1A163DC4E1FC}" dt="2024-04-03T21:47:23.980" v="2285" actId="47"/>
        <pc:sldMkLst>
          <pc:docMk/>
          <pc:sldMk cId="2061967489" sldId="579"/>
        </pc:sldMkLst>
      </pc:sldChg>
      <pc:sldChg chg="add del">
        <pc:chgData name="Innocent Edagha" userId="0e07c53e68efa069" providerId="LiveId" clId="{8835A181-461F-4B4B-9136-1A163DC4E1FC}" dt="2024-04-03T21:47:24.832" v="2286" actId="47"/>
        <pc:sldMkLst>
          <pc:docMk/>
          <pc:sldMk cId="3879169482" sldId="580"/>
        </pc:sldMkLst>
      </pc:sldChg>
      <pc:sldChg chg="modSp add mod">
        <pc:chgData name="Innocent Edagha" userId="0e07c53e68efa069" providerId="LiveId" clId="{8835A181-461F-4B4B-9136-1A163DC4E1FC}" dt="2024-04-04T03:56:18.854" v="4463" actId="13926"/>
        <pc:sldMkLst>
          <pc:docMk/>
          <pc:sldMk cId="1175004302" sldId="581"/>
        </pc:sldMkLst>
        <pc:spChg chg="mod">
          <ac:chgData name="Innocent Edagha" userId="0e07c53e68efa069" providerId="LiveId" clId="{8835A181-461F-4B4B-9136-1A163DC4E1FC}" dt="2024-04-04T03:56:18.854" v="4463" actId="13926"/>
          <ac:spMkLst>
            <pc:docMk/>
            <pc:sldMk cId="1175004302" sldId="581"/>
            <ac:spMk id="3" creationId="{71976A33-1D4E-26E2-6722-FDEDCC412053}"/>
          </ac:spMkLst>
        </pc:spChg>
      </pc:sldChg>
      <pc:sldChg chg="modSp add mod">
        <pc:chgData name="Innocent Edagha" userId="0e07c53e68efa069" providerId="LiveId" clId="{8835A181-461F-4B4B-9136-1A163DC4E1FC}" dt="2024-04-04T04:34:10.478" v="4878" actId="13926"/>
        <pc:sldMkLst>
          <pc:docMk/>
          <pc:sldMk cId="1326046504" sldId="582"/>
        </pc:sldMkLst>
        <pc:spChg chg="mod">
          <ac:chgData name="Innocent Edagha" userId="0e07c53e68efa069" providerId="LiveId" clId="{8835A181-461F-4B4B-9136-1A163DC4E1FC}" dt="2024-04-04T04:34:10.478" v="4878" actId="13926"/>
          <ac:spMkLst>
            <pc:docMk/>
            <pc:sldMk cId="1326046504" sldId="582"/>
            <ac:spMk id="3" creationId="{71976A33-1D4E-26E2-6722-FDEDCC412053}"/>
          </ac:spMkLst>
        </pc:spChg>
      </pc:sldChg>
      <pc:sldChg chg="modSp add del mod">
        <pc:chgData name="Innocent Edagha" userId="0e07c53e68efa069" providerId="LiveId" clId="{8835A181-461F-4B4B-9136-1A163DC4E1FC}" dt="2024-04-03T21:57:29.335" v="2557" actId="47"/>
        <pc:sldMkLst>
          <pc:docMk/>
          <pc:sldMk cId="3385569735" sldId="583"/>
        </pc:sldMkLst>
        <pc:spChg chg="mod">
          <ac:chgData name="Innocent Edagha" userId="0e07c53e68efa069" providerId="LiveId" clId="{8835A181-461F-4B4B-9136-1A163DC4E1FC}" dt="2024-04-03T19:11:28.240" v="726" actId="20577"/>
          <ac:spMkLst>
            <pc:docMk/>
            <pc:sldMk cId="3385569735" sldId="583"/>
            <ac:spMk id="3" creationId="{71976A33-1D4E-26E2-6722-FDEDCC412053}"/>
          </ac:spMkLst>
        </pc:spChg>
      </pc:sldChg>
      <pc:sldChg chg="addSp modSp add mod">
        <pc:chgData name="Innocent Edagha" userId="0e07c53e68efa069" providerId="LiveId" clId="{8835A181-461F-4B4B-9136-1A163DC4E1FC}" dt="2024-04-03T19:23:11.902" v="778" actId="14100"/>
        <pc:sldMkLst>
          <pc:docMk/>
          <pc:sldMk cId="3808842608" sldId="584"/>
        </pc:sldMkLst>
        <pc:spChg chg="mod">
          <ac:chgData name="Innocent Edagha" userId="0e07c53e68efa069" providerId="LiveId" clId="{8835A181-461F-4B4B-9136-1A163DC4E1FC}" dt="2024-04-03T19:21:11.350" v="728" actId="20577"/>
          <ac:spMkLst>
            <pc:docMk/>
            <pc:sldMk cId="3808842608" sldId="584"/>
            <ac:spMk id="3" creationId="{71976A33-1D4E-26E2-6722-FDEDCC412053}"/>
          </ac:spMkLst>
        </pc:spChg>
        <pc:spChg chg="add mod">
          <ac:chgData name="Innocent Edagha" userId="0e07c53e68efa069" providerId="LiveId" clId="{8835A181-461F-4B4B-9136-1A163DC4E1FC}" dt="2024-04-03T19:23:02.790" v="776" actId="14100"/>
          <ac:spMkLst>
            <pc:docMk/>
            <pc:sldMk cId="3808842608" sldId="584"/>
            <ac:spMk id="6" creationId="{9FDE34FA-9ACD-B3F2-673E-0CD50C4793EB}"/>
          </ac:spMkLst>
        </pc:spChg>
        <pc:picChg chg="add mod modCrop">
          <ac:chgData name="Innocent Edagha" userId="0e07c53e68efa069" providerId="LiveId" clId="{8835A181-461F-4B4B-9136-1A163DC4E1FC}" dt="2024-04-03T19:23:11.902" v="778" actId="14100"/>
          <ac:picMkLst>
            <pc:docMk/>
            <pc:sldMk cId="3808842608" sldId="584"/>
            <ac:picMk id="4" creationId="{8514B15F-B61E-BAC5-AA28-F38D6B12B2FF}"/>
          </ac:picMkLst>
        </pc:picChg>
      </pc:sldChg>
      <pc:sldChg chg="add del">
        <pc:chgData name="Innocent Edagha" userId="0e07c53e68efa069" providerId="LiveId" clId="{8835A181-461F-4B4B-9136-1A163DC4E1FC}" dt="2024-04-03T21:57:34.974" v="2558" actId="47"/>
        <pc:sldMkLst>
          <pc:docMk/>
          <pc:sldMk cId="3395749313" sldId="585"/>
        </pc:sldMkLst>
      </pc:sldChg>
      <pc:sldChg chg="modSp add del mod">
        <pc:chgData name="Innocent Edagha" userId="0e07c53e68efa069" providerId="LiveId" clId="{8835A181-461F-4B4B-9136-1A163DC4E1FC}" dt="2024-04-03T21:57:43.084" v="2559" actId="47"/>
        <pc:sldMkLst>
          <pc:docMk/>
          <pc:sldMk cId="2204910220" sldId="586"/>
        </pc:sldMkLst>
        <pc:spChg chg="mod">
          <ac:chgData name="Innocent Edagha" userId="0e07c53e68efa069" providerId="LiveId" clId="{8835A181-461F-4B4B-9136-1A163DC4E1FC}" dt="2024-04-03T19:28:21.440" v="800"/>
          <ac:spMkLst>
            <pc:docMk/>
            <pc:sldMk cId="2204910220" sldId="586"/>
            <ac:spMk id="3" creationId="{71976A33-1D4E-26E2-6722-FDEDCC412053}"/>
          </ac:spMkLst>
        </pc:spChg>
      </pc:sldChg>
      <pc:sldChg chg="modSp add mod">
        <pc:chgData name="Innocent Edagha" userId="0e07c53e68efa069" providerId="LiveId" clId="{8835A181-461F-4B4B-9136-1A163DC4E1FC}" dt="2024-04-04T03:57:07.579" v="4472" actId="255"/>
        <pc:sldMkLst>
          <pc:docMk/>
          <pc:sldMk cId="2753117950" sldId="587"/>
        </pc:sldMkLst>
        <pc:spChg chg="mod">
          <ac:chgData name="Innocent Edagha" userId="0e07c53e68efa069" providerId="LiveId" clId="{8835A181-461F-4B4B-9136-1A163DC4E1FC}" dt="2024-04-04T03:57:07.579" v="4472" actId="255"/>
          <ac:spMkLst>
            <pc:docMk/>
            <pc:sldMk cId="2753117950" sldId="587"/>
            <ac:spMk id="3" creationId="{71976A33-1D4E-26E2-6722-FDEDCC412053}"/>
          </ac:spMkLst>
        </pc:spChg>
      </pc:sldChg>
      <pc:sldChg chg="addSp modSp add mod">
        <pc:chgData name="Innocent Edagha" userId="0e07c53e68efa069" providerId="LiveId" clId="{8835A181-461F-4B4B-9136-1A163DC4E1FC}" dt="2024-04-03T20:05:29.930" v="903" actId="1036"/>
        <pc:sldMkLst>
          <pc:docMk/>
          <pc:sldMk cId="350146160" sldId="588"/>
        </pc:sldMkLst>
        <pc:spChg chg="mod">
          <ac:chgData name="Innocent Edagha" userId="0e07c53e68efa069" providerId="LiveId" clId="{8835A181-461F-4B4B-9136-1A163DC4E1FC}" dt="2024-04-03T20:03:18.999" v="845" actId="20577"/>
          <ac:spMkLst>
            <pc:docMk/>
            <pc:sldMk cId="350146160" sldId="588"/>
            <ac:spMk id="3" creationId="{71976A33-1D4E-26E2-6722-FDEDCC412053}"/>
          </ac:spMkLst>
        </pc:spChg>
        <pc:spChg chg="add mod">
          <ac:chgData name="Innocent Edagha" userId="0e07c53e68efa069" providerId="LiveId" clId="{8835A181-461F-4B4B-9136-1A163DC4E1FC}" dt="2024-04-03T20:05:29.930" v="903" actId="1036"/>
          <ac:spMkLst>
            <pc:docMk/>
            <pc:sldMk cId="350146160" sldId="588"/>
            <ac:spMk id="6" creationId="{F1A2BEED-924C-37F9-7CC4-A674C63ED571}"/>
          </ac:spMkLst>
        </pc:spChg>
        <pc:picChg chg="add mod modCrop">
          <ac:chgData name="Innocent Edagha" userId="0e07c53e68efa069" providerId="LiveId" clId="{8835A181-461F-4B4B-9136-1A163DC4E1FC}" dt="2024-04-03T20:03:31.591" v="848" actId="14100"/>
          <ac:picMkLst>
            <pc:docMk/>
            <pc:sldMk cId="350146160" sldId="588"/>
            <ac:picMk id="4" creationId="{2F07E8D7-B445-8272-9B79-48B9D6CE4F05}"/>
          </ac:picMkLst>
        </pc:picChg>
      </pc:sldChg>
      <pc:sldChg chg="modSp add mod">
        <pc:chgData name="Innocent Edagha" userId="0e07c53e68efa069" providerId="LiveId" clId="{8835A181-461F-4B4B-9136-1A163DC4E1FC}" dt="2024-04-03T21:58:37.598" v="2571" actId="20577"/>
        <pc:sldMkLst>
          <pc:docMk/>
          <pc:sldMk cId="768891074" sldId="589"/>
        </pc:sldMkLst>
        <pc:spChg chg="mod">
          <ac:chgData name="Innocent Edagha" userId="0e07c53e68efa069" providerId="LiveId" clId="{8835A181-461F-4B4B-9136-1A163DC4E1FC}" dt="2024-04-03T21:58:37.598" v="2571" actId="20577"/>
          <ac:spMkLst>
            <pc:docMk/>
            <pc:sldMk cId="768891074" sldId="589"/>
            <ac:spMk id="3" creationId="{71976A33-1D4E-26E2-6722-FDEDCC412053}"/>
          </ac:spMkLst>
        </pc:spChg>
      </pc:sldChg>
      <pc:sldChg chg="addSp delSp modSp add mod">
        <pc:chgData name="Innocent Edagha" userId="0e07c53e68efa069" providerId="LiveId" clId="{8835A181-461F-4B4B-9136-1A163DC4E1FC}" dt="2024-04-03T20:11:56.080" v="995" actId="22"/>
        <pc:sldMkLst>
          <pc:docMk/>
          <pc:sldMk cId="1857085060" sldId="590"/>
        </pc:sldMkLst>
        <pc:spChg chg="add del mod">
          <ac:chgData name="Innocent Edagha" userId="0e07c53e68efa069" providerId="LiveId" clId="{8835A181-461F-4B4B-9136-1A163DC4E1FC}" dt="2024-04-03T20:11:53.301" v="994" actId="20577"/>
          <ac:spMkLst>
            <pc:docMk/>
            <pc:sldMk cId="1857085060" sldId="590"/>
            <ac:spMk id="3" creationId="{71976A33-1D4E-26E2-6722-FDEDCC412053}"/>
          </ac:spMkLst>
        </pc:spChg>
        <pc:spChg chg="add">
          <ac:chgData name="Innocent Edagha" userId="0e07c53e68efa069" providerId="LiveId" clId="{8835A181-461F-4B4B-9136-1A163DC4E1FC}" dt="2024-04-03T20:11:56.080" v="995" actId="22"/>
          <ac:spMkLst>
            <pc:docMk/>
            <pc:sldMk cId="1857085060" sldId="590"/>
            <ac:spMk id="8" creationId="{9427166C-921C-BCF7-9D1B-6F4793E7C061}"/>
          </ac:spMkLst>
        </pc:spChg>
        <pc:picChg chg="add del mod ord modCrop">
          <ac:chgData name="Innocent Edagha" userId="0e07c53e68efa069" providerId="LiveId" clId="{8835A181-461F-4B4B-9136-1A163DC4E1FC}" dt="2024-04-03T20:10:27.445" v="923" actId="22"/>
          <ac:picMkLst>
            <pc:docMk/>
            <pc:sldMk cId="1857085060" sldId="590"/>
            <ac:picMk id="4" creationId="{586ADE5B-E965-420F-93D1-EB708476B6C3}"/>
          </ac:picMkLst>
        </pc:picChg>
        <pc:picChg chg="add mod modCrop">
          <ac:chgData name="Innocent Edagha" userId="0e07c53e68efa069" providerId="LiveId" clId="{8835A181-461F-4B4B-9136-1A163DC4E1FC}" dt="2024-04-03T20:11:11.567" v="985" actId="1037"/>
          <ac:picMkLst>
            <pc:docMk/>
            <pc:sldMk cId="1857085060" sldId="590"/>
            <ac:picMk id="6" creationId="{CB2440DE-A3F7-4550-2261-A28CF563F1F1}"/>
          </ac:picMkLst>
        </pc:picChg>
      </pc:sldChg>
      <pc:sldChg chg="modSp add mod">
        <pc:chgData name="Innocent Edagha" userId="0e07c53e68efa069" providerId="LiveId" clId="{8835A181-461F-4B4B-9136-1A163DC4E1FC}" dt="2024-04-03T21:59:08.763" v="2576" actId="20577"/>
        <pc:sldMkLst>
          <pc:docMk/>
          <pc:sldMk cId="1425665760" sldId="591"/>
        </pc:sldMkLst>
        <pc:spChg chg="mod">
          <ac:chgData name="Innocent Edagha" userId="0e07c53e68efa069" providerId="LiveId" clId="{8835A181-461F-4B4B-9136-1A163DC4E1FC}" dt="2024-04-03T21:59:08.763" v="2576" actId="20577"/>
          <ac:spMkLst>
            <pc:docMk/>
            <pc:sldMk cId="1425665760" sldId="591"/>
            <ac:spMk id="3" creationId="{71976A33-1D4E-26E2-6722-FDEDCC412053}"/>
          </ac:spMkLst>
        </pc:spChg>
      </pc:sldChg>
      <pc:sldChg chg="modSp add mod">
        <pc:chgData name="Innocent Edagha" userId="0e07c53e68efa069" providerId="LiveId" clId="{8835A181-461F-4B4B-9136-1A163DC4E1FC}" dt="2024-04-03T18:57:47.972" v="634" actId="13926"/>
        <pc:sldMkLst>
          <pc:docMk/>
          <pc:sldMk cId="391314361" sldId="592"/>
        </pc:sldMkLst>
        <pc:spChg chg="mod">
          <ac:chgData name="Innocent Edagha" userId="0e07c53e68efa069" providerId="LiveId" clId="{8835A181-461F-4B4B-9136-1A163DC4E1FC}" dt="2024-04-03T18:57:47.972" v="634" actId="13926"/>
          <ac:spMkLst>
            <pc:docMk/>
            <pc:sldMk cId="391314361" sldId="592"/>
            <ac:spMk id="3" creationId="{71976A33-1D4E-26E2-6722-FDEDCC412053}"/>
          </ac:spMkLst>
        </pc:spChg>
      </pc:sldChg>
      <pc:sldChg chg="modSp add mod">
        <pc:chgData name="Innocent Edagha" userId="0e07c53e68efa069" providerId="LiveId" clId="{8835A181-461F-4B4B-9136-1A163DC4E1FC}" dt="2024-04-03T19:01:03.234" v="655" actId="20577"/>
        <pc:sldMkLst>
          <pc:docMk/>
          <pc:sldMk cId="1264339026" sldId="593"/>
        </pc:sldMkLst>
        <pc:spChg chg="mod">
          <ac:chgData name="Innocent Edagha" userId="0e07c53e68efa069" providerId="LiveId" clId="{8835A181-461F-4B4B-9136-1A163DC4E1FC}" dt="2024-04-03T19:01:03.234" v="655" actId="20577"/>
          <ac:spMkLst>
            <pc:docMk/>
            <pc:sldMk cId="1264339026" sldId="593"/>
            <ac:spMk id="3" creationId="{71976A33-1D4E-26E2-6722-FDEDCC412053}"/>
          </ac:spMkLst>
        </pc:spChg>
      </pc:sldChg>
      <pc:sldChg chg="modSp add mod">
        <pc:chgData name="Innocent Edagha" userId="0e07c53e68efa069" providerId="LiveId" clId="{8835A181-461F-4B4B-9136-1A163DC4E1FC}" dt="2024-04-04T03:58:25.888" v="4484" actId="255"/>
        <pc:sldMkLst>
          <pc:docMk/>
          <pc:sldMk cId="3156805155" sldId="594"/>
        </pc:sldMkLst>
        <pc:spChg chg="mod">
          <ac:chgData name="Innocent Edagha" userId="0e07c53e68efa069" providerId="LiveId" clId="{8835A181-461F-4B4B-9136-1A163DC4E1FC}" dt="2024-04-04T03:58:25.888" v="4484" actId="255"/>
          <ac:spMkLst>
            <pc:docMk/>
            <pc:sldMk cId="3156805155" sldId="594"/>
            <ac:spMk id="3" creationId="{71976A33-1D4E-26E2-6722-FDEDCC412053}"/>
          </ac:spMkLst>
        </pc:spChg>
      </pc:sldChg>
      <pc:sldChg chg="modSp add mod">
        <pc:chgData name="Innocent Edagha" userId="0e07c53e68efa069" providerId="LiveId" clId="{8835A181-461F-4B4B-9136-1A163DC4E1FC}" dt="2024-04-03T22:03:43.415" v="2634" actId="20577"/>
        <pc:sldMkLst>
          <pc:docMk/>
          <pc:sldMk cId="3927385935" sldId="595"/>
        </pc:sldMkLst>
        <pc:spChg chg="mod">
          <ac:chgData name="Innocent Edagha" userId="0e07c53e68efa069" providerId="LiveId" clId="{8835A181-461F-4B4B-9136-1A163DC4E1FC}" dt="2024-04-03T22:03:43.415" v="2634" actId="20577"/>
          <ac:spMkLst>
            <pc:docMk/>
            <pc:sldMk cId="3927385935" sldId="595"/>
            <ac:spMk id="3" creationId="{71976A33-1D4E-26E2-6722-FDEDCC412053}"/>
          </ac:spMkLst>
        </pc:spChg>
      </pc:sldChg>
      <pc:sldChg chg="modSp add mod">
        <pc:chgData name="Innocent Edagha" userId="0e07c53e68efa069" providerId="LiveId" clId="{8835A181-461F-4B4B-9136-1A163DC4E1FC}" dt="2024-04-03T22:05:04.072" v="2657" actId="13926"/>
        <pc:sldMkLst>
          <pc:docMk/>
          <pc:sldMk cId="1353364459" sldId="596"/>
        </pc:sldMkLst>
        <pc:spChg chg="mod">
          <ac:chgData name="Innocent Edagha" userId="0e07c53e68efa069" providerId="LiveId" clId="{8835A181-461F-4B4B-9136-1A163DC4E1FC}" dt="2024-04-03T22:05:04.072" v="2657" actId="13926"/>
          <ac:spMkLst>
            <pc:docMk/>
            <pc:sldMk cId="1353364459" sldId="596"/>
            <ac:spMk id="3" creationId="{71976A33-1D4E-26E2-6722-FDEDCC412053}"/>
          </ac:spMkLst>
        </pc:spChg>
      </pc:sldChg>
      <pc:sldChg chg="modSp add mod">
        <pc:chgData name="Innocent Edagha" userId="0e07c53e68efa069" providerId="LiveId" clId="{8835A181-461F-4B4B-9136-1A163DC4E1FC}" dt="2024-04-03T22:06:10.211" v="2674" actId="13926"/>
        <pc:sldMkLst>
          <pc:docMk/>
          <pc:sldMk cId="280020368" sldId="597"/>
        </pc:sldMkLst>
        <pc:spChg chg="mod">
          <ac:chgData name="Innocent Edagha" userId="0e07c53e68efa069" providerId="LiveId" clId="{8835A181-461F-4B4B-9136-1A163DC4E1FC}" dt="2024-04-03T22:06:10.211" v="2674" actId="13926"/>
          <ac:spMkLst>
            <pc:docMk/>
            <pc:sldMk cId="280020368" sldId="597"/>
            <ac:spMk id="3" creationId="{71976A33-1D4E-26E2-6722-FDEDCC412053}"/>
          </ac:spMkLst>
        </pc:spChg>
      </pc:sldChg>
      <pc:sldChg chg="addSp delSp modSp add mod">
        <pc:chgData name="Innocent Edagha" userId="0e07c53e68efa069" providerId="LiveId" clId="{8835A181-461F-4B4B-9136-1A163DC4E1FC}" dt="2024-04-03T20:30:56.647" v="1198" actId="1037"/>
        <pc:sldMkLst>
          <pc:docMk/>
          <pc:sldMk cId="2248657695" sldId="598"/>
        </pc:sldMkLst>
        <pc:spChg chg="mod">
          <ac:chgData name="Innocent Edagha" userId="0e07c53e68efa069" providerId="LiveId" clId="{8835A181-461F-4B4B-9136-1A163DC4E1FC}" dt="2024-04-03T20:28:09.978" v="1126" actId="20577"/>
          <ac:spMkLst>
            <pc:docMk/>
            <pc:sldMk cId="2248657695" sldId="598"/>
            <ac:spMk id="3" creationId="{71976A33-1D4E-26E2-6722-FDEDCC412053}"/>
          </ac:spMkLst>
        </pc:spChg>
        <pc:spChg chg="add del">
          <ac:chgData name="Innocent Edagha" userId="0e07c53e68efa069" providerId="LiveId" clId="{8835A181-461F-4B4B-9136-1A163DC4E1FC}" dt="2024-04-03T20:29:06.220" v="1136" actId="22"/>
          <ac:spMkLst>
            <pc:docMk/>
            <pc:sldMk cId="2248657695" sldId="598"/>
            <ac:spMk id="6" creationId="{BBED4845-7E78-5AD8-AE14-13E39D44A358}"/>
          </ac:spMkLst>
        </pc:spChg>
        <pc:spChg chg="add mod">
          <ac:chgData name="Innocent Edagha" userId="0e07c53e68efa069" providerId="LiveId" clId="{8835A181-461F-4B4B-9136-1A163DC4E1FC}" dt="2024-04-03T20:30:56.647" v="1198" actId="1037"/>
          <ac:spMkLst>
            <pc:docMk/>
            <pc:sldMk cId="2248657695" sldId="598"/>
            <ac:spMk id="8" creationId="{CD6227B8-48B6-F031-A320-EFDD9E25F17B}"/>
          </ac:spMkLst>
        </pc:spChg>
        <pc:picChg chg="add mod modCrop">
          <ac:chgData name="Innocent Edagha" userId="0e07c53e68efa069" providerId="LiveId" clId="{8835A181-461F-4B4B-9136-1A163DC4E1FC}" dt="2024-04-03T20:28:45.842" v="1134" actId="14100"/>
          <ac:picMkLst>
            <pc:docMk/>
            <pc:sldMk cId="2248657695" sldId="598"/>
            <ac:picMk id="4" creationId="{87A94CE8-1032-3FA8-391F-F078E4BF0CE1}"/>
          </ac:picMkLst>
        </pc:picChg>
      </pc:sldChg>
      <pc:sldChg chg="modSp add mod">
        <pc:chgData name="Innocent Edagha" userId="0e07c53e68efa069" providerId="LiveId" clId="{8835A181-461F-4B4B-9136-1A163DC4E1FC}" dt="2024-04-03T22:07:00.125" v="2683" actId="13926"/>
        <pc:sldMkLst>
          <pc:docMk/>
          <pc:sldMk cId="3648924" sldId="599"/>
        </pc:sldMkLst>
        <pc:spChg chg="mod">
          <ac:chgData name="Innocent Edagha" userId="0e07c53e68efa069" providerId="LiveId" clId="{8835A181-461F-4B4B-9136-1A163DC4E1FC}" dt="2024-04-03T22:07:00.125" v="2683" actId="13926"/>
          <ac:spMkLst>
            <pc:docMk/>
            <pc:sldMk cId="3648924" sldId="599"/>
            <ac:spMk id="3" creationId="{71976A33-1D4E-26E2-6722-FDEDCC412053}"/>
          </ac:spMkLst>
        </pc:spChg>
      </pc:sldChg>
      <pc:sldChg chg="addSp modSp add mod">
        <pc:chgData name="Innocent Edagha" userId="0e07c53e68efa069" providerId="LiveId" clId="{8835A181-461F-4B4B-9136-1A163DC4E1FC}" dt="2024-04-03T20:39:06.368" v="1338" actId="1035"/>
        <pc:sldMkLst>
          <pc:docMk/>
          <pc:sldMk cId="4062674929" sldId="600"/>
        </pc:sldMkLst>
        <pc:spChg chg="mod">
          <ac:chgData name="Innocent Edagha" userId="0e07c53e68efa069" providerId="LiveId" clId="{8835A181-461F-4B4B-9136-1A163DC4E1FC}" dt="2024-04-03T20:37:17.957" v="1259" actId="20577"/>
          <ac:spMkLst>
            <pc:docMk/>
            <pc:sldMk cId="4062674929" sldId="600"/>
            <ac:spMk id="3" creationId="{71976A33-1D4E-26E2-6722-FDEDCC412053}"/>
          </ac:spMkLst>
        </pc:spChg>
        <pc:spChg chg="add mod">
          <ac:chgData name="Innocent Edagha" userId="0e07c53e68efa069" providerId="LiveId" clId="{8835A181-461F-4B4B-9136-1A163DC4E1FC}" dt="2024-04-03T20:39:06.368" v="1338" actId="1035"/>
          <ac:spMkLst>
            <pc:docMk/>
            <pc:sldMk cId="4062674929" sldId="600"/>
            <ac:spMk id="6" creationId="{7FF77F1C-B701-1281-C381-CB9D574D43E7}"/>
          </ac:spMkLst>
        </pc:spChg>
        <pc:picChg chg="add mod modCrop">
          <ac:chgData name="Innocent Edagha" userId="0e07c53e68efa069" providerId="LiveId" clId="{8835A181-461F-4B4B-9136-1A163DC4E1FC}" dt="2024-04-03T20:38:58.660" v="1329" actId="14100"/>
          <ac:picMkLst>
            <pc:docMk/>
            <pc:sldMk cId="4062674929" sldId="600"/>
            <ac:picMk id="4" creationId="{FE872EFE-3DB9-4971-6947-B6B15C5A6F65}"/>
          </ac:picMkLst>
        </pc:picChg>
      </pc:sldChg>
      <pc:sldChg chg="modSp add mod">
        <pc:chgData name="Innocent Edagha" userId="0e07c53e68efa069" providerId="LiveId" clId="{8835A181-461F-4B4B-9136-1A163DC4E1FC}" dt="2024-04-03T20:55:12.605" v="1479" actId="20577"/>
        <pc:sldMkLst>
          <pc:docMk/>
          <pc:sldMk cId="438392444" sldId="601"/>
        </pc:sldMkLst>
        <pc:spChg chg="mod">
          <ac:chgData name="Innocent Edagha" userId="0e07c53e68efa069" providerId="LiveId" clId="{8835A181-461F-4B4B-9136-1A163DC4E1FC}" dt="2024-04-03T20:55:12.605" v="1479" actId="20577"/>
          <ac:spMkLst>
            <pc:docMk/>
            <pc:sldMk cId="438392444" sldId="601"/>
            <ac:spMk id="3" creationId="{71976A33-1D4E-26E2-6722-FDEDCC412053}"/>
          </ac:spMkLst>
        </pc:spChg>
      </pc:sldChg>
      <pc:sldChg chg="modSp add mod">
        <pc:chgData name="Innocent Edagha" userId="0e07c53e68efa069" providerId="LiveId" clId="{8835A181-461F-4B4B-9136-1A163DC4E1FC}" dt="2024-04-03T20:47:09.949" v="1362"/>
        <pc:sldMkLst>
          <pc:docMk/>
          <pc:sldMk cId="1498299262" sldId="602"/>
        </pc:sldMkLst>
        <pc:spChg chg="mod">
          <ac:chgData name="Innocent Edagha" userId="0e07c53e68efa069" providerId="LiveId" clId="{8835A181-461F-4B4B-9136-1A163DC4E1FC}" dt="2024-04-03T20:47:09.949" v="1362"/>
          <ac:spMkLst>
            <pc:docMk/>
            <pc:sldMk cId="1498299262" sldId="602"/>
            <ac:spMk id="3" creationId="{71976A33-1D4E-26E2-6722-FDEDCC412053}"/>
          </ac:spMkLst>
        </pc:spChg>
      </pc:sldChg>
      <pc:sldChg chg="modSp add mod">
        <pc:chgData name="Innocent Edagha" userId="0e07c53e68efa069" providerId="LiveId" clId="{8835A181-461F-4B4B-9136-1A163DC4E1FC}" dt="2024-04-03T20:53:53.812" v="1452" actId="13926"/>
        <pc:sldMkLst>
          <pc:docMk/>
          <pc:sldMk cId="3511221285" sldId="603"/>
        </pc:sldMkLst>
        <pc:spChg chg="mod">
          <ac:chgData name="Innocent Edagha" userId="0e07c53e68efa069" providerId="LiveId" clId="{8835A181-461F-4B4B-9136-1A163DC4E1FC}" dt="2024-04-03T20:53:53.812" v="1452" actId="13926"/>
          <ac:spMkLst>
            <pc:docMk/>
            <pc:sldMk cId="3511221285" sldId="603"/>
            <ac:spMk id="3" creationId="{71976A33-1D4E-26E2-6722-FDEDCC412053}"/>
          </ac:spMkLst>
        </pc:spChg>
      </pc:sldChg>
      <pc:sldChg chg="modSp add mod">
        <pc:chgData name="Innocent Edagha" userId="0e07c53e68efa069" providerId="LiveId" clId="{8835A181-461F-4B4B-9136-1A163DC4E1FC}" dt="2024-04-03T20:52:29.657" v="1430" actId="13926"/>
        <pc:sldMkLst>
          <pc:docMk/>
          <pc:sldMk cId="828130607" sldId="604"/>
        </pc:sldMkLst>
        <pc:spChg chg="mod">
          <ac:chgData name="Innocent Edagha" userId="0e07c53e68efa069" providerId="LiveId" clId="{8835A181-461F-4B4B-9136-1A163DC4E1FC}" dt="2024-04-03T20:52:29.657" v="1430" actId="13926"/>
          <ac:spMkLst>
            <pc:docMk/>
            <pc:sldMk cId="828130607" sldId="604"/>
            <ac:spMk id="3" creationId="{71976A33-1D4E-26E2-6722-FDEDCC412053}"/>
          </ac:spMkLst>
        </pc:spChg>
      </pc:sldChg>
      <pc:sldChg chg="modSp add mod">
        <pc:chgData name="Innocent Edagha" userId="0e07c53e68efa069" providerId="LiveId" clId="{8835A181-461F-4B4B-9136-1A163DC4E1FC}" dt="2024-04-03T22:07:43.522" v="2687" actId="255"/>
        <pc:sldMkLst>
          <pc:docMk/>
          <pc:sldMk cId="3385662112" sldId="605"/>
        </pc:sldMkLst>
        <pc:spChg chg="mod">
          <ac:chgData name="Innocent Edagha" userId="0e07c53e68efa069" providerId="LiveId" clId="{8835A181-461F-4B4B-9136-1A163DC4E1FC}" dt="2024-04-03T22:07:43.522" v="2687" actId="255"/>
          <ac:spMkLst>
            <pc:docMk/>
            <pc:sldMk cId="3385662112" sldId="605"/>
            <ac:spMk id="3" creationId="{71976A33-1D4E-26E2-6722-FDEDCC412053}"/>
          </ac:spMkLst>
        </pc:spChg>
      </pc:sldChg>
      <pc:sldChg chg="addSp modSp add mod">
        <pc:chgData name="Innocent Edagha" userId="0e07c53e68efa069" providerId="LiveId" clId="{8835A181-461F-4B4B-9136-1A163DC4E1FC}" dt="2024-04-03T21:03:02.783" v="1695" actId="20577"/>
        <pc:sldMkLst>
          <pc:docMk/>
          <pc:sldMk cId="4152196194" sldId="606"/>
        </pc:sldMkLst>
        <pc:spChg chg="add mod">
          <ac:chgData name="Innocent Edagha" userId="0e07c53e68efa069" providerId="LiveId" clId="{8835A181-461F-4B4B-9136-1A163DC4E1FC}" dt="2024-04-03T21:02:50.786" v="1694" actId="1035"/>
          <ac:spMkLst>
            <pc:docMk/>
            <pc:sldMk cId="4152196194" sldId="606"/>
            <ac:spMk id="2" creationId="{A4A06255-CF3B-6F0B-D66C-61C7FD2E9468}"/>
          </ac:spMkLst>
        </pc:spChg>
        <pc:spChg chg="mod">
          <ac:chgData name="Innocent Edagha" userId="0e07c53e68efa069" providerId="LiveId" clId="{8835A181-461F-4B4B-9136-1A163DC4E1FC}" dt="2024-04-03T21:03:02.783" v="1695" actId="20577"/>
          <ac:spMkLst>
            <pc:docMk/>
            <pc:sldMk cId="4152196194" sldId="606"/>
            <ac:spMk id="3" creationId="{71976A33-1D4E-26E2-6722-FDEDCC412053}"/>
          </ac:spMkLst>
        </pc:spChg>
      </pc:sldChg>
      <pc:sldChg chg="modSp add mod">
        <pc:chgData name="Innocent Edagha" userId="0e07c53e68efa069" providerId="LiveId" clId="{8835A181-461F-4B4B-9136-1A163DC4E1FC}" dt="2024-04-03T21:31:14.098" v="2099" actId="13926"/>
        <pc:sldMkLst>
          <pc:docMk/>
          <pc:sldMk cId="741652131" sldId="607"/>
        </pc:sldMkLst>
        <pc:spChg chg="mod">
          <ac:chgData name="Innocent Edagha" userId="0e07c53e68efa069" providerId="LiveId" clId="{8835A181-461F-4B4B-9136-1A163DC4E1FC}" dt="2024-04-03T21:31:14.098" v="2099" actId="13926"/>
          <ac:spMkLst>
            <pc:docMk/>
            <pc:sldMk cId="741652131" sldId="607"/>
            <ac:spMk id="3" creationId="{71976A33-1D4E-26E2-6722-FDEDCC412053}"/>
          </ac:spMkLst>
        </pc:spChg>
      </pc:sldChg>
      <pc:sldChg chg="modSp add mod">
        <pc:chgData name="Innocent Edagha" userId="0e07c53e68efa069" providerId="LiveId" clId="{8835A181-461F-4B4B-9136-1A163DC4E1FC}" dt="2024-04-03T21:45:52.527" v="2281" actId="113"/>
        <pc:sldMkLst>
          <pc:docMk/>
          <pc:sldMk cId="2162531208" sldId="608"/>
        </pc:sldMkLst>
        <pc:spChg chg="mod">
          <ac:chgData name="Innocent Edagha" userId="0e07c53e68efa069" providerId="LiveId" clId="{8835A181-461F-4B4B-9136-1A163DC4E1FC}" dt="2024-04-03T21:45:52.527" v="2281" actId="113"/>
          <ac:spMkLst>
            <pc:docMk/>
            <pc:sldMk cId="2162531208" sldId="608"/>
            <ac:spMk id="3" creationId="{71976A33-1D4E-26E2-6722-FDEDCC412053}"/>
          </ac:spMkLst>
        </pc:spChg>
      </pc:sldChg>
      <pc:sldChg chg="modSp add mod">
        <pc:chgData name="Innocent Edagha" userId="0e07c53e68efa069" providerId="LiveId" clId="{8835A181-461F-4B4B-9136-1A163DC4E1FC}" dt="2024-04-03T21:11:14.497" v="1789" actId="13926"/>
        <pc:sldMkLst>
          <pc:docMk/>
          <pc:sldMk cId="932677072" sldId="609"/>
        </pc:sldMkLst>
        <pc:spChg chg="mod">
          <ac:chgData name="Innocent Edagha" userId="0e07c53e68efa069" providerId="LiveId" clId="{8835A181-461F-4B4B-9136-1A163DC4E1FC}" dt="2024-04-03T21:11:14.497" v="1789" actId="13926"/>
          <ac:spMkLst>
            <pc:docMk/>
            <pc:sldMk cId="932677072" sldId="609"/>
            <ac:spMk id="3" creationId="{71976A33-1D4E-26E2-6722-FDEDCC412053}"/>
          </ac:spMkLst>
        </pc:spChg>
      </pc:sldChg>
      <pc:sldChg chg="modSp add mod">
        <pc:chgData name="Innocent Edagha" userId="0e07c53e68efa069" providerId="LiveId" clId="{8835A181-461F-4B4B-9136-1A163DC4E1FC}" dt="2024-04-03T21:37:22.996" v="2164" actId="27636"/>
        <pc:sldMkLst>
          <pc:docMk/>
          <pc:sldMk cId="2754700837" sldId="610"/>
        </pc:sldMkLst>
        <pc:spChg chg="mod">
          <ac:chgData name="Innocent Edagha" userId="0e07c53e68efa069" providerId="LiveId" clId="{8835A181-461F-4B4B-9136-1A163DC4E1FC}" dt="2024-04-03T21:37:22.996" v="2164" actId="27636"/>
          <ac:spMkLst>
            <pc:docMk/>
            <pc:sldMk cId="2754700837" sldId="610"/>
            <ac:spMk id="3" creationId="{71976A33-1D4E-26E2-6722-FDEDCC412053}"/>
          </ac:spMkLst>
        </pc:spChg>
      </pc:sldChg>
      <pc:sldChg chg="modSp add mod">
        <pc:chgData name="Innocent Edagha" userId="0e07c53e68efa069" providerId="LiveId" clId="{8835A181-461F-4B4B-9136-1A163DC4E1FC}" dt="2024-04-03T21:38:19.167" v="2185" actId="20577"/>
        <pc:sldMkLst>
          <pc:docMk/>
          <pc:sldMk cId="3335758790" sldId="611"/>
        </pc:sldMkLst>
        <pc:spChg chg="mod">
          <ac:chgData name="Innocent Edagha" userId="0e07c53e68efa069" providerId="LiveId" clId="{8835A181-461F-4B4B-9136-1A163DC4E1FC}" dt="2024-04-03T21:38:19.167" v="2185" actId="20577"/>
          <ac:spMkLst>
            <pc:docMk/>
            <pc:sldMk cId="3335758790" sldId="611"/>
            <ac:spMk id="3" creationId="{71976A33-1D4E-26E2-6722-FDEDCC412053}"/>
          </ac:spMkLst>
        </pc:spChg>
      </pc:sldChg>
      <pc:sldChg chg="addSp modSp add mod">
        <pc:chgData name="Innocent Edagha" userId="0e07c53e68efa069" providerId="LiveId" clId="{8835A181-461F-4B4B-9136-1A163DC4E1FC}" dt="2024-04-03T22:12:33.543" v="2892" actId="14100"/>
        <pc:sldMkLst>
          <pc:docMk/>
          <pc:sldMk cId="992717065" sldId="612"/>
        </pc:sldMkLst>
        <pc:spChg chg="mod">
          <ac:chgData name="Innocent Edagha" userId="0e07c53e68efa069" providerId="LiveId" clId="{8835A181-461F-4B4B-9136-1A163DC4E1FC}" dt="2024-04-03T22:08:53.272" v="2689" actId="20577"/>
          <ac:spMkLst>
            <pc:docMk/>
            <pc:sldMk cId="992717065" sldId="612"/>
            <ac:spMk id="3" creationId="{71976A33-1D4E-26E2-6722-FDEDCC412053}"/>
          </ac:spMkLst>
        </pc:spChg>
        <pc:spChg chg="add mod">
          <ac:chgData name="Innocent Edagha" userId="0e07c53e68efa069" providerId="LiveId" clId="{8835A181-461F-4B4B-9136-1A163DC4E1FC}" dt="2024-04-03T22:12:27.830" v="2891" actId="1036"/>
          <ac:spMkLst>
            <pc:docMk/>
            <pc:sldMk cId="992717065" sldId="612"/>
            <ac:spMk id="6" creationId="{AA72404A-07AD-91DE-FF2D-BE7EE3250D77}"/>
          </ac:spMkLst>
        </pc:spChg>
        <pc:spChg chg="add mod">
          <ac:chgData name="Innocent Edagha" userId="0e07c53e68efa069" providerId="LiveId" clId="{8835A181-461F-4B4B-9136-1A163DC4E1FC}" dt="2024-04-03T22:11:59.445" v="2855" actId="1036"/>
          <ac:spMkLst>
            <pc:docMk/>
            <pc:sldMk cId="992717065" sldId="612"/>
            <ac:spMk id="10" creationId="{D134071C-0E96-7E03-07FB-F3414CC79F36}"/>
          </ac:spMkLst>
        </pc:spChg>
        <pc:picChg chg="add mod modCrop">
          <ac:chgData name="Innocent Edagha" userId="0e07c53e68efa069" providerId="LiveId" clId="{8835A181-461F-4B4B-9136-1A163DC4E1FC}" dt="2024-04-03T22:12:33.543" v="2892" actId="14100"/>
          <ac:picMkLst>
            <pc:docMk/>
            <pc:sldMk cId="992717065" sldId="612"/>
            <ac:picMk id="4" creationId="{CA10D7E5-4582-2F74-9F56-B9D2C63BF33E}"/>
          </ac:picMkLst>
        </pc:picChg>
        <pc:picChg chg="add mod modCrop">
          <ac:chgData name="Innocent Edagha" userId="0e07c53e68efa069" providerId="LiveId" clId="{8835A181-461F-4B4B-9136-1A163DC4E1FC}" dt="2024-04-03T22:11:09.679" v="2823" actId="14100"/>
          <ac:picMkLst>
            <pc:docMk/>
            <pc:sldMk cId="992717065" sldId="612"/>
            <ac:picMk id="8" creationId="{322CA794-3612-5BAE-0167-4C7A8914BB58}"/>
          </ac:picMkLst>
        </pc:picChg>
      </pc:sldChg>
      <pc:sldChg chg="modSp add mod">
        <pc:chgData name="Innocent Edagha" userId="0e07c53e68efa069" providerId="LiveId" clId="{8835A181-461F-4B4B-9136-1A163DC4E1FC}" dt="2024-04-03T21:42:31.638" v="2212" actId="20577"/>
        <pc:sldMkLst>
          <pc:docMk/>
          <pc:sldMk cId="1864500917" sldId="613"/>
        </pc:sldMkLst>
        <pc:spChg chg="mod">
          <ac:chgData name="Innocent Edagha" userId="0e07c53e68efa069" providerId="LiveId" clId="{8835A181-461F-4B4B-9136-1A163DC4E1FC}" dt="2024-04-03T21:42:31.638" v="2212" actId="20577"/>
          <ac:spMkLst>
            <pc:docMk/>
            <pc:sldMk cId="1864500917" sldId="613"/>
            <ac:spMk id="3" creationId="{71976A33-1D4E-26E2-6722-FDEDCC412053}"/>
          </ac:spMkLst>
        </pc:spChg>
      </pc:sldChg>
      <pc:sldChg chg="modSp add mod">
        <pc:chgData name="Innocent Edagha" userId="0e07c53e68efa069" providerId="LiveId" clId="{8835A181-461F-4B4B-9136-1A163DC4E1FC}" dt="2024-04-03T21:43:43.516" v="2242" actId="20577"/>
        <pc:sldMkLst>
          <pc:docMk/>
          <pc:sldMk cId="2163807107" sldId="614"/>
        </pc:sldMkLst>
        <pc:spChg chg="mod">
          <ac:chgData name="Innocent Edagha" userId="0e07c53e68efa069" providerId="LiveId" clId="{8835A181-461F-4B4B-9136-1A163DC4E1FC}" dt="2024-04-03T21:43:43.516" v="2242" actId="20577"/>
          <ac:spMkLst>
            <pc:docMk/>
            <pc:sldMk cId="2163807107" sldId="614"/>
            <ac:spMk id="3" creationId="{71976A33-1D4E-26E2-6722-FDEDCC412053}"/>
          </ac:spMkLst>
        </pc:spChg>
      </pc:sldChg>
      <pc:sldChg chg="modSp add mod">
        <pc:chgData name="Innocent Edagha" userId="0e07c53e68efa069" providerId="LiveId" clId="{8835A181-461F-4B4B-9136-1A163DC4E1FC}" dt="2024-04-03T21:44:34.331" v="2252" actId="20577"/>
        <pc:sldMkLst>
          <pc:docMk/>
          <pc:sldMk cId="797869018" sldId="615"/>
        </pc:sldMkLst>
        <pc:spChg chg="mod">
          <ac:chgData name="Innocent Edagha" userId="0e07c53e68efa069" providerId="LiveId" clId="{8835A181-461F-4B4B-9136-1A163DC4E1FC}" dt="2024-04-03T21:44:34.331" v="2252" actId="20577"/>
          <ac:spMkLst>
            <pc:docMk/>
            <pc:sldMk cId="797869018" sldId="615"/>
            <ac:spMk id="3" creationId="{71976A33-1D4E-26E2-6722-FDEDCC412053}"/>
          </ac:spMkLst>
        </pc:spChg>
      </pc:sldChg>
      <pc:sldChg chg="modSp add mod">
        <pc:chgData name="Innocent Edagha" userId="0e07c53e68efa069" providerId="LiveId" clId="{8835A181-461F-4B4B-9136-1A163DC4E1FC}" dt="2024-04-03T21:29:28.161" v="2076" actId="255"/>
        <pc:sldMkLst>
          <pc:docMk/>
          <pc:sldMk cId="1366879008" sldId="616"/>
        </pc:sldMkLst>
        <pc:spChg chg="mod">
          <ac:chgData name="Innocent Edagha" userId="0e07c53e68efa069" providerId="LiveId" clId="{8835A181-461F-4B4B-9136-1A163DC4E1FC}" dt="2024-04-03T21:29:28.161" v="2076" actId="255"/>
          <ac:spMkLst>
            <pc:docMk/>
            <pc:sldMk cId="1366879008" sldId="616"/>
            <ac:spMk id="3" creationId="{71976A33-1D4E-26E2-6722-FDEDCC412053}"/>
          </ac:spMkLst>
        </pc:spChg>
      </pc:sldChg>
      <pc:sldChg chg="modSp add mod">
        <pc:chgData name="Innocent Edagha" userId="0e07c53e68efa069" providerId="LiveId" clId="{8835A181-461F-4B4B-9136-1A163DC4E1FC}" dt="2024-04-03T21:28:15.082" v="2054" actId="6549"/>
        <pc:sldMkLst>
          <pc:docMk/>
          <pc:sldMk cId="3936851620" sldId="617"/>
        </pc:sldMkLst>
        <pc:spChg chg="mod">
          <ac:chgData name="Innocent Edagha" userId="0e07c53e68efa069" providerId="LiveId" clId="{8835A181-461F-4B4B-9136-1A163DC4E1FC}" dt="2024-04-03T21:28:15.082" v="2054" actId="6549"/>
          <ac:spMkLst>
            <pc:docMk/>
            <pc:sldMk cId="3936851620" sldId="617"/>
            <ac:spMk id="3" creationId="{71976A33-1D4E-26E2-6722-FDEDCC412053}"/>
          </ac:spMkLst>
        </pc:spChg>
      </pc:sldChg>
      <pc:sldChg chg="modSp add mod">
        <pc:chgData name="Innocent Edagha" userId="0e07c53e68efa069" providerId="LiveId" clId="{8835A181-461F-4B4B-9136-1A163DC4E1FC}" dt="2024-04-03T21:26:35.025" v="2013" actId="13926"/>
        <pc:sldMkLst>
          <pc:docMk/>
          <pc:sldMk cId="1108302663" sldId="618"/>
        </pc:sldMkLst>
        <pc:spChg chg="mod">
          <ac:chgData name="Innocent Edagha" userId="0e07c53e68efa069" providerId="LiveId" clId="{8835A181-461F-4B4B-9136-1A163DC4E1FC}" dt="2024-04-03T21:26:35.025" v="2013" actId="13926"/>
          <ac:spMkLst>
            <pc:docMk/>
            <pc:sldMk cId="1108302663" sldId="618"/>
            <ac:spMk id="3" creationId="{71976A33-1D4E-26E2-6722-FDEDCC412053}"/>
          </ac:spMkLst>
        </pc:spChg>
      </pc:sldChg>
      <pc:sldChg chg="modSp add del mod">
        <pc:chgData name="Innocent Edagha" userId="0e07c53e68efa069" providerId="LiveId" clId="{8835A181-461F-4B4B-9136-1A163DC4E1FC}" dt="2024-04-03T21:25:33.749" v="1995" actId="47"/>
        <pc:sldMkLst>
          <pc:docMk/>
          <pc:sldMk cId="3733486967" sldId="619"/>
        </pc:sldMkLst>
        <pc:spChg chg="mod">
          <ac:chgData name="Innocent Edagha" userId="0e07c53e68efa069" providerId="LiveId" clId="{8835A181-461F-4B4B-9136-1A163DC4E1FC}" dt="2024-04-03T21:18:38.987" v="1817"/>
          <ac:spMkLst>
            <pc:docMk/>
            <pc:sldMk cId="3733486967" sldId="619"/>
            <ac:spMk id="3" creationId="{71976A33-1D4E-26E2-6722-FDEDCC412053}"/>
          </ac:spMkLst>
        </pc:spChg>
      </pc:sldChg>
      <pc:sldChg chg="modSp add mod">
        <pc:chgData name="Innocent Edagha" userId="0e07c53e68efa069" providerId="LiveId" clId="{8835A181-461F-4B4B-9136-1A163DC4E1FC}" dt="2024-04-03T21:25:14.416" v="1994" actId="13926"/>
        <pc:sldMkLst>
          <pc:docMk/>
          <pc:sldMk cId="1228454154" sldId="620"/>
        </pc:sldMkLst>
        <pc:spChg chg="mod">
          <ac:chgData name="Innocent Edagha" userId="0e07c53e68efa069" providerId="LiveId" clId="{8835A181-461F-4B4B-9136-1A163DC4E1FC}" dt="2024-04-03T21:25:14.416" v="1994" actId="13926"/>
          <ac:spMkLst>
            <pc:docMk/>
            <pc:sldMk cId="1228454154" sldId="620"/>
            <ac:spMk id="3" creationId="{71976A33-1D4E-26E2-6722-FDEDCC412053}"/>
          </ac:spMkLst>
        </pc:spChg>
      </pc:sldChg>
      <pc:sldChg chg="modSp add mod">
        <pc:chgData name="Innocent Edagha" userId="0e07c53e68efa069" providerId="LiveId" clId="{8835A181-461F-4B4B-9136-1A163DC4E1FC}" dt="2024-04-03T21:33:31.283" v="2130" actId="20577"/>
        <pc:sldMkLst>
          <pc:docMk/>
          <pc:sldMk cId="3708396337" sldId="621"/>
        </pc:sldMkLst>
        <pc:spChg chg="mod">
          <ac:chgData name="Innocent Edagha" userId="0e07c53e68efa069" providerId="LiveId" clId="{8835A181-461F-4B4B-9136-1A163DC4E1FC}" dt="2024-04-03T21:33:31.283" v="2130" actId="20577"/>
          <ac:spMkLst>
            <pc:docMk/>
            <pc:sldMk cId="3708396337" sldId="621"/>
            <ac:spMk id="3" creationId="{71976A33-1D4E-26E2-6722-FDEDCC412053}"/>
          </ac:spMkLst>
        </pc:spChg>
      </pc:sldChg>
      <pc:sldChg chg="modSp add mod">
        <pc:chgData name="Innocent Edagha" userId="0e07c53e68efa069" providerId="LiveId" clId="{8835A181-461F-4B4B-9136-1A163DC4E1FC}" dt="2024-04-04T01:52:39.987" v="3011" actId="255"/>
        <pc:sldMkLst>
          <pc:docMk/>
          <pc:sldMk cId="186434771" sldId="622"/>
        </pc:sldMkLst>
        <pc:spChg chg="mod">
          <ac:chgData name="Innocent Edagha" userId="0e07c53e68efa069" providerId="LiveId" clId="{8835A181-461F-4B4B-9136-1A163DC4E1FC}" dt="2024-04-04T01:52:39.987" v="3011" actId="255"/>
          <ac:spMkLst>
            <pc:docMk/>
            <pc:sldMk cId="186434771" sldId="622"/>
            <ac:spMk id="3" creationId="{71976A33-1D4E-26E2-6722-FDEDCC412053}"/>
          </ac:spMkLst>
        </pc:spChg>
      </pc:sldChg>
      <pc:sldChg chg="modSp add mod">
        <pc:chgData name="Innocent Edagha" userId="0e07c53e68efa069" providerId="LiveId" clId="{8835A181-461F-4B4B-9136-1A163DC4E1FC}" dt="2024-04-04T03:05:37.540" v="4027" actId="13926"/>
        <pc:sldMkLst>
          <pc:docMk/>
          <pc:sldMk cId="2121780164" sldId="623"/>
        </pc:sldMkLst>
        <pc:spChg chg="mod">
          <ac:chgData name="Innocent Edagha" userId="0e07c53e68efa069" providerId="LiveId" clId="{8835A181-461F-4B4B-9136-1A163DC4E1FC}" dt="2024-04-04T03:05:37.540" v="4027" actId="13926"/>
          <ac:spMkLst>
            <pc:docMk/>
            <pc:sldMk cId="2121780164" sldId="623"/>
            <ac:spMk id="3" creationId="{71976A33-1D4E-26E2-6722-FDEDCC412053}"/>
          </ac:spMkLst>
        </pc:spChg>
      </pc:sldChg>
      <pc:sldChg chg="modSp add mod">
        <pc:chgData name="Innocent Edagha" userId="0e07c53e68efa069" providerId="LiveId" clId="{8835A181-461F-4B4B-9136-1A163DC4E1FC}" dt="2024-04-04T03:09:01.554" v="4073" actId="27636"/>
        <pc:sldMkLst>
          <pc:docMk/>
          <pc:sldMk cId="2487670645" sldId="624"/>
        </pc:sldMkLst>
        <pc:spChg chg="mod">
          <ac:chgData name="Innocent Edagha" userId="0e07c53e68efa069" providerId="LiveId" clId="{8835A181-461F-4B4B-9136-1A163DC4E1FC}" dt="2024-04-04T03:09:01.554" v="4073" actId="27636"/>
          <ac:spMkLst>
            <pc:docMk/>
            <pc:sldMk cId="2487670645" sldId="624"/>
            <ac:spMk id="3" creationId="{71976A33-1D4E-26E2-6722-FDEDCC412053}"/>
          </ac:spMkLst>
        </pc:spChg>
      </pc:sldChg>
      <pc:sldChg chg="modSp add mod">
        <pc:chgData name="Innocent Edagha" userId="0e07c53e68efa069" providerId="LiveId" clId="{8835A181-461F-4B4B-9136-1A163DC4E1FC}" dt="2024-04-04T03:10:10.158" v="4086" actId="20577"/>
        <pc:sldMkLst>
          <pc:docMk/>
          <pc:sldMk cId="1390611710" sldId="625"/>
        </pc:sldMkLst>
        <pc:spChg chg="mod">
          <ac:chgData name="Innocent Edagha" userId="0e07c53e68efa069" providerId="LiveId" clId="{8835A181-461F-4B4B-9136-1A163DC4E1FC}" dt="2024-04-04T03:10:10.158" v="4086" actId="20577"/>
          <ac:spMkLst>
            <pc:docMk/>
            <pc:sldMk cId="1390611710" sldId="625"/>
            <ac:spMk id="3" creationId="{71976A33-1D4E-26E2-6722-FDEDCC412053}"/>
          </ac:spMkLst>
        </pc:spChg>
      </pc:sldChg>
      <pc:sldChg chg="addSp modSp add mod">
        <pc:chgData name="Innocent Edagha" userId="0e07c53e68efa069" providerId="LiveId" clId="{8835A181-461F-4B4B-9136-1A163DC4E1FC}" dt="2024-04-04T04:00:16.470" v="4564" actId="1036"/>
        <pc:sldMkLst>
          <pc:docMk/>
          <pc:sldMk cId="2597488513" sldId="626"/>
        </pc:sldMkLst>
        <pc:spChg chg="mod">
          <ac:chgData name="Innocent Edagha" userId="0e07c53e68efa069" providerId="LiveId" clId="{8835A181-461F-4B4B-9136-1A163DC4E1FC}" dt="2024-04-04T01:54:45.548" v="3018" actId="20577"/>
          <ac:spMkLst>
            <pc:docMk/>
            <pc:sldMk cId="2597488513" sldId="626"/>
            <ac:spMk id="3" creationId="{71976A33-1D4E-26E2-6722-FDEDCC412053}"/>
          </ac:spMkLst>
        </pc:spChg>
        <pc:spChg chg="add mod">
          <ac:chgData name="Innocent Edagha" userId="0e07c53e68efa069" providerId="LiveId" clId="{8835A181-461F-4B4B-9136-1A163DC4E1FC}" dt="2024-04-04T04:00:16.470" v="4564" actId="1036"/>
          <ac:spMkLst>
            <pc:docMk/>
            <pc:sldMk cId="2597488513" sldId="626"/>
            <ac:spMk id="6" creationId="{9CF988BE-1C36-3916-031E-B716F8634341}"/>
          </ac:spMkLst>
        </pc:spChg>
        <pc:picChg chg="add mod modCrop">
          <ac:chgData name="Innocent Edagha" userId="0e07c53e68efa069" providerId="LiveId" clId="{8835A181-461F-4B4B-9136-1A163DC4E1FC}" dt="2024-04-04T03:11:56.878" v="4117" actId="14100"/>
          <ac:picMkLst>
            <pc:docMk/>
            <pc:sldMk cId="2597488513" sldId="626"/>
            <ac:picMk id="4" creationId="{8B6DA144-90B5-011E-DC05-44FF7FE2AF3A}"/>
          </ac:picMkLst>
        </pc:picChg>
      </pc:sldChg>
      <pc:sldChg chg="modSp add mod">
        <pc:chgData name="Innocent Edagha" userId="0e07c53e68efa069" providerId="LiveId" clId="{8835A181-461F-4B4B-9136-1A163DC4E1FC}" dt="2024-04-04T03:11:42.316" v="4116" actId="20577"/>
        <pc:sldMkLst>
          <pc:docMk/>
          <pc:sldMk cId="4275843285" sldId="627"/>
        </pc:sldMkLst>
        <pc:spChg chg="mod">
          <ac:chgData name="Innocent Edagha" userId="0e07c53e68efa069" providerId="LiveId" clId="{8835A181-461F-4B4B-9136-1A163DC4E1FC}" dt="2024-04-04T03:11:42.316" v="4116" actId="20577"/>
          <ac:spMkLst>
            <pc:docMk/>
            <pc:sldMk cId="4275843285" sldId="627"/>
            <ac:spMk id="3" creationId="{71976A33-1D4E-26E2-6722-FDEDCC412053}"/>
          </ac:spMkLst>
        </pc:spChg>
      </pc:sldChg>
      <pc:sldChg chg="modSp add mod">
        <pc:chgData name="Innocent Edagha" userId="0e07c53e68efa069" providerId="LiveId" clId="{8835A181-461F-4B4B-9136-1A163DC4E1FC}" dt="2024-04-04T03:13:27.548" v="4131" actId="255"/>
        <pc:sldMkLst>
          <pc:docMk/>
          <pc:sldMk cId="1804697480" sldId="628"/>
        </pc:sldMkLst>
        <pc:spChg chg="mod">
          <ac:chgData name="Innocent Edagha" userId="0e07c53e68efa069" providerId="LiveId" clId="{8835A181-461F-4B4B-9136-1A163DC4E1FC}" dt="2024-04-04T03:13:27.548" v="4131" actId="255"/>
          <ac:spMkLst>
            <pc:docMk/>
            <pc:sldMk cId="1804697480" sldId="628"/>
            <ac:spMk id="3" creationId="{71976A33-1D4E-26E2-6722-FDEDCC412053}"/>
          </ac:spMkLst>
        </pc:spChg>
      </pc:sldChg>
      <pc:sldChg chg="addSp modSp add mod">
        <pc:chgData name="Innocent Edagha" userId="0e07c53e68efa069" providerId="LiveId" clId="{8835A181-461F-4B4B-9136-1A163DC4E1FC}" dt="2024-04-04T03:52:06.234" v="4381" actId="14100"/>
        <pc:sldMkLst>
          <pc:docMk/>
          <pc:sldMk cId="3290342352" sldId="629"/>
        </pc:sldMkLst>
        <pc:spChg chg="mod">
          <ac:chgData name="Innocent Edagha" userId="0e07c53e68efa069" providerId="LiveId" clId="{8835A181-461F-4B4B-9136-1A163DC4E1FC}" dt="2024-04-04T01:58:45.322" v="3048" actId="20577"/>
          <ac:spMkLst>
            <pc:docMk/>
            <pc:sldMk cId="3290342352" sldId="629"/>
            <ac:spMk id="3" creationId="{71976A33-1D4E-26E2-6722-FDEDCC412053}"/>
          </ac:spMkLst>
        </pc:spChg>
        <pc:spChg chg="add mod">
          <ac:chgData name="Innocent Edagha" userId="0e07c53e68efa069" providerId="LiveId" clId="{8835A181-461F-4B4B-9136-1A163DC4E1FC}" dt="2024-04-04T03:51:58.650" v="4380" actId="13926"/>
          <ac:spMkLst>
            <pc:docMk/>
            <pc:sldMk cId="3290342352" sldId="629"/>
            <ac:spMk id="6" creationId="{29CEC545-C1A7-E149-D1B5-86B238466AD6}"/>
          </ac:spMkLst>
        </pc:spChg>
        <pc:picChg chg="add mod modCrop">
          <ac:chgData name="Innocent Edagha" userId="0e07c53e68efa069" providerId="LiveId" clId="{8835A181-461F-4B4B-9136-1A163DC4E1FC}" dt="2024-04-04T03:52:06.234" v="4381" actId="14100"/>
          <ac:picMkLst>
            <pc:docMk/>
            <pc:sldMk cId="3290342352" sldId="629"/>
            <ac:picMk id="4" creationId="{CAF134F9-98A9-B90B-B29D-7DF9A0B09F3A}"/>
          </ac:picMkLst>
        </pc:picChg>
      </pc:sldChg>
      <pc:sldChg chg="modSp add mod">
        <pc:chgData name="Innocent Edagha" userId="0e07c53e68efa069" providerId="LiveId" clId="{8835A181-461F-4B4B-9136-1A163DC4E1FC}" dt="2024-04-04T03:18:52.014" v="4205" actId="255"/>
        <pc:sldMkLst>
          <pc:docMk/>
          <pc:sldMk cId="3136484905" sldId="630"/>
        </pc:sldMkLst>
        <pc:spChg chg="mod">
          <ac:chgData name="Innocent Edagha" userId="0e07c53e68efa069" providerId="LiveId" clId="{8835A181-461F-4B4B-9136-1A163DC4E1FC}" dt="2024-04-04T03:18:52.014" v="4205" actId="255"/>
          <ac:spMkLst>
            <pc:docMk/>
            <pc:sldMk cId="3136484905" sldId="630"/>
            <ac:spMk id="3" creationId="{71976A33-1D4E-26E2-6722-FDEDCC412053}"/>
          </ac:spMkLst>
        </pc:spChg>
      </pc:sldChg>
      <pc:sldChg chg="addSp modSp add mod">
        <pc:chgData name="Innocent Edagha" userId="0e07c53e68efa069" providerId="LiveId" clId="{8835A181-461F-4B4B-9136-1A163DC4E1FC}" dt="2024-04-03T21:22:45.988" v="1961" actId="207"/>
        <pc:sldMkLst>
          <pc:docMk/>
          <pc:sldMk cId="1440037736" sldId="631"/>
        </pc:sldMkLst>
        <pc:spChg chg="add mod">
          <ac:chgData name="Innocent Edagha" userId="0e07c53e68efa069" providerId="LiveId" clId="{8835A181-461F-4B4B-9136-1A163DC4E1FC}" dt="2024-04-03T21:22:45.988" v="1961" actId="207"/>
          <ac:spMkLst>
            <pc:docMk/>
            <pc:sldMk cId="1440037736" sldId="631"/>
            <ac:spMk id="2" creationId="{1C24A67F-2DB7-B63B-0FBB-6EB15FF81A0C}"/>
          </ac:spMkLst>
        </pc:spChg>
        <pc:spChg chg="mod">
          <ac:chgData name="Innocent Edagha" userId="0e07c53e68efa069" providerId="LiveId" clId="{8835A181-461F-4B4B-9136-1A163DC4E1FC}" dt="2024-04-03T21:22:33.713" v="1956" actId="5793"/>
          <ac:spMkLst>
            <pc:docMk/>
            <pc:sldMk cId="1440037736" sldId="631"/>
            <ac:spMk id="3" creationId="{71976A33-1D4E-26E2-6722-FDEDCC412053}"/>
          </ac:spMkLst>
        </pc:spChg>
      </pc:sldChg>
      <pc:sldChg chg="modSp add mod">
        <pc:chgData name="Innocent Edagha" userId="0e07c53e68efa069" providerId="LiveId" clId="{8835A181-461F-4B4B-9136-1A163DC4E1FC}" dt="2024-04-03T21:36:14.950" v="2153" actId="13926"/>
        <pc:sldMkLst>
          <pc:docMk/>
          <pc:sldMk cId="1037431289" sldId="632"/>
        </pc:sldMkLst>
        <pc:spChg chg="mod">
          <ac:chgData name="Innocent Edagha" userId="0e07c53e68efa069" providerId="LiveId" clId="{8835A181-461F-4B4B-9136-1A163DC4E1FC}" dt="2024-04-03T21:36:14.950" v="2153" actId="13926"/>
          <ac:spMkLst>
            <pc:docMk/>
            <pc:sldMk cId="1037431289" sldId="632"/>
            <ac:spMk id="3" creationId="{71976A33-1D4E-26E2-6722-FDEDCC412053}"/>
          </ac:spMkLst>
        </pc:spChg>
      </pc:sldChg>
      <pc:sldChg chg="modSp add mod">
        <pc:chgData name="Innocent Edagha" userId="0e07c53e68efa069" providerId="LiveId" clId="{8835A181-461F-4B4B-9136-1A163DC4E1FC}" dt="2024-04-03T21:55:50.579" v="2552" actId="13926"/>
        <pc:sldMkLst>
          <pc:docMk/>
          <pc:sldMk cId="4252523136" sldId="633"/>
        </pc:sldMkLst>
        <pc:spChg chg="mod">
          <ac:chgData name="Innocent Edagha" userId="0e07c53e68efa069" providerId="LiveId" clId="{8835A181-461F-4B4B-9136-1A163DC4E1FC}" dt="2024-04-03T21:55:50.579" v="2552" actId="13926"/>
          <ac:spMkLst>
            <pc:docMk/>
            <pc:sldMk cId="4252523136" sldId="633"/>
            <ac:spMk id="3" creationId="{71976A33-1D4E-26E2-6722-FDEDCC412053}"/>
          </ac:spMkLst>
        </pc:spChg>
      </pc:sldChg>
      <pc:sldChg chg="modSp add mod">
        <pc:chgData name="Innocent Edagha" userId="0e07c53e68efa069" providerId="LiveId" clId="{8835A181-461F-4B4B-9136-1A163DC4E1FC}" dt="2024-04-04T03:46:49.226" v="4257" actId="20577"/>
        <pc:sldMkLst>
          <pc:docMk/>
          <pc:sldMk cId="2847091384" sldId="634"/>
        </pc:sldMkLst>
        <pc:spChg chg="mod">
          <ac:chgData name="Innocent Edagha" userId="0e07c53e68efa069" providerId="LiveId" clId="{8835A181-461F-4B4B-9136-1A163DC4E1FC}" dt="2024-04-04T03:46:49.226" v="4257" actId="20577"/>
          <ac:spMkLst>
            <pc:docMk/>
            <pc:sldMk cId="2847091384" sldId="634"/>
            <ac:spMk id="3" creationId="{71976A33-1D4E-26E2-6722-FDEDCC412053}"/>
          </ac:spMkLst>
        </pc:spChg>
      </pc:sldChg>
      <pc:sldChg chg="modSp add mod">
        <pc:chgData name="Innocent Edagha" userId="0e07c53e68efa069" providerId="LiveId" clId="{8835A181-461F-4B4B-9136-1A163DC4E1FC}" dt="2024-04-04T03:49:26.421" v="4311" actId="20577"/>
        <pc:sldMkLst>
          <pc:docMk/>
          <pc:sldMk cId="2999713437" sldId="635"/>
        </pc:sldMkLst>
        <pc:spChg chg="mod">
          <ac:chgData name="Innocent Edagha" userId="0e07c53e68efa069" providerId="LiveId" clId="{8835A181-461F-4B4B-9136-1A163DC4E1FC}" dt="2024-04-04T03:49:26.421" v="4311" actId="20577"/>
          <ac:spMkLst>
            <pc:docMk/>
            <pc:sldMk cId="2999713437" sldId="635"/>
            <ac:spMk id="3" creationId="{71976A33-1D4E-26E2-6722-FDEDCC412053}"/>
          </ac:spMkLst>
        </pc:spChg>
      </pc:sldChg>
      <pc:sldChg chg="modSp add mod">
        <pc:chgData name="Innocent Edagha" userId="0e07c53e68efa069" providerId="LiveId" clId="{8835A181-461F-4B4B-9136-1A163DC4E1FC}" dt="2024-04-04T03:51:23.095" v="4344" actId="20577"/>
        <pc:sldMkLst>
          <pc:docMk/>
          <pc:sldMk cId="919903268" sldId="636"/>
        </pc:sldMkLst>
        <pc:spChg chg="mod">
          <ac:chgData name="Innocent Edagha" userId="0e07c53e68efa069" providerId="LiveId" clId="{8835A181-461F-4B4B-9136-1A163DC4E1FC}" dt="2024-04-04T03:51:23.095" v="4344" actId="20577"/>
          <ac:spMkLst>
            <pc:docMk/>
            <pc:sldMk cId="919903268" sldId="636"/>
            <ac:spMk id="3" creationId="{71976A33-1D4E-26E2-6722-FDEDCC412053}"/>
          </ac:spMkLst>
        </pc:spChg>
      </pc:sldChg>
      <pc:sldChg chg="modSp add mod">
        <pc:chgData name="Innocent Edagha" userId="0e07c53e68efa069" providerId="LiveId" clId="{8835A181-461F-4B4B-9136-1A163DC4E1FC}" dt="2024-04-04T03:03:56.423" v="3996" actId="13926"/>
        <pc:sldMkLst>
          <pc:docMk/>
          <pc:sldMk cId="3581799576" sldId="637"/>
        </pc:sldMkLst>
        <pc:spChg chg="mod">
          <ac:chgData name="Innocent Edagha" userId="0e07c53e68efa069" providerId="LiveId" clId="{8835A181-461F-4B4B-9136-1A163DC4E1FC}" dt="2024-04-04T03:03:56.423" v="3996" actId="13926"/>
          <ac:spMkLst>
            <pc:docMk/>
            <pc:sldMk cId="3581799576" sldId="637"/>
            <ac:spMk id="3" creationId="{71976A33-1D4E-26E2-6722-FDEDCC412053}"/>
          </ac:spMkLst>
        </pc:spChg>
      </pc:sldChg>
      <pc:sldChg chg="modSp add mod">
        <pc:chgData name="Innocent Edagha" userId="0e07c53e68efa069" providerId="LiveId" clId="{8835A181-461F-4B4B-9136-1A163DC4E1FC}" dt="2024-04-04T03:01:44.939" v="3957" actId="20577"/>
        <pc:sldMkLst>
          <pc:docMk/>
          <pc:sldMk cId="145730751" sldId="638"/>
        </pc:sldMkLst>
        <pc:spChg chg="mod">
          <ac:chgData name="Innocent Edagha" userId="0e07c53e68efa069" providerId="LiveId" clId="{8835A181-461F-4B4B-9136-1A163DC4E1FC}" dt="2024-04-04T03:01:44.939" v="3957" actId="20577"/>
          <ac:spMkLst>
            <pc:docMk/>
            <pc:sldMk cId="145730751" sldId="638"/>
            <ac:spMk id="3" creationId="{71976A33-1D4E-26E2-6722-FDEDCC412053}"/>
          </ac:spMkLst>
        </pc:spChg>
      </pc:sldChg>
      <pc:sldChg chg="addSp modSp add mod">
        <pc:chgData name="Innocent Edagha" userId="0e07c53e68efa069" providerId="LiveId" clId="{8835A181-461F-4B4B-9136-1A163DC4E1FC}" dt="2024-04-04T02:59:53.572" v="3919" actId="1037"/>
        <pc:sldMkLst>
          <pc:docMk/>
          <pc:sldMk cId="940211549" sldId="639"/>
        </pc:sldMkLst>
        <pc:spChg chg="mod">
          <ac:chgData name="Innocent Edagha" userId="0e07c53e68efa069" providerId="LiveId" clId="{8835A181-461F-4B4B-9136-1A163DC4E1FC}" dt="2024-04-04T02:05:22.337" v="3099" actId="20577"/>
          <ac:spMkLst>
            <pc:docMk/>
            <pc:sldMk cId="940211549" sldId="639"/>
            <ac:spMk id="3" creationId="{71976A33-1D4E-26E2-6722-FDEDCC412053}"/>
          </ac:spMkLst>
        </pc:spChg>
        <pc:spChg chg="add mod">
          <ac:chgData name="Innocent Edagha" userId="0e07c53e68efa069" providerId="LiveId" clId="{8835A181-461F-4B4B-9136-1A163DC4E1FC}" dt="2024-04-04T02:59:53.572" v="3919" actId="1037"/>
          <ac:spMkLst>
            <pc:docMk/>
            <pc:sldMk cId="940211549" sldId="639"/>
            <ac:spMk id="6" creationId="{F4BF4F8A-052D-13DB-C11F-B396ED88C986}"/>
          </ac:spMkLst>
        </pc:spChg>
        <pc:picChg chg="add mod modCrop">
          <ac:chgData name="Innocent Edagha" userId="0e07c53e68efa069" providerId="LiveId" clId="{8835A181-461F-4B4B-9136-1A163DC4E1FC}" dt="2024-04-04T02:59:06.665" v="3843" actId="14100"/>
          <ac:picMkLst>
            <pc:docMk/>
            <pc:sldMk cId="940211549" sldId="639"/>
            <ac:picMk id="4" creationId="{1E347C8C-AAA3-35A0-8598-1319EFC3A04C}"/>
          </ac:picMkLst>
        </pc:picChg>
      </pc:sldChg>
      <pc:sldChg chg="addSp modSp add mod">
        <pc:chgData name="Innocent Edagha" userId="0e07c53e68efa069" providerId="LiveId" clId="{8835A181-461F-4B4B-9136-1A163DC4E1FC}" dt="2024-04-04T02:58:22.961" v="3835" actId="14100"/>
        <pc:sldMkLst>
          <pc:docMk/>
          <pc:sldMk cId="2536972338" sldId="640"/>
        </pc:sldMkLst>
        <pc:spChg chg="mod">
          <ac:chgData name="Innocent Edagha" userId="0e07c53e68efa069" providerId="LiveId" clId="{8835A181-461F-4B4B-9136-1A163DC4E1FC}" dt="2024-04-04T02:05:53.304" v="3103" actId="20577"/>
          <ac:spMkLst>
            <pc:docMk/>
            <pc:sldMk cId="2536972338" sldId="640"/>
            <ac:spMk id="3" creationId="{71976A33-1D4E-26E2-6722-FDEDCC412053}"/>
          </ac:spMkLst>
        </pc:spChg>
        <pc:spChg chg="add mod">
          <ac:chgData name="Innocent Edagha" userId="0e07c53e68efa069" providerId="LiveId" clId="{8835A181-461F-4B4B-9136-1A163DC4E1FC}" dt="2024-04-04T02:58:16.129" v="3834" actId="1036"/>
          <ac:spMkLst>
            <pc:docMk/>
            <pc:sldMk cId="2536972338" sldId="640"/>
            <ac:spMk id="6" creationId="{C7D35F31-E644-4605-D8B8-DEFA77B1C368}"/>
          </ac:spMkLst>
        </pc:spChg>
        <pc:picChg chg="add mod modCrop">
          <ac:chgData name="Innocent Edagha" userId="0e07c53e68efa069" providerId="LiveId" clId="{8835A181-461F-4B4B-9136-1A163DC4E1FC}" dt="2024-04-04T02:58:22.961" v="3835" actId="14100"/>
          <ac:picMkLst>
            <pc:docMk/>
            <pc:sldMk cId="2536972338" sldId="640"/>
            <ac:picMk id="4" creationId="{7B83D6B4-0571-022F-B8E4-C05FB57CE856}"/>
          </ac:picMkLst>
        </pc:picChg>
      </pc:sldChg>
      <pc:sldChg chg="modSp add mod">
        <pc:chgData name="Innocent Edagha" userId="0e07c53e68efa069" providerId="LiveId" clId="{8835A181-461F-4B4B-9136-1A163DC4E1FC}" dt="2024-04-04T02:56:55.067" v="3783" actId="20577"/>
        <pc:sldMkLst>
          <pc:docMk/>
          <pc:sldMk cId="4093162471" sldId="641"/>
        </pc:sldMkLst>
        <pc:spChg chg="mod">
          <ac:chgData name="Innocent Edagha" userId="0e07c53e68efa069" providerId="LiveId" clId="{8835A181-461F-4B4B-9136-1A163DC4E1FC}" dt="2024-04-04T02:56:55.067" v="3783" actId="20577"/>
          <ac:spMkLst>
            <pc:docMk/>
            <pc:sldMk cId="4093162471" sldId="641"/>
            <ac:spMk id="3" creationId="{71976A33-1D4E-26E2-6722-FDEDCC412053}"/>
          </ac:spMkLst>
        </pc:spChg>
      </pc:sldChg>
      <pc:sldChg chg="modSp add mod">
        <pc:chgData name="Innocent Edagha" userId="0e07c53e68efa069" providerId="LiveId" clId="{8835A181-461F-4B4B-9136-1A163DC4E1FC}" dt="2024-04-04T02:54:27.048" v="3735" actId="20577"/>
        <pc:sldMkLst>
          <pc:docMk/>
          <pc:sldMk cId="2497705264" sldId="642"/>
        </pc:sldMkLst>
        <pc:spChg chg="mod">
          <ac:chgData name="Innocent Edagha" userId="0e07c53e68efa069" providerId="LiveId" clId="{8835A181-461F-4B4B-9136-1A163DC4E1FC}" dt="2024-04-04T02:54:27.048" v="3735" actId="20577"/>
          <ac:spMkLst>
            <pc:docMk/>
            <pc:sldMk cId="2497705264" sldId="642"/>
            <ac:spMk id="3" creationId="{71976A33-1D4E-26E2-6722-FDEDCC412053}"/>
          </ac:spMkLst>
        </pc:spChg>
      </pc:sldChg>
      <pc:sldChg chg="modSp add mod">
        <pc:chgData name="Innocent Edagha" userId="0e07c53e68efa069" providerId="LiveId" clId="{8835A181-461F-4B4B-9136-1A163DC4E1FC}" dt="2024-04-04T02:52:11.621" v="3689" actId="13926"/>
        <pc:sldMkLst>
          <pc:docMk/>
          <pc:sldMk cId="2624436066" sldId="643"/>
        </pc:sldMkLst>
        <pc:spChg chg="mod">
          <ac:chgData name="Innocent Edagha" userId="0e07c53e68efa069" providerId="LiveId" clId="{8835A181-461F-4B4B-9136-1A163DC4E1FC}" dt="2024-04-04T02:52:11.621" v="3689" actId="13926"/>
          <ac:spMkLst>
            <pc:docMk/>
            <pc:sldMk cId="2624436066" sldId="643"/>
            <ac:spMk id="3" creationId="{71976A33-1D4E-26E2-6722-FDEDCC412053}"/>
          </ac:spMkLst>
        </pc:spChg>
      </pc:sldChg>
      <pc:sldChg chg="modSp add mod">
        <pc:chgData name="Innocent Edagha" userId="0e07c53e68efa069" providerId="LiveId" clId="{8835A181-461F-4B4B-9136-1A163DC4E1FC}" dt="2024-04-04T02:51:29.228" v="3684" actId="255"/>
        <pc:sldMkLst>
          <pc:docMk/>
          <pc:sldMk cId="123178883" sldId="644"/>
        </pc:sldMkLst>
        <pc:spChg chg="mod">
          <ac:chgData name="Innocent Edagha" userId="0e07c53e68efa069" providerId="LiveId" clId="{8835A181-461F-4B4B-9136-1A163DC4E1FC}" dt="2024-04-04T02:51:29.228" v="3684" actId="255"/>
          <ac:spMkLst>
            <pc:docMk/>
            <pc:sldMk cId="123178883" sldId="644"/>
            <ac:spMk id="3" creationId="{71976A33-1D4E-26E2-6722-FDEDCC412053}"/>
          </ac:spMkLst>
        </pc:spChg>
      </pc:sldChg>
      <pc:sldChg chg="modSp add mod">
        <pc:chgData name="Innocent Edagha" userId="0e07c53e68efa069" providerId="LiveId" clId="{8835A181-461F-4B4B-9136-1A163DC4E1FC}" dt="2024-04-04T02:51:51.464" v="3686" actId="255"/>
        <pc:sldMkLst>
          <pc:docMk/>
          <pc:sldMk cId="3970251958" sldId="645"/>
        </pc:sldMkLst>
        <pc:spChg chg="mod">
          <ac:chgData name="Innocent Edagha" userId="0e07c53e68efa069" providerId="LiveId" clId="{8835A181-461F-4B4B-9136-1A163DC4E1FC}" dt="2024-04-04T02:51:51.464" v="3686" actId="255"/>
          <ac:spMkLst>
            <pc:docMk/>
            <pc:sldMk cId="3970251958" sldId="645"/>
            <ac:spMk id="3" creationId="{71976A33-1D4E-26E2-6722-FDEDCC412053}"/>
          </ac:spMkLst>
        </pc:spChg>
      </pc:sldChg>
      <pc:sldChg chg="modSp add mod">
        <pc:chgData name="Innocent Edagha" userId="0e07c53e68efa069" providerId="LiveId" clId="{8835A181-461F-4B4B-9136-1A163DC4E1FC}" dt="2024-04-04T02:51:44.453" v="3685" actId="255"/>
        <pc:sldMkLst>
          <pc:docMk/>
          <pc:sldMk cId="814296378" sldId="646"/>
        </pc:sldMkLst>
        <pc:spChg chg="mod">
          <ac:chgData name="Innocent Edagha" userId="0e07c53e68efa069" providerId="LiveId" clId="{8835A181-461F-4B4B-9136-1A163DC4E1FC}" dt="2024-04-04T02:51:44.453" v="3685" actId="255"/>
          <ac:spMkLst>
            <pc:docMk/>
            <pc:sldMk cId="814296378" sldId="646"/>
            <ac:spMk id="3" creationId="{71976A33-1D4E-26E2-6722-FDEDCC412053}"/>
          </ac:spMkLst>
        </pc:spChg>
      </pc:sldChg>
      <pc:sldChg chg="addSp modSp add mod">
        <pc:chgData name="Innocent Edagha" userId="0e07c53e68efa069" providerId="LiveId" clId="{8835A181-461F-4B4B-9136-1A163DC4E1FC}" dt="2024-04-04T02:43:00.855" v="3559" actId="14100"/>
        <pc:sldMkLst>
          <pc:docMk/>
          <pc:sldMk cId="1704313767" sldId="647"/>
        </pc:sldMkLst>
        <pc:spChg chg="mod">
          <ac:chgData name="Innocent Edagha" userId="0e07c53e68efa069" providerId="LiveId" clId="{8835A181-461F-4B4B-9136-1A163DC4E1FC}" dt="2024-04-04T02:12:01.515" v="3123" actId="20577"/>
          <ac:spMkLst>
            <pc:docMk/>
            <pc:sldMk cId="1704313767" sldId="647"/>
            <ac:spMk id="3" creationId="{71976A33-1D4E-26E2-6722-FDEDCC412053}"/>
          </ac:spMkLst>
        </pc:spChg>
        <pc:spChg chg="add mod">
          <ac:chgData name="Innocent Edagha" userId="0e07c53e68efa069" providerId="LiveId" clId="{8835A181-461F-4B4B-9136-1A163DC4E1FC}" dt="2024-04-04T02:42:53.381" v="3558" actId="1036"/>
          <ac:spMkLst>
            <pc:docMk/>
            <pc:sldMk cId="1704313767" sldId="647"/>
            <ac:spMk id="6" creationId="{0F432439-3755-B1FE-C6BB-EF6026E79942}"/>
          </ac:spMkLst>
        </pc:spChg>
        <pc:picChg chg="add mod modCrop">
          <ac:chgData name="Innocent Edagha" userId="0e07c53e68efa069" providerId="LiveId" clId="{8835A181-461F-4B4B-9136-1A163DC4E1FC}" dt="2024-04-04T02:43:00.855" v="3559" actId="14100"/>
          <ac:picMkLst>
            <pc:docMk/>
            <pc:sldMk cId="1704313767" sldId="647"/>
            <ac:picMk id="4" creationId="{5FE6D51D-5C1D-D5EE-B6A7-7E0926438281}"/>
          </ac:picMkLst>
        </pc:picChg>
      </pc:sldChg>
      <pc:sldChg chg="modSp add mod">
        <pc:chgData name="Innocent Edagha" userId="0e07c53e68efa069" providerId="LiveId" clId="{8835A181-461F-4B4B-9136-1A163DC4E1FC}" dt="2024-04-04T02:40:10.504" v="3492" actId="20577"/>
        <pc:sldMkLst>
          <pc:docMk/>
          <pc:sldMk cId="2284200801" sldId="648"/>
        </pc:sldMkLst>
        <pc:spChg chg="mod">
          <ac:chgData name="Innocent Edagha" userId="0e07c53e68efa069" providerId="LiveId" clId="{8835A181-461F-4B4B-9136-1A163DC4E1FC}" dt="2024-04-04T02:40:10.504" v="3492" actId="20577"/>
          <ac:spMkLst>
            <pc:docMk/>
            <pc:sldMk cId="2284200801" sldId="648"/>
            <ac:spMk id="3" creationId="{71976A33-1D4E-26E2-6722-FDEDCC412053}"/>
          </ac:spMkLst>
        </pc:spChg>
      </pc:sldChg>
      <pc:sldChg chg="modSp add mod">
        <pc:chgData name="Innocent Edagha" userId="0e07c53e68efa069" providerId="LiveId" clId="{8835A181-461F-4B4B-9136-1A163DC4E1FC}" dt="2024-04-04T02:38:10.650" v="3456" actId="20577"/>
        <pc:sldMkLst>
          <pc:docMk/>
          <pc:sldMk cId="1233439653" sldId="649"/>
        </pc:sldMkLst>
        <pc:spChg chg="mod">
          <ac:chgData name="Innocent Edagha" userId="0e07c53e68efa069" providerId="LiveId" clId="{8835A181-461F-4B4B-9136-1A163DC4E1FC}" dt="2024-04-04T02:38:10.650" v="3456" actId="20577"/>
          <ac:spMkLst>
            <pc:docMk/>
            <pc:sldMk cId="1233439653" sldId="649"/>
            <ac:spMk id="3" creationId="{71976A33-1D4E-26E2-6722-FDEDCC412053}"/>
          </ac:spMkLst>
        </pc:spChg>
      </pc:sldChg>
      <pc:sldChg chg="modSp add mod">
        <pc:chgData name="Innocent Edagha" userId="0e07c53e68efa069" providerId="LiveId" clId="{8835A181-461F-4B4B-9136-1A163DC4E1FC}" dt="2024-04-04T02:40:48.370" v="3505" actId="207"/>
        <pc:sldMkLst>
          <pc:docMk/>
          <pc:sldMk cId="3365614921" sldId="650"/>
        </pc:sldMkLst>
        <pc:spChg chg="mod">
          <ac:chgData name="Innocent Edagha" userId="0e07c53e68efa069" providerId="LiveId" clId="{8835A181-461F-4B4B-9136-1A163DC4E1FC}" dt="2024-04-04T02:40:48.370" v="3505" actId="207"/>
          <ac:spMkLst>
            <pc:docMk/>
            <pc:sldMk cId="3365614921" sldId="650"/>
            <ac:spMk id="3" creationId="{71976A33-1D4E-26E2-6722-FDEDCC412053}"/>
          </ac:spMkLst>
        </pc:spChg>
      </pc:sldChg>
      <pc:sldChg chg="modSp add mod">
        <pc:chgData name="Innocent Edagha" userId="0e07c53e68efa069" providerId="LiveId" clId="{8835A181-461F-4B4B-9136-1A163DC4E1FC}" dt="2024-04-04T02:33:14.999" v="3371" actId="27636"/>
        <pc:sldMkLst>
          <pc:docMk/>
          <pc:sldMk cId="168519113" sldId="651"/>
        </pc:sldMkLst>
        <pc:spChg chg="mod">
          <ac:chgData name="Innocent Edagha" userId="0e07c53e68efa069" providerId="LiveId" clId="{8835A181-461F-4B4B-9136-1A163DC4E1FC}" dt="2024-04-04T02:33:14.999" v="3371" actId="27636"/>
          <ac:spMkLst>
            <pc:docMk/>
            <pc:sldMk cId="168519113" sldId="651"/>
            <ac:spMk id="3" creationId="{71976A33-1D4E-26E2-6722-FDEDCC412053}"/>
          </ac:spMkLst>
        </pc:spChg>
      </pc:sldChg>
      <pc:sldChg chg="modSp add del mod">
        <pc:chgData name="Innocent Edagha" userId="0e07c53e68efa069" providerId="LiveId" clId="{8835A181-461F-4B4B-9136-1A163DC4E1FC}" dt="2024-04-04T02:32:17.376" v="3356" actId="47"/>
        <pc:sldMkLst>
          <pc:docMk/>
          <pc:sldMk cId="1265664225" sldId="652"/>
        </pc:sldMkLst>
        <pc:spChg chg="mod">
          <ac:chgData name="Innocent Edagha" userId="0e07c53e68efa069" providerId="LiveId" clId="{8835A181-461F-4B4B-9136-1A163DC4E1FC}" dt="2024-04-04T02:29:42.817" v="3306" actId="21"/>
          <ac:spMkLst>
            <pc:docMk/>
            <pc:sldMk cId="1265664225" sldId="652"/>
            <ac:spMk id="3" creationId="{71976A33-1D4E-26E2-6722-FDEDCC412053}"/>
          </ac:spMkLst>
        </pc:spChg>
      </pc:sldChg>
      <pc:sldChg chg="modSp add mod">
        <pc:chgData name="Innocent Edagha" userId="0e07c53e68efa069" providerId="LiveId" clId="{8835A181-461F-4B4B-9136-1A163DC4E1FC}" dt="2024-04-04T02:34:06.316" v="3389" actId="13926"/>
        <pc:sldMkLst>
          <pc:docMk/>
          <pc:sldMk cId="2547451709" sldId="653"/>
        </pc:sldMkLst>
        <pc:spChg chg="mod">
          <ac:chgData name="Innocent Edagha" userId="0e07c53e68efa069" providerId="LiveId" clId="{8835A181-461F-4B4B-9136-1A163DC4E1FC}" dt="2024-04-04T02:34:06.316" v="3389" actId="13926"/>
          <ac:spMkLst>
            <pc:docMk/>
            <pc:sldMk cId="2547451709" sldId="653"/>
            <ac:spMk id="3" creationId="{71976A33-1D4E-26E2-6722-FDEDCC412053}"/>
          </ac:spMkLst>
        </pc:spChg>
      </pc:sldChg>
      <pc:sldChg chg="modSp add mod">
        <pc:chgData name="Innocent Edagha" userId="0e07c53e68efa069" providerId="LiveId" clId="{8835A181-461F-4B4B-9136-1A163DC4E1FC}" dt="2024-04-04T02:33:03.455" v="3369" actId="13926"/>
        <pc:sldMkLst>
          <pc:docMk/>
          <pc:sldMk cId="365429625" sldId="654"/>
        </pc:sldMkLst>
        <pc:spChg chg="mod">
          <ac:chgData name="Innocent Edagha" userId="0e07c53e68efa069" providerId="LiveId" clId="{8835A181-461F-4B4B-9136-1A163DC4E1FC}" dt="2024-04-04T02:33:03.455" v="3369" actId="13926"/>
          <ac:spMkLst>
            <pc:docMk/>
            <pc:sldMk cId="365429625" sldId="654"/>
            <ac:spMk id="3" creationId="{71976A33-1D4E-26E2-6722-FDEDCC412053}"/>
          </ac:spMkLst>
        </pc:spChg>
      </pc:sldChg>
      <pc:sldChg chg="modSp add mod">
        <pc:chgData name="Innocent Edagha" userId="0e07c53e68efa069" providerId="LiveId" clId="{8835A181-461F-4B4B-9136-1A163DC4E1FC}" dt="2024-04-04T02:26:27.730" v="3267" actId="20577"/>
        <pc:sldMkLst>
          <pc:docMk/>
          <pc:sldMk cId="3104236619" sldId="655"/>
        </pc:sldMkLst>
        <pc:spChg chg="mod">
          <ac:chgData name="Innocent Edagha" userId="0e07c53e68efa069" providerId="LiveId" clId="{8835A181-461F-4B4B-9136-1A163DC4E1FC}" dt="2024-04-04T02:26:27.730" v="3267" actId="20577"/>
          <ac:spMkLst>
            <pc:docMk/>
            <pc:sldMk cId="3104236619" sldId="655"/>
            <ac:spMk id="3" creationId="{71976A33-1D4E-26E2-6722-FDEDCC412053}"/>
          </ac:spMkLst>
        </pc:spChg>
      </pc:sldChg>
      <pc:sldChg chg="modSp add mod">
        <pc:chgData name="Innocent Edagha" userId="0e07c53e68efa069" providerId="LiveId" clId="{8835A181-461F-4B4B-9136-1A163DC4E1FC}" dt="2024-04-04T02:25:00.527" v="3239" actId="255"/>
        <pc:sldMkLst>
          <pc:docMk/>
          <pc:sldMk cId="2169320894" sldId="656"/>
        </pc:sldMkLst>
        <pc:spChg chg="mod">
          <ac:chgData name="Innocent Edagha" userId="0e07c53e68efa069" providerId="LiveId" clId="{8835A181-461F-4B4B-9136-1A163DC4E1FC}" dt="2024-04-04T02:25:00.527" v="3239" actId="255"/>
          <ac:spMkLst>
            <pc:docMk/>
            <pc:sldMk cId="2169320894" sldId="656"/>
            <ac:spMk id="3" creationId="{71976A33-1D4E-26E2-6722-FDEDCC412053}"/>
          </ac:spMkLst>
        </pc:spChg>
      </pc:sldChg>
      <pc:sldChg chg="modSp add del mod">
        <pc:chgData name="Innocent Edagha" userId="0e07c53e68efa069" providerId="LiveId" clId="{8835A181-461F-4B4B-9136-1A163DC4E1FC}" dt="2024-04-04T02:25:05.098" v="3240" actId="47"/>
        <pc:sldMkLst>
          <pc:docMk/>
          <pc:sldMk cId="1186310041" sldId="657"/>
        </pc:sldMkLst>
        <pc:spChg chg="mod">
          <ac:chgData name="Innocent Edagha" userId="0e07c53e68efa069" providerId="LiveId" clId="{8835A181-461F-4B4B-9136-1A163DC4E1FC}" dt="2024-04-04T02:24:06.652" v="3224" actId="21"/>
          <ac:spMkLst>
            <pc:docMk/>
            <pc:sldMk cId="1186310041" sldId="657"/>
            <ac:spMk id="3" creationId="{71976A33-1D4E-26E2-6722-FDEDCC412053}"/>
          </ac:spMkLst>
        </pc:spChg>
      </pc:sldChg>
      <pc:sldChg chg="addSp modSp add mod">
        <pc:chgData name="Innocent Edagha" userId="0e07c53e68efa069" providerId="LiveId" clId="{8835A181-461F-4B4B-9136-1A163DC4E1FC}" dt="2024-04-04T02:23:36.762" v="3223" actId="20577"/>
        <pc:sldMkLst>
          <pc:docMk/>
          <pc:sldMk cId="2126011716" sldId="658"/>
        </pc:sldMkLst>
        <pc:spChg chg="add mod">
          <ac:chgData name="Innocent Edagha" userId="0e07c53e68efa069" providerId="LiveId" clId="{8835A181-461F-4B4B-9136-1A163DC4E1FC}" dt="2024-04-04T02:23:00.402" v="3212" actId="21"/>
          <ac:spMkLst>
            <pc:docMk/>
            <pc:sldMk cId="2126011716" sldId="658"/>
            <ac:spMk id="2" creationId="{0BE013A6-1FA8-DD43-5F40-FF17AE6CD4CD}"/>
          </ac:spMkLst>
        </pc:spChg>
        <pc:spChg chg="mod">
          <ac:chgData name="Innocent Edagha" userId="0e07c53e68efa069" providerId="LiveId" clId="{8835A181-461F-4B4B-9136-1A163DC4E1FC}" dt="2024-04-04T02:23:36.762" v="3223" actId="20577"/>
          <ac:spMkLst>
            <pc:docMk/>
            <pc:sldMk cId="2126011716" sldId="658"/>
            <ac:spMk id="3" creationId="{71976A33-1D4E-26E2-6722-FDEDCC412053}"/>
          </ac:spMkLst>
        </pc:spChg>
      </pc:sldChg>
      <pc:sldChg chg="modSp add mod">
        <pc:chgData name="Innocent Edagha" userId="0e07c53e68efa069" providerId="LiveId" clId="{8835A181-461F-4B4B-9136-1A163DC4E1FC}" dt="2024-04-04T02:20:06.263" v="3170" actId="207"/>
        <pc:sldMkLst>
          <pc:docMk/>
          <pc:sldMk cId="2962478345" sldId="659"/>
        </pc:sldMkLst>
        <pc:spChg chg="mod">
          <ac:chgData name="Innocent Edagha" userId="0e07c53e68efa069" providerId="LiveId" clId="{8835A181-461F-4B4B-9136-1A163DC4E1FC}" dt="2024-04-04T02:20:06.263" v="3170" actId="207"/>
          <ac:spMkLst>
            <pc:docMk/>
            <pc:sldMk cId="2962478345" sldId="659"/>
            <ac:spMk id="3" creationId="{71976A33-1D4E-26E2-6722-FDEDCC412053}"/>
          </ac:spMkLst>
        </pc:spChg>
      </pc:sldChg>
      <pc:sldChg chg="add del">
        <pc:chgData name="Innocent Edagha" userId="0e07c53e68efa069" providerId="LiveId" clId="{8835A181-461F-4B4B-9136-1A163DC4E1FC}" dt="2024-04-04T04:00:51.925" v="4565" actId="47"/>
        <pc:sldMkLst>
          <pc:docMk/>
          <pc:sldMk cId="1883314342" sldId="660"/>
        </pc:sldMkLst>
      </pc:sldChg>
      <pc:sldChg chg="add del">
        <pc:chgData name="Innocent Edagha" userId="0e07c53e68efa069" providerId="LiveId" clId="{8835A181-461F-4B4B-9136-1A163DC4E1FC}" dt="2024-04-04T04:00:55.349" v="4566" actId="47"/>
        <pc:sldMkLst>
          <pc:docMk/>
          <pc:sldMk cId="2803925471" sldId="661"/>
        </pc:sldMkLst>
      </pc:sldChg>
      <pc:sldChg chg="add del">
        <pc:chgData name="Innocent Edagha" userId="0e07c53e68efa069" providerId="LiveId" clId="{8835A181-461F-4B4B-9136-1A163DC4E1FC}" dt="2024-04-04T04:01:05.643" v="4569" actId="47"/>
        <pc:sldMkLst>
          <pc:docMk/>
          <pc:sldMk cId="2735918537" sldId="662"/>
        </pc:sldMkLst>
      </pc:sldChg>
      <pc:sldChg chg="add del">
        <pc:chgData name="Innocent Edagha" userId="0e07c53e68efa069" providerId="LiveId" clId="{8835A181-461F-4B4B-9136-1A163DC4E1FC}" dt="2024-04-04T04:01:03.750" v="4568" actId="47"/>
        <pc:sldMkLst>
          <pc:docMk/>
          <pc:sldMk cId="1647067930" sldId="663"/>
        </pc:sldMkLst>
      </pc:sldChg>
      <pc:sldChg chg="add del">
        <pc:chgData name="Innocent Edagha" userId="0e07c53e68efa069" providerId="LiveId" clId="{8835A181-461F-4B4B-9136-1A163DC4E1FC}" dt="2024-04-04T04:01:01.463" v="4567" actId="47"/>
        <pc:sldMkLst>
          <pc:docMk/>
          <pc:sldMk cId="2030661538" sldId="664"/>
        </pc:sldMkLst>
      </pc:sldChg>
      <pc:sldChg chg="modSp add mod">
        <pc:chgData name="Innocent Edagha" userId="0e07c53e68efa069" providerId="LiveId" clId="{8835A181-461F-4B4B-9136-1A163DC4E1FC}" dt="2024-04-04T02:55:34.074" v="3756" actId="13926"/>
        <pc:sldMkLst>
          <pc:docMk/>
          <pc:sldMk cId="2494838108" sldId="665"/>
        </pc:sldMkLst>
        <pc:spChg chg="mod">
          <ac:chgData name="Innocent Edagha" userId="0e07c53e68efa069" providerId="LiveId" clId="{8835A181-461F-4B4B-9136-1A163DC4E1FC}" dt="2024-04-04T02:55:34.074" v="3756" actId="13926"/>
          <ac:spMkLst>
            <pc:docMk/>
            <pc:sldMk cId="2494838108" sldId="665"/>
            <ac:spMk id="3" creationId="{71976A33-1D4E-26E2-6722-FDEDCC412053}"/>
          </ac:spMkLst>
        </pc:spChg>
      </pc:sldChg>
      <pc:sldChg chg="modSp add mod">
        <pc:chgData name="Innocent Edagha" userId="0e07c53e68efa069" providerId="LiveId" clId="{8835A181-461F-4B4B-9136-1A163DC4E1FC}" dt="2024-04-04T03:14:17.332" v="4139" actId="13926"/>
        <pc:sldMkLst>
          <pc:docMk/>
          <pc:sldMk cId="99970539" sldId="666"/>
        </pc:sldMkLst>
        <pc:spChg chg="mod">
          <ac:chgData name="Innocent Edagha" userId="0e07c53e68efa069" providerId="LiveId" clId="{8835A181-461F-4B4B-9136-1A163DC4E1FC}" dt="2024-04-04T03:14:17.332" v="4139" actId="13926"/>
          <ac:spMkLst>
            <pc:docMk/>
            <pc:sldMk cId="99970539" sldId="666"/>
            <ac:spMk id="3" creationId="{71976A33-1D4E-26E2-6722-FDEDCC412053}"/>
          </ac:spMkLst>
        </pc:spChg>
      </pc:sldChg>
      <pc:sldChg chg="modSp add mod">
        <pc:chgData name="Innocent Edagha" userId="0e07c53e68efa069" providerId="LiveId" clId="{8835A181-461F-4B4B-9136-1A163DC4E1FC}" dt="2024-04-04T04:14:11.629" v="4680" actId="20577"/>
        <pc:sldMkLst>
          <pc:docMk/>
          <pc:sldMk cId="541453034" sldId="667"/>
        </pc:sldMkLst>
        <pc:spChg chg="mod">
          <ac:chgData name="Innocent Edagha" userId="0e07c53e68efa069" providerId="LiveId" clId="{8835A181-461F-4B4B-9136-1A163DC4E1FC}" dt="2024-04-04T04:14:11.629" v="4680" actId="20577"/>
          <ac:spMkLst>
            <pc:docMk/>
            <pc:sldMk cId="541453034" sldId="667"/>
            <ac:spMk id="3" creationId="{71976A33-1D4E-26E2-6722-FDEDCC412053}"/>
          </ac:spMkLst>
        </pc:spChg>
      </pc:sldChg>
      <pc:sldChg chg="modSp add mod">
        <pc:chgData name="Innocent Edagha" userId="0e07c53e68efa069" providerId="LiveId" clId="{8835A181-461F-4B4B-9136-1A163DC4E1FC}" dt="2024-04-04T04:14:47.714" v="4698" actId="5793"/>
        <pc:sldMkLst>
          <pc:docMk/>
          <pc:sldMk cId="2874365194" sldId="668"/>
        </pc:sldMkLst>
        <pc:spChg chg="mod">
          <ac:chgData name="Innocent Edagha" userId="0e07c53e68efa069" providerId="LiveId" clId="{8835A181-461F-4B4B-9136-1A163DC4E1FC}" dt="2024-04-04T04:14:47.714" v="4698" actId="5793"/>
          <ac:spMkLst>
            <pc:docMk/>
            <pc:sldMk cId="2874365194" sldId="668"/>
            <ac:spMk id="3" creationId="{71976A33-1D4E-26E2-6722-FDEDCC412053}"/>
          </ac:spMkLst>
        </pc:spChg>
      </pc:sldChg>
      <pc:sldChg chg="modSp add mod">
        <pc:chgData name="Innocent Edagha" userId="0e07c53e68efa069" providerId="LiveId" clId="{8835A181-461F-4B4B-9136-1A163DC4E1FC}" dt="2024-04-04T04:20:26.179" v="4745" actId="20577"/>
        <pc:sldMkLst>
          <pc:docMk/>
          <pc:sldMk cId="3967616255" sldId="669"/>
        </pc:sldMkLst>
        <pc:spChg chg="mod">
          <ac:chgData name="Innocent Edagha" userId="0e07c53e68efa069" providerId="LiveId" clId="{8835A181-461F-4B4B-9136-1A163DC4E1FC}" dt="2024-04-04T04:20:26.179" v="4745" actId="20577"/>
          <ac:spMkLst>
            <pc:docMk/>
            <pc:sldMk cId="3967616255" sldId="669"/>
            <ac:spMk id="3" creationId="{71976A33-1D4E-26E2-6722-FDEDCC412053}"/>
          </ac:spMkLst>
        </pc:spChg>
      </pc:sldChg>
      <pc:sldChg chg="modSp add mod">
        <pc:chgData name="Innocent Edagha" userId="0e07c53e68efa069" providerId="LiveId" clId="{8835A181-461F-4B4B-9136-1A163DC4E1FC}" dt="2024-04-04T04:20:20.329" v="4744" actId="20577"/>
        <pc:sldMkLst>
          <pc:docMk/>
          <pc:sldMk cId="2487827336" sldId="670"/>
        </pc:sldMkLst>
        <pc:spChg chg="mod">
          <ac:chgData name="Innocent Edagha" userId="0e07c53e68efa069" providerId="LiveId" clId="{8835A181-461F-4B4B-9136-1A163DC4E1FC}" dt="2024-04-04T04:20:20.329" v="4744" actId="20577"/>
          <ac:spMkLst>
            <pc:docMk/>
            <pc:sldMk cId="2487827336" sldId="670"/>
            <ac:spMk id="3" creationId="{71976A33-1D4E-26E2-6722-FDEDCC412053}"/>
          </ac:spMkLst>
        </pc:spChg>
      </pc:sldChg>
      <pc:sldChg chg="modSp add mod">
        <pc:chgData name="Innocent Edagha" userId="0e07c53e68efa069" providerId="LiveId" clId="{8835A181-461F-4B4B-9136-1A163DC4E1FC}" dt="2024-04-04T04:26:49.464" v="4824" actId="13926"/>
        <pc:sldMkLst>
          <pc:docMk/>
          <pc:sldMk cId="2668779937" sldId="671"/>
        </pc:sldMkLst>
        <pc:spChg chg="mod">
          <ac:chgData name="Innocent Edagha" userId="0e07c53e68efa069" providerId="LiveId" clId="{8835A181-461F-4B4B-9136-1A163DC4E1FC}" dt="2024-04-04T04:26:49.464" v="4824" actId="13926"/>
          <ac:spMkLst>
            <pc:docMk/>
            <pc:sldMk cId="2668779937" sldId="671"/>
            <ac:spMk id="3" creationId="{71976A33-1D4E-26E2-6722-FDEDCC412053}"/>
          </ac:spMkLst>
        </pc:spChg>
      </pc:sldChg>
      <pc:sldChg chg="modSp add mod">
        <pc:chgData name="Innocent Edagha" userId="0e07c53e68efa069" providerId="LiveId" clId="{8835A181-461F-4B4B-9136-1A163DC4E1FC}" dt="2024-04-04T04:26:12.789" v="4818" actId="13926"/>
        <pc:sldMkLst>
          <pc:docMk/>
          <pc:sldMk cId="1326815068" sldId="672"/>
        </pc:sldMkLst>
        <pc:spChg chg="mod">
          <ac:chgData name="Innocent Edagha" userId="0e07c53e68efa069" providerId="LiveId" clId="{8835A181-461F-4B4B-9136-1A163DC4E1FC}" dt="2024-04-04T04:26:12.789" v="4818" actId="13926"/>
          <ac:spMkLst>
            <pc:docMk/>
            <pc:sldMk cId="1326815068" sldId="672"/>
            <ac:spMk id="3" creationId="{71976A33-1D4E-26E2-6722-FDEDCC412053}"/>
          </ac:spMkLst>
        </pc:spChg>
      </pc:sldChg>
    </pc:docChg>
  </pc:docChgLst>
  <pc:docChgLst>
    <pc:chgData name="Innocent Edagha" userId="0e07c53e68efa069" providerId="LiveId" clId="{CC3CF7D3-7676-449E-A82E-FD2759EFCA8A}"/>
    <pc:docChg chg="delSld">
      <pc:chgData name="Innocent Edagha" userId="0e07c53e68efa069" providerId="LiveId" clId="{CC3CF7D3-7676-449E-A82E-FD2759EFCA8A}" dt="2024-04-29T11:40:07.488" v="0" actId="47"/>
      <pc:docMkLst>
        <pc:docMk/>
      </pc:docMkLst>
      <pc:sldChg chg="del">
        <pc:chgData name="Innocent Edagha" userId="0e07c53e68efa069" providerId="LiveId" clId="{CC3CF7D3-7676-449E-A82E-FD2759EFCA8A}" dt="2024-04-29T11:40:07.488" v="0" actId="47"/>
        <pc:sldMkLst>
          <pc:docMk/>
          <pc:sldMk cId="1857085060" sldId="5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E8335-8E40-4295-9177-F0F391F0A0EF}"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EC358-704D-4EA8-9772-759BC830DAA0}" type="slidenum">
              <a:rPr lang="en-US" smtClean="0"/>
              <a:t>‹#›</a:t>
            </a:fld>
            <a:endParaRPr lang="en-US"/>
          </a:p>
        </p:txBody>
      </p:sp>
    </p:spTree>
    <p:extLst>
      <p:ext uri="{BB962C8B-B14F-4D97-AF65-F5344CB8AC3E}">
        <p14:creationId xmlns:p14="http://schemas.microsoft.com/office/powerpoint/2010/main" val="391835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EC358-704D-4EA8-9772-759BC830DAA0}" type="slidenum">
              <a:rPr lang="en-US" smtClean="0"/>
              <a:t>156</a:t>
            </a:fld>
            <a:endParaRPr lang="en-US"/>
          </a:p>
        </p:txBody>
      </p:sp>
    </p:spTree>
    <p:extLst>
      <p:ext uri="{BB962C8B-B14F-4D97-AF65-F5344CB8AC3E}">
        <p14:creationId xmlns:p14="http://schemas.microsoft.com/office/powerpoint/2010/main" val="222512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4C7-66E4-4BD5-2344-A0FA123F88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CD0F1B-D849-FC30-82F3-A5F9F343F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54C97D-07AA-3887-5164-822BDE9FB86D}"/>
              </a:ext>
            </a:extLst>
          </p:cNvPr>
          <p:cNvSpPr>
            <a:spLocks noGrp="1"/>
          </p:cNvSpPr>
          <p:nvPr>
            <p:ph type="dt" sz="half" idx="10"/>
          </p:nvPr>
        </p:nvSpPr>
        <p:spPr/>
        <p:txBody>
          <a:bodyPr/>
          <a:lstStyle/>
          <a:p>
            <a:fld id="{4E9EE366-B914-446E-9E13-BFE754C635A5}" type="datetimeFigureOut">
              <a:rPr lang="en-US" smtClean="0"/>
              <a:t>2/25/2025</a:t>
            </a:fld>
            <a:endParaRPr lang="en-US"/>
          </a:p>
        </p:txBody>
      </p:sp>
      <p:sp>
        <p:nvSpPr>
          <p:cNvPr id="5" name="Footer Placeholder 4">
            <a:extLst>
              <a:ext uri="{FF2B5EF4-FFF2-40B4-BE49-F238E27FC236}">
                <a16:creationId xmlns:a16="http://schemas.microsoft.com/office/drawing/2014/main" id="{BBDB7308-DC58-34CC-3DC7-040D26730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FFB3B-E6C3-8A9C-83E7-17F73994DDF9}"/>
              </a:ext>
            </a:extLst>
          </p:cNvPr>
          <p:cNvSpPr>
            <a:spLocks noGrp="1"/>
          </p:cNvSpPr>
          <p:nvPr>
            <p:ph type="sldNum" sz="quarter" idx="12"/>
          </p:nvPr>
        </p:nvSpPr>
        <p:spPr/>
        <p:txBody>
          <a:bodyPr/>
          <a:lstStyle/>
          <a:p>
            <a:fld id="{05695909-841F-4136-B444-71FA0D5C55FA}" type="slidenum">
              <a:rPr lang="en-US" smtClean="0"/>
              <a:t>‹#›</a:t>
            </a:fld>
            <a:endParaRPr lang="en-US"/>
          </a:p>
        </p:txBody>
      </p:sp>
    </p:spTree>
    <p:extLst>
      <p:ext uri="{BB962C8B-B14F-4D97-AF65-F5344CB8AC3E}">
        <p14:creationId xmlns:p14="http://schemas.microsoft.com/office/powerpoint/2010/main" val="125921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DA17-F353-CB8B-27B1-E0AAC1B086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897BD9-497D-EF18-E25B-A0EEBE933F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58A59-A320-A3D1-26C6-D09B8BD7869F}"/>
              </a:ext>
            </a:extLst>
          </p:cNvPr>
          <p:cNvSpPr>
            <a:spLocks noGrp="1"/>
          </p:cNvSpPr>
          <p:nvPr>
            <p:ph type="dt" sz="half" idx="10"/>
          </p:nvPr>
        </p:nvSpPr>
        <p:spPr/>
        <p:txBody>
          <a:bodyPr/>
          <a:lstStyle/>
          <a:p>
            <a:fld id="{4E9EE366-B914-446E-9E13-BFE754C635A5}" type="datetimeFigureOut">
              <a:rPr lang="en-US" smtClean="0"/>
              <a:t>2/25/2025</a:t>
            </a:fld>
            <a:endParaRPr lang="en-US"/>
          </a:p>
        </p:txBody>
      </p:sp>
      <p:sp>
        <p:nvSpPr>
          <p:cNvPr id="5" name="Footer Placeholder 4">
            <a:extLst>
              <a:ext uri="{FF2B5EF4-FFF2-40B4-BE49-F238E27FC236}">
                <a16:creationId xmlns:a16="http://schemas.microsoft.com/office/drawing/2014/main" id="{04542E7D-E908-6405-CBAA-E8641677F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BB35D-04C4-ECFF-933B-FA47BBC93F5B}"/>
              </a:ext>
            </a:extLst>
          </p:cNvPr>
          <p:cNvSpPr>
            <a:spLocks noGrp="1"/>
          </p:cNvSpPr>
          <p:nvPr>
            <p:ph type="sldNum" sz="quarter" idx="12"/>
          </p:nvPr>
        </p:nvSpPr>
        <p:spPr/>
        <p:txBody>
          <a:bodyPr/>
          <a:lstStyle/>
          <a:p>
            <a:fld id="{05695909-841F-4136-B444-71FA0D5C55FA}" type="slidenum">
              <a:rPr lang="en-US" smtClean="0"/>
              <a:t>‹#›</a:t>
            </a:fld>
            <a:endParaRPr lang="en-US"/>
          </a:p>
        </p:txBody>
      </p:sp>
    </p:spTree>
    <p:extLst>
      <p:ext uri="{BB962C8B-B14F-4D97-AF65-F5344CB8AC3E}">
        <p14:creationId xmlns:p14="http://schemas.microsoft.com/office/powerpoint/2010/main" val="316010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7D69F2-DB87-E179-0858-F0A7498D64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388C22-45CB-8A64-47C5-983C6C8F0E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6ECAC-C784-F437-0D32-692E8B348CE8}"/>
              </a:ext>
            </a:extLst>
          </p:cNvPr>
          <p:cNvSpPr>
            <a:spLocks noGrp="1"/>
          </p:cNvSpPr>
          <p:nvPr>
            <p:ph type="dt" sz="half" idx="10"/>
          </p:nvPr>
        </p:nvSpPr>
        <p:spPr/>
        <p:txBody>
          <a:bodyPr/>
          <a:lstStyle/>
          <a:p>
            <a:fld id="{4E9EE366-B914-446E-9E13-BFE754C635A5}" type="datetimeFigureOut">
              <a:rPr lang="en-US" smtClean="0"/>
              <a:t>2/25/2025</a:t>
            </a:fld>
            <a:endParaRPr lang="en-US"/>
          </a:p>
        </p:txBody>
      </p:sp>
      <p:sp>
        <p:nvSpPr>
          <p:cNvPr id="5" name="Footer Placeholder 4">
            <a:extLst>
              <a:ext uri="{FF2B5EF4-FFF2-40B4-BE49-F238E27FC236}">
                <a16:creationId xmlns:a16="http://schemas.microsoft.com/office/drawing/2014/main" id="{646A266C-1B56-A237-30E2-F379A63C5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0D7DD-EC64-4784-C7A1-DA16139BAEA9}"/>
              </a:ext>
            </a:extLst>
          </p:cNvPr>
          <p:cNvSpPr>
            <a:spLocks noGrp="1"/>
          </p:cNvSpPr>
          <p:nvPr>
            <p:ph type="sldNum" sz="quarter" idx="12"/>
          </p:nvPr>
        </p:nvSpPr>
        <p:spPr/>
        <p:txBody>
          <a:bodyPr/>
          <a:lstStyle/>
          <a:p>
            <a:fld id="{05695909-841F-4136-B444-71FA0D5C55FA}" type="slidenum">
              <a:rPr lang="en-US" smtClean="0"/>
              <a:t>‹#›</a:t>
            </a:fld>
            <a:endParaRPr lang="en-US"/>
          </a:p>
        </p:txBody>
      </p:sp>
    </p:spTree>
    <p:extLst>
      <p:ext uri="{BB962C8B-B14F-4D97-AF65-F5344CB8AC3E}">
        <p14:creationId xmlns:p14="http://schemas.microsoft.com/office/powerpoint/2010/main" val="374045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8739-047E-E1A7-B294-6E18029E8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DEB774-4293-C5B1-EEA9-FEB7661B2A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C88F8-BEF7-AB5D-4439-EFC94E45E384}"/>
              </a:ext>
            </a:extLst>
          </p:cNvPr>
          <p:cNvSpPr>
            <a:spLocks noGrp="1"/>
          </p:cNvSpPr>
          <p:nvPr>
            <p:ph type="dt" sz="half" idx="10"/>
          </p:nvPr>
        </p:nvSpPr>
        <p:spPr/>
        <p:txBody>
          <a:bodyPr/>
          <a:lstStyle/>
          <a:p>
            <a:fld id="{4E9EE366-B914-446E-9E13-BFE754C635A5}" type="datetimeFigureOut">
              <a:rPr lang="en-US" smtClean="0"/>
              <a:t>2/25/2025</a:t>
            </a:fld>
            <a:endParaRPr lang="en-US"/>
          </a:p>
        </p:txBody>
      </p:sp>
      <p:sp>
        <p:nvSpPr>
          <p:cNvPr id="5" name="Footer Placeholder 4">
            <a:extLst>
              <a:ext uri="{FF2B5EF4-FFF2-40B4-BE49-F238E27FC236}">
                <a16:creationId xmlns:a16="http://schemas.microsoft.com/office/drawing/2014/main" id="{B953466A-0568-D498-D09C-B8842DC03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AC601-3E84-F258-F824-D800BC1963D9}"/>
              </a:ext>
            </a:extLst>
          </p:cNvPr>
          <p:cNvSpPr>
            <a:spLocks noGrp="1"/>
          </p:cNvSpPr>
          <p:nvPr>
            <p:ph type="sldNum" sz="quarter" idx="12"/>
          </p:nvPr>
        </p:nvSpPr>
        <p:spPr/>
        <p:txBody>
          <a:bodyPr/>
          <a:lstStyle/>
          <a:p>
            <a:fld id="{05695909-841F-4136-B444-71FA0D5C55FA}" type="slidenum">
              <a:rPr lang="en-US" smtClean="0"/>
              <a:t>‹#›</a:t>
            </a:fld>
            <a:endParaRPr lang="en-US"/>
          </a:p>
        </p:txBody>
      </p:sp>
    </p:spTree>
    <p:extLst>
      <p:ext uri="{BB962C8B-B14F-4D97-AF65-F5344CB8AC3E}">
        <p14:creationId xmlns:p14="http://schemas.microsoft.com/office/powerpoint/2010/main" val="419988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1122-1573-EEFF-F365-CB8A5882DB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CDEECD-4C90-3234-7EB9-6CE7C81423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28B56D-735A-518D-BDDB-78366A91A3D5}"/>
              </a:ext>
            </a:extLst>
          </p:cNvPr>
          <p:cNvSpPr>
            <a:spLocks noGrp="1"/>
          </p:cNvSpPr>
          <p:nvPr>
            <p:ph type="dt" sz="half" idx="10"/>
          </p:nvPr>
        </p:nvSpPr>
        <p:spPr/>
        <p:txBody>
          <a:bodyPr/>
          <a:lstStyle/>
          <a:p>
            <a:fld id="{4E9EE366-B914-446E-9E13-BFE754C635A5}" type="datetimeFigureOut">
              <a:rPr lang="en-US" smtClean="0"/>
              <a:t>2/25/2025</a:t>
            </a:fld>
            <a:endParaRPr lang="en-US"/>
          </a:p>
        </p:txBody>
      </p:sp>
      <p:sp>
        <p:nvSpPr>
          <p:cNvPr id="5" name="Footer Placeholder 4">
            <a:extLst>
              <a:ext uri="{FF2B5EF4-FFF2-40B4-BE49-F238E27FC236}">
                <a16:creationId xmlns:a16="http://schemas.microsoft.com/office/drawing/2014/main" id="{C4C10EE1-BA3E-AFA4-8CC1-FBA95D0E9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C5F14-B879-C3B3-3236-C39F0F0E11E6}"/>
              </a:ext>
            </a:extLst>
          </p:cNvPr>
          <p:cNvSpPr>
            <a:spLocks noGrp="1"/>
          </p:cNvSpPr>
          <p:nvPr>
            <p:ph type="sldNum" sz="quarter" idx="12"/>
          </p:nvPr>
        </p:nvSpPr>
        <p:spPr/>
        <p:txBody>
          <a:bodyPr/>
          <a:lstStyle/>
          <a:p>
            <a:fld id="{05695909-841F-4136-B444-71FA0D5C55FA}" type="slidenum">
              <a:rPr lang="en-US" smtClean="0"/>
              <a:t>‹#›</a:t>
            </a:fld>
            <a:endParaRPr lang="en-US"/>
          </a:p>
        </p:txBody>
      </p:sp>
    </p:spTree>
    <p:extLst>
      <p:ext uri="{BB962C8B-B14F-4D97-AF65-F5344CB8AC3E}">
        <p14:creationId xmlns:p14="http://schemas.microsoft.com/office/powerpoint/2010/main" val="244651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95837-218B-1A43-4C02-421082ED50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EA8E5-177F-4A4F-3FB4-FC60CE515E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EC0F5F-4E76-4F8B-CC07-31E7D78EEC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D2EE74-4B42-F95F-515C-D0DB314F16B1}"/>
              </a:ext>
            </a:extLst>
          </p:cNvPr>
          <p:cNvSpPr>
            <a:spLocks noGrp="1"/>
          </p:cNvSpPr>
          <p:nvPr>
            <p:ph type="dt" sz="half" idx="10"/>
          </p:nvPr>
        </p:nvSpPr>
        <p:spPr/>
        <p:txBody>
          <a:bodyPr/>
          <a:lstStyle/>
          <a:p>
            <a:fld id="{4E9EE366-B914-446E-9E13-BFE754C635A5}" type="datetimeFigureOut">
              <a:rPr lang="en-US" smtClean="0"/>
              <a:t>2/25/2025</a:t>
            </a:fld>
            <a:endParaRPr lang="en-US"/>
          </a:p>
        </p:txBody>
      </p:sp>
      <p:sp>
        <p:nvSpPr>
          <p:cNvPr id="6" name="Footer Placeholder 5">
            <a:extLst>
              <a:ext uri="{FF2B5EF4-FFF2-40B4-BE49-F238E27FC236}">
                <a16:creationId xmlns:a16="http://schemas.microsoft.com/office/drawing/2014/main" id="{4A222C71-F8F9-0FE8-AAF9-45EEF6C4C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D0DDB3-566D-F2C1-981F-72FD31BD6C8D}"/>
              </a:ext>
            </a:extLst>
          </p:cNvPr>
          <p:cNvSpPr>
            <a:spLocks noGrp="1"/>
          </p:cNvSpPr>
          <p:nvPr>
            <p:ph type="sldNum" sz="quarter" idx="12"/>
          </p:nvPr>
        </p:nvSpPr>
        <p:spPr/>
        <p:txBody>
          <a:bodyPr/>
          <a:lstStyle/>
          <a:p>
            <a:fld id="{05695909-841F-4136-B444-71FA0D5C55FA}" type="slidenum">
              <a:rPr lang="en-US" smtClean="0"/>
              <a:t>‹#›</a:t>
            </a:fld>
            <a:endParaRPr lang="en-US"/>
          </a:p>
        </p:txBody>
      </p:sp>
    </p:spTree>
    <p:extLst>
      <p:ext uri="{BB962C8B-B14F-4D97-AF65-F5344CB8AC3E}">
        <p14:creationId xmlns:p14="http://schemas.microsoft.com/office/powerpoint/2010/main" val="83672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9ED5D-1845-ABA8-D16A-BE636408A6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C57E85-17AE-3490-32FA-086801F061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D7A2DE-648F-B1A1-8A43-54220D5595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7490BC-BE2C-7F25-F7D8-A17681B9F6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D40990-09DB-AE6C-C891-8BF121B922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B3907F-96B0-64EC-A566-B2E96EE994B1}"/>
              </a:ext>
            </a:extLst>
          </p:cNvPr>
          <p:cNvSpPr>
            <a:spLocks noGrp="1"/>
          </p:cNvSpPr>
          <p:nvPr>
            <p:ph type="dt" sz="half" idx="10"/>
          </p:nvPr>
        </p:nvSpPr>
        <p:spPr/>
        <p:txBody>
          <a:bodyPr/>
          <a:lstStyle/>
          <a:p>
            <a:fld id="{4E9EE366-B914-446E-9E13-BFE754C635A5}" type="datetimeFigureOut">
              <a:rPr lang="en-US" smtClean="0"/>
              <a:t>2/25/2025</a:t>
            </a:fld>
            <a:endParaRPr lang="en-US"/>
          </a:p>
        </p:txBody>
      </p:sp>
      <p:sp>
        <p:nvSpPr>
          <p:cNvPr id="8" name="Footer Placeholder 7">
            <a:extLst>
              <a:ext uri="{FF2B5EF4-FFF2-40B4-BE49-F238E27FC236}">
                <a16:creationId xmlns:a16="http://schemas.microsoft.com/office/drawing/2014/main" id="{100A133A-6465-34F5-E6F5-D77B979560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F2FEA1-D22E-4D6B-6D28-79E5CA00D2E0}"/>
              </a:ext>
            </a:extLst>
          </p:cNvPr>
          <p:cNvSpPr>
            <a:spLocks noGrp="1"/>
          </p:cNvSpPr>
          <p:nvPr>
            <p:ph type="sldNum" sz="quarter" idx="12"/>
          </p:nvPr>
        </p:nvSpPr>
        <p:spPr/>
        <p:txBody>
          <a:bodyPr/>
          <a:lstStyle/>
          <a:p>
            <a:fld id="{05695909-841F-4136-B444-71FA0D5C55FA}" type="slidenum">
              <a:rPr lang="en-US" smtClean="0"/>
              <a:t>‹#›</a:t>
            </a:fld>
            <a:endParaRPr lang="en-US"/>
          </a:p>
        </p:txBody>
      </p:sp>
    </p:spTree>
    <p:extLst>
      <p:ext uri="{BB962C8B-B14F-4D97-AF65-F5344CB8AC3E}">
        <p14:creationId xmlns:p14="http://schemas.microsoft.com/office/powerpoint/2010/main" val="167036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6227-A410-84BD-FABE-AE2B5BA7D0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A5F51F-7949-9631-9299-44E5776600AF}"/>
              </a:ext>
            </a:extLst>
          </p:cNvPr>
          <p:cNvSpPr>
            <a:spLocks noGrp="1"/>
          </p:cNvSpPr>
          <p:nvPr>
            <p:ph type="dt" sz="half" idx="10"/>
          </p:nvPr>
        </p:nvSpPr>
        <p:spPr/>
        <p:txBody>
          <a:bodyPr/>
          <a:lstStyle/>
          <a:p>
            <a:fld id="{4E9EE366-B914-446E-9E13-BFE754C635A5}" type="datetimeFigureOut">
              <a:rPr lang="en-US" smtClean="0"/>
              <a:t>2/25/2025</a:t>
            </a:fld>
            <a:endParaRPr lang="en-US"/>
          </a:p>
        </p:txBody>
      </p:sp>
      <p:sp>
        <p:nvSpPr>
          <p:cNvPr id="4" name="Footer Placeholder 3">
            <a:extLst>
              <a:ext uri="{FF2B5EF4-FFF2-40B4-BE49-F238E27FC236}">
                <a16:creationId xmlns:a16="http://schemas.microsoft.com/office/drawing/2014/main" id="{57D1FF0D-7D77-3CDB-F034-26EED71D7C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57860B-8C34-1513-D20A-5785A7CFC7D6}"/>
              </a:ext>
            </a:extLst>
          </p:cNvPr>
          <p:cNvSpPr>
            <a:spLocks noGrp="1"/>
          </p:cNvSpPr>
          <p:nvPr>
            <p:ph type="sldNum" sz="quarter" idx="12"/>
          </p:nvPr>
        </p:nvSpPr>
        <p:spPr/>
        <p:txBody>
          <a:bodyPr/>
          <a:lstStyle/>
          <a:p>
            <a:fld id="{05695909-841F-4136-B444-71FA0D5C55FA}" type="slidenum">
              <a:rPr lang="en-US" smtClean="0"/>
              <a:t>‹#›</a:t>
            </a:fld>
            <a:endParaRPr lang="en-US"/>
          </a:p>
        </p:txBody>
      </p:sp>
    </p:spTree>
    <p:extLst>
      <p:ext uri="{BB962C8B-B14F-4D97-AF65-F5344CB8AC3E}">
        <p14:creationId xmlns:p14="http://schemas.microsoft.com/office/powerpoint/2010/main" val="25322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A8430A-C9D8-CFCF-2B15-75B87FC55FD1}"/>
              </a:ext>
            </a:extLst>
          </p:cNvPr>
          <p:cNvSpPr>
            <a:spLocks noGrp="1"/>
          </p:cNvSpPr>
          <p:nvPr>
            <p:ph type="dt" sz="half" idx="10"/>
          </p:nvPr>
        </p:nvSpPr>
        <p:spPr/>
        <p:txBody>
          <a:bodyPr/>
          <a:lstStyle/>
          <a:p>
            <a:fld id="{4E9EE366-B914-446E-9E13-BFE754C635A5}" type="datetimeFigureOut">
              <a:rPr lang="en-US" smtClean="0"/>
              <a:t>2/25/2025</a:t>
            </a:fld>
            <a:endParaRPr lang="en-US"/>
          </a:p>
        </p:txBody>
      </p:sp>
      <p:sp>
        <p:nvSpPr>
          <p:cNvPr id="3" name="Footer Placeholder 2">
            <a:extLst>
              <a:ext uri="{FF2B5EF4-FFF2-40B4-BE49-F238E27FC236}">
                <a16:creationId xmlns:a16="http://schemas.microsoft.com/office/drawing/2014/main" id="{EC93079B-421A-F85D-3999-E8D725F27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BD11D8-3820-2D96-21AF-35D41085D57A}"/>
              </a:ext>
            </a:extLst>
          </p:cNvPr>
          <p:cNvSpPr>
            <a:spLocks noGrp="1"/>
          </p:cNvSpPr>
          <p:nvPr>
            <p:ph type="sldNum" sz="quarter" idx="12"/>
          </p:nvPr>
        </p:nvSpPr>
        <p:spPr/>
        <p:txBody>
          <a:bodyPr/>
          <a:lstStyle/>
          <a:p>
            <a:fld id="{05695909-841F-4136-B444-71FA0D5C55FA}" type="slidenum">
              <a:rPr lang="en-US" smtClean="0"/>
              <a:t>‹#›</a:t>
            </a:fld>
            <a:endParaRPr lang="en-US"/>
          </a:p>
        </p:txBody>
      </p:sp>
    </p:spTree>
    <p:extLst>
      <p:ext uri="{BB962C8B-B14F-4D97-AF65-F5344CB8AC3E}">
        <p14:creationId xmlns:p14="http://schemas.microsoft.com/office/powerpoint/2010/main" val="208471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25E9-AE02-D2E8-E4A9-016628C839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F3628F-2037-0F22-04F2-6E1365AD33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68FA75-A5C6-8864-4EE8-0FD94E9CE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A3D0A6-1201-1153-215F-7E6FACCC303D}"/>
              </a:ext>
            </a:extLst>
          </p:cNvPr>
          <p:cNvSpPr>
            <a:spLocks noGrp="1"/>
          </p:cNvSpPr>
          <p:nvPr>
            <p:ph type="dt" sz="half" idx="10"/>
          </p:nvPr>
        </p:nvSpPr>
        <p:spPr/>
        <p:txBody>
          <a:bodyPr/>
          <a:lstStyle/>
          <a:p>
            <a:fld id="{4E9EE366-B914-446E-9E13-BFE754C635A5}" type="datetimeFigureOut">
              <a:rPr lang="en-US" smtClean="0"/>
              <a:t>2/25/2025</a:t>
            </a:fld>
            <a:endParaRPr lang="en-US"/>
          </a:p>
        </p:txBody>
      </p:sp>
      <p:sp>
        <p:nvSpPr>
          <p:cNvPr id="6" name="Footer Placeholder 5">
            <a:extLst>
              <a:ext uri="{FF2B5EF4-FFF2-40B4-BE49-F238E27FC236}">
                <a16:creationId xmlns:a16="http://schemas.microsoft.com/office/drawing/2014/main" id="{90D0776B-A2F9-9468-78C4-86BDDAC5B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4D1A55-16A2-8E16-D699-13D19B073F9A}"/>
              </a:ext>
            </a:extLst>
          </p:cNvPr>
          <p:cNvSpPr>
            <a:spLocks noGrp="1"/>
          </p:cNvSpPr>
          <p:nvPr>
            <p:ph type="sldNum" sz="quarter" idx="12"/>
          </p:nvPr>
        </p:nvSpPr>
        <p:spPr/>
        <p:txBody>
          <a:bodyPr/>
          <a:lstStyle/>
          <a:p>
            <a:fld id="{05695909-841F-4136-B444-71FA0D5C55FA}" type="slidenum">
              <a:rPr lang="en-US" smtClean="0"/>
              <a:t>‹#›</a:t>
            </a:fld>
            <a:endParaRPr lang="en-US"/>
          </a:p>
        </p:txBody>
      </p:sp>
    </p:spTree>
    <p:extLst>
      <p:ext uri="{BB962C8B-B14F-4D97-AF65-F5344CB8AC3E}">
        <p14:creationId xmlns:p14="http://schemas.microsoft.com/office/powerpoint/2010/main" val="27244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5A5A-8288-DFBB-5415-2B4BA0618D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416C69-E008-9886-E8AE-5F049F8869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2AAB47-B02B-D19D-F641-55E835DA6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94E47B-4DA2-EF39-F661-1667EEAC6C7F}"/>
              </a:ext>
            </a:extLst>
          </p:cNvPr>
          <p:cNvSpPr>
            <a:spLocks noGrp="1"/>
          </p:cNvSpPr>
          <p:nvPr>
            <p:ph type="dt" sz="half" idx="10"/>
          </p:nvPr>
        </p:nvSpPr>
        <p:spPr/>
        <p:txBody>
          <a:bodyPr/>
          <a:lstStyle/>
          <a:p>
            <a:fld id="{4E9EE366-B914-446E-9E13-BFE754C635A5}" type="datetimeFigureOut">
              <a:rPr lang="en-US" smtClean="0"/>
              <a:t>2/25/2025</a:t>
            </a:fld>
            <a:endParaRPr lang="en-US"/>
          </a:p>
        </p:txBody>
      </p:sp>
      <p:sp>
        <p:nvSpPr>
          <p:cNvPr id="6" name="Footer Placeholder 5">
            <a:extLst>
              <a:ext uri="{FF2B5EF4-FFF2-40B4-BE49-F238E27FC236}">
                <a16:creationId xmlns:a16="http://schemas.microsoft.com/office/drawing/2014/main" id="{55274F87-FF4F-8254-1368-0D9C2E12A0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B60A6-C379-B7FB-8AA5-741A29AF0F03}"/>
              </a:ext>
            </a:extLst>
          </p:cNvPr>
          <p:cNvSpPr>
            <a:spLocks noGrp="1"/>
          </p:cNvSpPr>
          <p:nvPr>
            <p:ph type="sldNum" sz="quarter" idx="12"/>
          </p:nvPr>
        </p:nvSpPr>
        <p:spPr/>
        <p:txBody>
          <a:bodyPr/>
          <a:lstStyle/>
          <a:p>
            <a:fld id="{05695909-841F-4136-B444-71FA0D5C55FA}" type="slidenum">
              <a:rPr lang="en-US" smtClean="0"/>
              <a:t>‹#›</a:t>
            </a:fld>
            <a:endParaRPr lang="en-US"/>
          </a:p>
        </p:txBody>
      </p:sp>
    </p:spTree>
    <p:extLst>
      <p:ext uri="{BB962C8B-B14F-4D97-AF65-F5344CB8AC3E}">
        <p14:creationId xmlns:p14="http://schemas.microsoft.com/office/powerpoint/2010/main" val="361863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2A7581-7DC9-0DAB-733E-EED0A227F9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9521B0-BE04-4149-715C-D3F2C9F1E7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F1F13-4CB0-366A-B4EB-8BD7FA33C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9EE366-B914-446E-9E13-BFE754C635A5}" type="datetimeFigureOut">
              <a:rPr lang="en-US" smtClean="0"/>
              <a:t>2/25/2025</a:t>
            </a:fld>
            <a:endParaRPr lang="en-US"/>
          </a:p>
        </p:txBody>
      </p:sp>
      <p:sp>
        <p:nvSpPr>
          <p:cNvPr id="5" name="Footer Placeholder 4">
            <a:extLst>
              <a:ext uri="{FF2B5EF4-FFF2-40B4-BE49-F238E27FC236}">
                <a16:creationId xmlns:a16="http://schemas.microsoft.com/office/drawing/2014/main" id="{8B73C305-90D1-4AAA-7B93-49B1997C1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77BF9B6-2717-02EB-6192-A227C54CA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695909-841F-4136-B444-71FA0D5C55FA}" type="slidenum">
              <a:rPr lang="en-US" smtClean="0"/>
              <a:t>‹#›</a:t>
            </a:fld>
            <a:endParaRPr lang="en-US"/>
          </a:p>
        </p:txBody>
      </p:sp>
    </p:spTree>
    <p:extLst>
      <p:ext uri="{BB962C8B-B14F-4D97-AF65-F5344CB8AC3E}">
        <p14:creationId xmlns:p14="http://schemas.microsoft.com/office/powerpoint/2010/main" val="218473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endParaRPr lang="en-US" dirty="0">
              <a:latin typeface="Agency FB" panose="020B0503020202020204" pitchFamily="34" charset="0"/>
            </a:endParaRPr>
          </a:p>
          <a:p>
            <a:pPr marL="0" indent="0">
              <a:buNone/>
            </a:pPr>
            <a:endParaRPr lang="en-US" dirty="0">
              <a:latin typeface="Agency FB" panose="020B0503020202020204" pitchFamily="34" charset="0"/>
            </a:endParaRPr>
          </a:p>
          <a:p>
            <a:endParaRPr lang="en-US" dirty="0">
              <a:latin typeface="Agency FB" panose="020B0503020202020204" pitchFamily="34" charset="0"/>
            </a:endParaRPr>
          </a:p>
          <a:p>
            <a:endParaRPr lang="en-US" dirty="0">
              <a:latin typeface="Agency FB" panose="020B0503020202020204" pitchFamily="34" charset="0"/>
            </a:endParaRPr>
          </a:p>
          <a:p>
            <a:pPr marL="0" indent="0">
              <a:buNone/>
            </a:pPr>
            <a:endParaRPr lang="en-US" dirty="0">
              <a:latin typeface="Agency FB" panose="020B0503020202020204" pitchFamily="34" charset="0"/>
            </a:endParaRPr>
          </a:p>
          <a:p>
            <a:pPr marL="0" indent="0" algn="ctr">
              <a:buNone/>
            </a:pPr>
            <a:r>
              <a:rPr lang="en-US" sz="4400" b="1" i="0" u="none" strike="noStrike" baseline="0" dirty="0">
                <a:solidFill>
                  <a:srgbClr val="FF0000"/>
                </a:solidFill>
                <a:latin typeface="Agency FB" panose="020B0503020202020204" pitchFamily="34" charset="0"/>
              </a:rPr>
              <a:t>Overview of Cell Biology: History, Structures, Functions w</a:t>
            </a:r>
            <a:r>
              <a:rPr lang="en-US" sz="4400" b="1" dirty="0">
                <a:solidFill>
                  <a:srgbClr val="FF0000"/>
                </a:solidFill>
                <a:latin typeface="Agency FB" panose="020B0503020202020204" pitchFamily="34" charset="0"/>
              </a:rPr>
              <a:t>ith</a:t>
            </a:r>
            <a:r>
              <a:rPr lang="en-US" sz="4400" b="1" i="0" u="none" strike="noStrike" baseline="0" dirty="0">
                <a:solidFill>
                  <a:srgbClr val="FF0000"/>
                </a:solidFill>
                <a:latin typeface="Agency FB" panose="020B0503020202020204" pitchFamily="34" charset="0"/>
              </a:rPr>
              <a:t> Clinical Correlates</a:t>
            </a:r>
            <a:endParaRPr kumimoji="0" lang="en-US" sz="4400" b="1" u="none" strike="noStrike" kern="1200" cap="none" spc="0" normalizeH="0" baseline="0" noProof="0" dirty="0">
              <a:ln>
                <a:noFill/>
              </a:ln>
              <a:solidFill>
                <a:srgbClr val="FF0000"/>
              </a:solidFill>
              <a:effectLst/>
              <a:uLnTx/>
              <a:uFillTx/>
              <a:latin typeface="Agency FB" pitchFamily="34" charset="0"/>
              <a:ea typeface="+mj-ea"/>
              <a:cs typeface="+mj-cs"/>
            </a:endParaRPr>
          </a:p>
          <a:p>
            <a:pPr lvl="0" algn="ctr">
              <a:spcBef>
                <a:spcPct val="0"/>
              </a:spcBef>
              <a:defRPr/>
            </a:pPr>
            <a:endParaRPr kumimoji="0" lang="en-US" sz="2400" b="1" i="0" u="none" strike="noStrike" kern="1200" cap="none" spc="0" normalizeH="0" baseline="0" noProof="0" dirty="0">
              <a:ln>
                <a:noFill/>
              </a:ln>
              <a:solidFill>
                <a:schemeClr val="tx1"/>
              </a:solidFill>
              <a:effectLst/>
              <a:uLnTx/>
              <a:uFillTx/>
              <a:latin typeface="Agency FB" pitchFamily="34" charset="0"/>
              <a:ea typeface="+mj-ea"/>
              <a:cs typeface="+mj-cs"/>
            </a:endParaRPr>
          </a:p>
          <a:p>
            <a:pPr marL="0" lvl="0" indent="0" algn="ctr">
              <a:spcBef>
                <a:spcPct val="0"/>
              </a:spcBef>
              <a:buNone/>
              <a:defRPr/>
            </a:pPr>
            <a:endParaRPr kumimoji="0" lang="en-US" sz="2400" b="1" i="0" u="none" strike="noStrike" kern="1200" cap="none" spc="0" normalizeH="0" baseline="0" noProof="0" dirty="0">
              <a:ln>
                <a:noFill/>
              </a:ln>
              <a:solidFill>
                <a:schemeClr val="tx1"/>
              </a:solidFill>
              <a:effectLst/>
              <a:uLnTx/>
              <a:uFillTx/>
              <a:latin typeface="Agency FB" pitchFamily="34" charset="0"/>
              <a:ea typeface="+mj-ea"/>
              <a:cs typeface="+mj-cs"/>
            </a:endParaRPr>
          </a:p>
          <a:p>
            <a:pPr marL="0" lvl="0" indent="0" algn="ctr">
              <a:spcBef>
                <a:spcPct val="0"/>
              </a:spcBef>
              <a:buNone/>
              <a:defRPr/>
            </a:pPr>
            <a:endParaRPr lang="en-US" sz="2400" b="1" dirty="0">
              <a:latin typeface="Agency FB" pitchFamily="34" charset="0"/>
              <a:ea typeface="+mj-ea"/>
              <a:cs typeface="+mj-cs"/>
            </a:endParaRPr>
          </a:p>
          <a:p>
            <a:pPr marL="0" lvl="0" indent="0" algn="ctr">
              <a:spcBef>
                <a:spcPct val="0"/>
              </a:spcBef>
              <a:buNone/>
              <a:defRPr/>
            </a:pPr>
            <a:endParaRPr kumimoji="0" lang="en-US" sz="2400" b="1" i="0" u="none" strike="noStrike" kern="1200" cap="none" spc="0" normalizeH="0" baseline="0" noProof="0" dirty="0">
              <a:ln>
                <a:noFill/>
              </a:ln>
              <a:solidFill>
                <a:schemeClr val="tx1"/>
              </a:solidFill>
              <a:effectLst/>
              <a:uLnTx/>
              <a:uFillTx/>
              <a:latin typeface="Agency FB" pitchFamily="34" charset="0"/>
              <a:ea typeface="+mj-ea"/>
              <a:cs typeface="+mj-cs"/>
            </a:endParaRPr>
          </a:p>
          <a:p>
            <a:pPr marL="0" lvl="0" indent="0" algn="ctr">
              <a:spcBef>
                <a:spcPct val="0"/>
              </a:spcBef>
              <a:buNone/>
              <a:defRPr/>
            </a:pPr>
            <a:br>
              <a:rPr kumimoji="0" lang="en-US" sz="2400" b="1" i="0" u="none" strike="noStrike" kern="1200" cap="none" spc="0" normalizeH="0" baseline="0" noProof="0" dirty="0">
                <a:ln>
                  <a:noFill/>
                </a:ln>
                <a:solidFill>
                  <a:schemeClr val="tx1"/>
                </a:solidFill>
                <a:effectLst/>
                <a:uLnTx/>
                <a:uFillTx/>
                <a:latin typeface="Agency FB" pitchFamily="34" charset="0"/>
                <a:ea typeface="+mj-ea"/>
                <a:cs typeface="+mj-cs"/>
              </a:rPr>
            </a:br>
            <a:r>
              <a:rPr lang="en-US" sz="2100" b="1" dirty="0">
                <a:solidFill>
                  <a:schemeClr val="tx2"/>
                </a:solidFill>
                <a:latin typeface="Agency FB" pitchFamily="34" charset="0"/>
              </a:rPr>
              <a:t> Prof.</a:t>
            </a:r>
            <a:r>
              <a:rPr kumimoji="0" lang="en-US" sz="2100" b="1" i="0" strike="noStrike" kern="1200" cap="none" spc="0" normalizeH="0" baseline="0" noProof="0" dirty="0">
                <a:ln>
                  <a:noFill/>
                </a:ln>
                <a:solidFill>
                  <a:schemeClr val="tx2"/>
                </a:solidFill>
                <a:effectLst/>
                <a:uLnTx/>
                <a:uFillTx/>
                <a:latin typeface="Agency FB" pitchFamily="34" charset="0"/>
                <a:ea typeface="+mj-ea"/>
                <a:cs typeface="+mj-cs"/>
              </a:rPr>
              <a:t> Innocent Edagha, PhD</a:t>
            </a:r>
          </a:p>
          <a:p>
            <a:pPr marL="0" lvl="0" indent="0" algn="ctr">
              <a:spcBef>
                <a:spcPct val="0"/>
              </a:spcBef>
              <a:buNone/>
              <a:defRPr/>
            </a:pPr>
            <a:r>
              <a:rPr lang="en-US" sz="1400" b="1" dirty="0">
                <a:solidFill>
                  <a:schemeClr val="tx2"/>
                </a:solidFill>
                <a:latin typeface="Agency FB" panose="020B0503020202020204" pitchFamily="34" charset="0"/>
              </a:rPr>
              <a:t>Fulbright Fellow, New York University</a:t>
            </a:r>
            <a:endParaRPr kumimoji="0" lang="en-US" sz="1400" b="1" i="0" strike="noStrike" kern="1200" cap="none" spc="0" normalizeH="0" baseline="0" noProof="0" dirty="0">
              <a:ln>
                <a:noFill/>
              </a:ln>
              <a:solidFill>
                <a:schemeClr val="tx2"/>
              </a:solidFill>
              <a:effectLst/>
              <a:uLnTx/>
              <a:uFillTx/>
              <a:latin typeface="Agency FB"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200" b="1" dirty="0">
                <a:solidFill>
                  <a:schemeClr val="tx2"/>
                </a:solidFill>
                <a:latin typeface="Agency FB" pitchFamily="34" charset="0"/>
                <a:ea typeface="+mj-ea"/>
                <a:cs typeface="+mj-cs"/>
              </a:rPr>
              <a:t>Dept of Human Anatomy, MUSOM</a:t>
            </a:r>
            <a:br>
              <a:rPr kumimoji="0" lang="en-US" sz="1400" b="1" i="0" u="none" strike="noStrike" kern="1200" cap="none" spc="0" normalizeH="0" baseline="0" noProof="0" dirty="0">
                <a:ln>
                  <a:noFill/>
                </a:ln>
                <a:solidFill>
                  <a:schemeClr val="tx1"/>
                </a:solidFill>
                <a:effectLst/>
                <a:uLnTx/>
                <a:uFillTx/>
                <a:latin typeface="Agency FB" pitchFamily="34" charset="0"/>
                <a:ea typeface="+mj-ea"/>
                <a:cs typeface="+mj-cs"/>
              </a:rPr>
            </a:br>
            <a:endParaRPr lang="en-US" dirty="0">
              <a:latin typeface="Agency FB" panose="020B0503020202020204" pitchFamily="34" charset="0"/>
            </a:endParaRPr>
          </a:p>
        </p:txBody>
      </p:sp>
      <p:pic>
        <p:nvPicPr>
          <p:cNvPr id="5" name="Picture 3" descr="C:\Users\PC\Desktop\Moi University logo2.png">
            <a:extLst>
              <a:ext uri="{FF2B5EF4-FFF2-40B4-BE49-F238E27FC236}">
                <a16:creationId xmlns:a16="http://schemas.microsoft.com/office/drawing/2014/main" id="{0668601F-B54E-EBB3-D828-DC159377D4D3}"/>
              </a:ext>
            </a:extLst>
          </p:cNvPr>
          <p:cNvPicPr>
            <a:picLocks noChangeAspect="1" noChangeArrowheads="1"/>
          </p:cNvPicPr>
          <p:nvPr/>
        </p:nvPicPr>
        <p:blipFill>
          <a:blip r:embed="rId2"/>
          <a:srcRect r="4348"/>
          <a:stretch>
            <a:fillRect/>
          </a:stretch>
        </p:blipFill>
        <p:spPr bwMode="auto">
          <a:xfrm>
            <a:off x="616535" y="381001"/>
            <a:ext cx="1752600" cy="1752599"/>
          </a:xfrm>
          <a:prstGeom prst="rect">
            <a:avLst/>
          </a:prstGeom>
          <a:noFill/>
        </p:spPr>
      </p:pic>
    </p:spTree>
    <p:extLst>
      <p:ext uri="{BB962C8B-B14F-4D97-AF65-F5344CB8AC3E}">
        <p14:creationId xmlns:p14="http://schemas.microsoft.com/office/powerpoint/2010/main" val="118677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dirty="0">
                <a:latin typeface="Agency FB" panose="020B0503020202020204" pitchFamily="34" charset="0"/>
              </a:rPr>
              <a:t>Thus, prokaryotic cell is non-compartmentalized. </a:t>
            </a:r>
          </a:p>
          <a:p>
            <a:pPr algn="just"/>
            <a:r>
              <a:rPr lang="en-US" b="1" dirty="0">
                <a:highlight>
                  <a:srgbClr val="FFFF00"/>
                </a:highlight>
                <a:latin typeface="Agency FB" panose="020B0503020202020204" pitchFamily="34" charset="0"/>
              </a:rPr>
              <a:t>b. Cell wall : </a:t>
            </a:r>
            <a:r>
              <a:rPr lang="en-US" dirty="0">
                <a:latin typeface="Agency FB" panose="020B0503020202020204" pitchFamily="34" charset="0"/>
              </a:rPr>
              <a:t>It is a rigid or semi-rigid non-living structure that surrounds the cell membrane and its thickness ranges between 1.5 to 100 µm. </a:t>
            </a:r>
          </a:p>
          <a:p>
            <a:pPr algn="just"/>
            <a:r>
              <a:rPr lang="en-US" dirty="0">
                <a:latin typeface="Agency FB" panose="020B0503020202020204" pitchFamily="34" charset="0"/>
              </a:rPr>
              <a:t>Chemically it is composed of peptidoglycans. </a:t>
            </a:r>
          </a:p>
          <a:p>
            <a:pPr algn="just"/>
            <a:r>
              <a:rPr lang="en-US" dirty="0">
                <a:latin typeface="Agency FB" panose="020B0503020202020204" pitchFamily="34" charset="0"/>
              </a:rPr>
              <a:t>Some bacteria such as mycoplasmas lack cell wall. </a:t>
            </a:r>
          </a:p>
          <a:p>
            <a:pPr algn="just"/>
            <a:r>
              <a:rPr lang="en-US" b="1" dirty="0">
                <a:highlight>
                  <a:srgbClr val="FFFF00"/>
                </a:highlight>
                <a:latin typeface="Agency FB" panose="020B0503020202020204" pitchFamily="34" charset="0"/>
              </a:rPr>
              <a:t>c. Slimy capsule: </a:t>
            </a:r>
            <a:r>
              <a:rPr lang="en-US" dirty="0">
                <a:latin typeface="Agency FB" panose="020B0503020202020204" pitchFamily="34" charset="0"/>
              </a:rPr>
              <a:t>A gelatinous coat outside the cell wall is the slimy capsule. </a:t>
            </a:r>
          </a:p>
          <a:p>
            <a:pPr algn="just"/>
            <a:r>
              <a:rPr lang="en-US" dirty="0">
                <a:latin typeface="Agency FB" panose="020B0503020202020204" pitchFamily="34" charset="0"/>
              </a:rPr>
              <a:t>It is composed of largely of polysaccharides and sometimes it may have polypeptides and other compounds also. </a:t>
            </a:r>
          </a:p>
          <a:p>
            <a:pPr algn="just"/>
            <a:r>
              <a:rPr lang="en-US" dirty="0">
                <a:latin typeface="Agency FB" panose="020B0503020202020204" pitchFamily="34" charset="0"/>
              </a:rPr>
              <a:t>It protects the cell against desiccation, virus attacks, phagocytosis and antibiotics </a:t>
            </a:r>
          </a:p>
          <a:p>
            <a:pPr algn="just"/>
            <a:r>
              <a:rPr lang="en-US" b="1" dirty="0">
                <a:highlight>
                  <a:srgbClr val="FFFF00"/>
                </a:highlight>
                <a:latin typeface="Agency FB" panose="020B0503020202020204" pitchFamily="34" charset="0"/>
              </a:rPr>
              <a:t>(II) Cytoplasm: </a:t>
            </a:r>
            <a:r>
              <a:rPr lang="en-US" dirty="0">
                <a:latin typeface="Agency FB" panose="020B0503020202020204" pitchFamily="34" charset="0"/>
              </a:rPr>
              <a:t>Prokaryotic cytoplasm contains proteins, lipids, glycogen and inorganic ions along with enzymes for biosynthetic reactions and ribosomes, tRNA and mRNA for protein synthesis. </a:t>
            </a:r>
          </a:p>
        </p:txBody>
      </p:sp>
    </p:spTree>
    <p:extLst>
      <p:ext uri="{BB962C8B-B14F-4D97-AF65-F5344CB8AC3E}">
        <p14:creationId xmlns:p14="http://schemas.microsoft.com/office/powerpoint/2010/main" val="2703973356"/>
      </p:ext>
    </p:extLst>
  </p:cSld>
  <p:clrMapOvr>
    <a:masterClrMapping/>
  </p:clrMapOvr>
  <p:timing>
    <p:tnLst>
      <p:par>
        <p:cTn id="1" dur="indefinite" restart="never" nodeType="tmRoot">
          <p:childTnLst>
            <p:par>
              <p:cTn id="2"/>
            </p:par>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14990" y="0"/>
            <a:ext cx="12067082" cy="6858000"/>
          </a:xfrm>
          <a:ln w="38100">
            <a:solidFill>
              <a:srgbClr val="FF0000"/>
            </a:solidFill>
          </a:ln>
        </p:spPr>
        <p:txBody>
          <a:bodyPr>
            <a:normAutofit/>
          </a:bodyPr>
          <a:lstStyle/>
          <a:p>
            <a:pPr algn="just"/>
            <a:r>
              <a:rPr lang="en-US" sz="2700" b="1" dirty="0">
                <a:highlight>
                  <a:srgbClr val="FFFF00"/>
                </a:highlight>
                <a:latin typeface="Agency FB" panose="020B0503020202020204" pitchFamily="34" charset="0"/>
              </a:rPr>
              <a:t>5. Addition to Cell Membrane - </a:t>
            </a:r>
            <a:r>
              <a:rPr lang="en-US" sz="2700" dirty="0">
                <a:latin typeface="Agency FB" panose="020B0503020202020204" pitchFamily="34" charset="0"/>
              </a:rPr>
              <a:t>The Golgi apparatus provides membrane material for the plasma membrane when the later must enlarge for the formation of pinocytotic and phagocytotic vesicles and for the formation of cleavage furrow during the division of animal cells. </a:t>
            </a:r>
          </a:p>
          <a:p>
            <a:pPr algn="just"/>
            <a:r>
              <a:rPr lang="en-US" sz="2700" dirty="0">
                <a:latin typeface="Agency FB" panose="020B0503020202020204" pitchFamily="34" charset="0"/>
              </a:rPr>
              <a:t>As the secretary vesicles discharge their contents by exocytosis, their membranes are incorporated into the cell membrane. This enlarges the cell membrane. Since, endocytosis removes segments of the cell membrane, the latter's enlargement by exocytosis is temporary, rather compensatory. The transfer of membrane from the ER via transition vesicles, Golgi complex and secretary vesicles to the plasma membrane is called membrane flow. </a:t>
            </a:r>
          </a:p>
          <a:p>
            <a:pPr algn="just"/>
            <a:r>
              <a:rPr lang="en-US" sz="2700" b="1" dirty="0">
                <a:highlight>
                  <a:srgbClr val="FFFF00"/>
                </a:highlight>
                <a:latin typeface="Agency FB" panose="020B0503020202020204" pitchFamily="34" charset="0"/>
              </a:rPr>
              <a:t>6. Membrane Transformation - </a:t>
            </a:r>
            <a:r>
              <a:rPr lang="en-US" sz="2700" dirty="0">
                <a:latin typeface="Agency FB" panose="020B0503020202020204" pitchFamily="34" charset="0"/>
              </a:rPr>
              <a:t>The Golgi apparatus changes one type of membrane into another type. Membranes are gradually modified from the ER type to one with characteristics of the plasma membrane as they shift through the Golgi complex. </a:t>
            </a:r>
          </a:p>
          <a:p>
            <a:pPr algn="just"/>
            <a:r>
              <a:rPr lang="en-US" sz="2700" b="1" dirty="0">
                <a:highlight>
                  <a:srgbClr val="FFFF00"/>
                </a:highlight>
                <a:latin typeface="Agency FB" panose="020B0503020202020204" pitchFamily="34" charset="0"/>
              </a:rPr>
              <a:t>7. Formation of cell wall - </a:t>
            </a:r>
            <a:r>
              <a:rPr lang="en-US" sz="2700" dirty="0">
                <a:latin typeface="Agency FB" panose="020B0503020202020204" pitchFamily="34" charset="0"/>
              </a:rPr>
              <a:t>In some algae, cellulose plates for cell wall is synthesized in Golgi complex. In higher plants the Golgi complex </a:t>
            </a:r>
          </a:p>
          <a:p>
            <a:pPr algn="just"/>
            <a:r>
              <a:rPr lang="en-US" sz="2700" dirty="0">
                <a:latin typeface="Agency FB" panose="020B0503020202020204" pitchFamily="34" charset="0"/>
              </a:rPr>
              <a:t>(a) synthesizes pectin and some carbohydrates necessary for the formation of cell wall and </a:t>
            </a:r>
          </a:p>
          <a:p>
            <a:pPr algn="just"/>
            <a:r>
              <a:rPr lang="en-US" sz="2700" dirty="0">
                <a:latin typeface="Agency FB" panose="020B0503020202020204" pitchFamily="34" charset="0"/>
              </a:rPr>
              <a:t>(b) produces some secretions such as mucilage, gums, etc.</a:t>
            </a:r>
          </a:p>
        </p:txBody>
      </p:sp>
    </p:spTree>
    <p:extLst>
      <p:ext uri="{BB962C8B-B14F-4D97-AF65-F5344CB8AC3E}">
        <p14:creationId xmlns:p14="http://schemas.microsoft.com/office/powerpoint/2010/main" val="1233439653"/>
      </p:ext>
    </p:extLst>
  </p:cSld>
  <p:clrMapOvr>
    <a:masterClrMapping/>
  </p:clrMapOvr>
  <p:timing>
    <p:tnLst>
      <p:par>
        <p:cTn id="1" dur="indefinite" restart="never" nodeType="tmRoot">
          <p:childTnLst>
            <p:par>
              <p:cTn id="2"/>
            </p:par>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0506"/>
          </a:xfrm>
          <a:ln w="38100">
            <a:solidFill>
              <a:srgbClr val="FF0000"/>
            </a:solidFill>
          </a:ln>
        </p:spPr>
        <p:txBody>
          <a:bodyPr>
            <a:normAutofit lnSpcReduction="10000"/>
          </a:bodyPr>
          <a:lstStyle/>
          <a:p>
            <a:pPr algn="just"/>
            <a:r>
              <a:rPr lang="en-US" sz="2700" b="1" dirty="0">
                <a:highlight>
                  <a:srgbClr val="FFFF00"/>
                </a:highlight>
                <a:latin typeface="Agency FB" panose="020B0503020202020204" pitchFamily="34" charset="0"/>
              </a:rPr>
              <a:t>8. Formation of lysosomes - </a:t>
            </a:r>
            <a:r>
              <a:rPr lang="en-US" sz="2700" dirty="0">
                <a:latin typeface="Agency FB" panose="020B0503020202020204" pitchFamily="34" charset="0"/>
              </a:rPr>
              <a:t>The Golgi complex gives rise to primary lysosomes by budding. The lysosomes may also arise from ER. </a:t>
            </a:r>
          </a:p>
          <a:p>
            <a:pPr algn="just"/>
            <a:r>
              <a:rPr lang="en-US" sz="2700" b="1" dirty="0">
                <a:highlight>
                  <a:srgbClr val="FFFF00"/>
                </a:highlight>
                <a:latin typeface="Agency FB" panose="020B0503020202020204" pitchFamily="34" charset="0"/>
              </a:rPr>
              <a:t>9. Acrosome Formation - </a:t>
            </a:r>
            <a:r>
              <a:rPr lang="en-US" sz="2700" dirty="0">
                <a:latin typeface="Agency FB" panose="020B0503020202020204" pitchFamily="34" charset="0"/>
              </a:rPr>
              <a:t>The Golgi complex gives rise to the acrosome in a sperm. </a:t>
            </a:r>
          </a:p>
          <a:p>
            <a:pPr algn="just"/>
            <a:r>
              <a:rPr lang="en-US" sz="2700" b="1" dirty="0">
                <a:highlight>
                  <a:srgbClr val="FFFF00"/>
                </a:highlight>
                <a:latin typeface="Agency FB" panose="020B0503020202020204" pitchFamily="34" charset="0"/>
              </a:rPr>
              <a:t>10. Formation of Yolk and Cortical Granules - </a:t>
            </a:r>
            <a:r>
              <a:rPr lang="en-US" sz="2700" dirty="0">
                <a:latin typeface="Agency FB" panose="020B0503020202020204" pitchFamily="34" charset="0"/>
              </a:rPr>
              <a:t>The Golgi complex produces yolk and cortical granules in the eggs. Formation of yolk is called vitellogenesis. </a:t>
            </a:r>
          </a:p>
          <a:p>
            <a:pPr algn="just"/>
            <a:r>
              <a:rPr lang="en-US" sz="2700" b="1" dirty="0">
                <a:highlight>
                  <a:srgbClr val="FFFF00"/>
                </a:highlight>
                <a:latin typeface="Agency FB" panose="020B0503020202020204" pitchFamily="34" charset="0"/>
              </a:rPr>
              <a:t>11. Formation of Nematocysts and </a:t>
            </a:r>
            <a:r>
              <a:rPr lang="en-US" sz="2700" b="1" dirty="0" err="1">
                <a:highlight>
                  <a:srgbClr val="FFFF00"/>
                </a:highlight>
                <a:latin typeface="Agency FB" panose="020B0503020202020204" pitchFamily="34" charset="0"/>
              </a:rPr>
              <a:t>Trichocysts</a:t>
            </a:r>
            <a:r>
              <a:rPr lang="en-US" sz="2700" b="1" dirty="0">
                <a:highlight>
                  <a:srgbClr val="FFFF00"/>
                </a:highlight>
                <a:latin typeface="Agency FB" panose="020B0503020202020204" pitchFamily="34" charset="0"/>
              </a:rPr>
              <a:t> - </a:t>
            </a:r>
            <a:r>
              <a:rPr lang="en-US" sz="2700" dirty="0">
                <a:latin typeface="Agency FB" panose="020B0503020202020204" pitchFamily="34" charset="0"/>
              </a:rPr>
              <a:t>The Golgi apparatus gives rise to the nematocysts in Hydra and perhaps also in other coelenterates, and </a:t>
            </a:r>
            <a:r>
              <a:rPr lang="en-US" sz="2700" dirty="0" err="1">
                <a:latin typeface="Agency FB" panose="020B0503020202020204" pitchFamily="34" charset="0"/>
              </a:rPr>
              <a:t>trichocysts</a:t>
            </a:r>
            <a:r>
              <a:rPr lang="en-US" sz="2700" dirty="0">
                <a:latin typeface="Agency FB" panose="020B0503020202020204" pitchFamily="34" charset="0"/>
              </a:rPr>
              <a:t> in ciliates such as Paramecium. </a:t>
            </a:r>
          </a:p>
          <a:p>
            <a:pPr algn="just"/>
            <a:r>
              <a:rPr lang="en-US" sz="2700" b="1" dirty="0">
                <a:highlight>
                  <a:srgbClr val="FFFF00"/>
                </a:highlight>
                <a:latin typeface="Agency FB" panose="020B0503020202020204" pitchFamily="34" charset="0"/>
              </a:rPr>
              <a:t>12. Storage of Secretions - </a:t>
            </a:r>
            <a:r>
              <a:rPr lang="en-US" sz="2700" dirty="0">
                <a:latin typeface="Agency FB" panose="020B0503020202020204" pitchFamily="34" charset="0"/>
              </a:rPr>
              <a:t>The Golgi complex stores cell secretions such as proteins and lipids. </a:t>
            </a:r>
          </a:p>
          <a:p>
            <a:pPr algn="just"/>
            <a:r>
              <a:rPr lang="en-US" sz="2700" b="1" dirty="0">
                <a:highlight>
                  <a:srgbClr val="FFFF00"/>
                </a:highlight>
                <a:latin typeface="Agency FB" panose="020B0503020202020204" pitchFamily="34" charset="0"/>
              </a:rPr>
              <a:t>13. Absorption of Materials - </a:t>
            </a:r>
            <a:r>
              <a:rPr lang="en-US" sz="2700" dirty="0">
                <a:latin typeface="Agency FB" panose="020B0503020202020204" pitchFamily="34" charset="0"/>
              </a:rPr>
              <a:t>Golgi apparatus absorbs materials from the environment. For example, cells of the intestinal lining use Golgi apparatus to absorb lipids from the intestine. </a:t>
            </a:r>
          </a:p>
          <a:p>
            <a:pPr algn="just"/>
            <a:r>
              <a:rPr lang="en-US" sz="2700" b="1" dirty="0">
                <a:highlight>
                  <a:srgbClr val="FFFF00"/>
                </a:highlight>
                <a:latin typeface="Agency FB" panose="020B0503020202020204" pitchFamily="34" charset="0"/>
              </a:rPr>
              <a:t>14. Location of Enzymes - </a:t>
            </a:r>
            <a:r>
              <a:rPr lang="en-US" sz="2700" dirty="0">
                <a:latin typeface="Agency FB" panose="020B0503020202020204" pitchFamily="34" charset="0"/>
              </a:rPr>
              <a:t>A variety of enzymes is localized in the Golgi complex to help in the cell's biochemical reactions. </a:t>
            </a:r>
          </a:p>
          <a:p>
            <a:pPr marL="0" indent="0" algn="just">
              <a:buNone/>
            </a:pPr>
            <a:r>
              <a:rPr lang="en-US" sz="2700" dirty="0">
                <a:latin typeface="Agency FB" panose="020B0503020202020204" pitchFamily="34" charset="0"/>
              </a:rPr>
              <a:t>    </a:t>
            </a:r>
            <a:r>
              <a:rPr lang="en-US" sz="3500" b="1" dirty="0">
                <a:solidFill>
                  <a:srgbClr val="FF0000"/>
                </a:solidFill>
                <a:latin typeface="Agency FB" panose="020B0503020202020204" pitchFamily="34" charset="0"/>
              </a:rPr>
              <a:t>Importance of Golgi Bodies</a:t>
            </a:r>
          </a:p>
          <a:p>
            <a:pPr algn="just"/>
            <a:r>
              <a:rPr lang="en-US" sz="2700" dirty="0">
                <a:latin typeface="Agency FB" panose="020B0503020202020204" pitchFamily="34" charset="0"/>
              </a:rPr>
              <a:t>The Golgi apparatus is often referred to as the "traffic police" of the cell because its enzymes sort out and modify cell's secretary proteins passing through its lumen and membrane proteins in its membranes and directs them to their proper destination. </a:t>
            </a:r>
          </a:p>
        </p:txBody>
      </p:sp>
    </p:spTree>
    <p:extLst>
      <p:ext uri="{BB962C8B-B14F-4D97-AF65-F5344CB8AC3E}">
        <p14:creationId xmlns:p14="http://schemas.microsoft.com/office/powerpoint/2010/main" val="3365614921"/>
      </p:ext>
    </p:extLst>
  </p:cSld>
  <p:clrMapOvr>
    <a:masterClrMapping/>
  </p:clrMapOvr>
  <p:timing>
    <p:tnLst>
      <p:par>
        <p:cTn id="1" dur="indefinite" restart="never" nodeType="tmRoot">
          <p:childTnLst>
            <p:par>
              <p:cTn id="2"/>
            </p:par>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rmAutofit/>
          </a:bodyPr>
          <a:lstStyle/>
          <a:p>
            <a:pPr marL="0" indent="0" algn="just">
              <a:buNone/>
            </a:pPr>
            <a:r>
              <a:rPr lang="en-US" sz="3800" b="1" dirty="0">
                <a:solidFill>
                  <a:srgbClr val="FF0000"/>
                </a:solidFill>
                <a:latin typeface="Agency FB" panose="020B0503020202020204" pitchFamily="34" charset="0"/>
              </a:rPr>
              <a:t>  Glossary</a:t>
            </a:r>
          </a:p>
          <a:p>
            <a:pPr algn="just"/>
            <a:r>
              <a:rPr lang="en-US" sz="2700" b="1" dirty="0">
                <a:highlight>
                  <a:srgbClr val="FFFF00"/>
                </a:highlight>
                <a:latin typeface="Agency FB" panose="020B0503020202020204" pitchFamily="34" charset="0"/>
              </a:rPr>
              <a:t>Endoplasmic reticulum: </a:t>
            </a:r>
            <a:r>
              <a:rPr lang="en-US" sz="2700" dirty="0">
                <a:latin typeface="Agency FB" panose="020B0503020202020204" pitchFamily="34" charset="0"/>
              </a:rPr>
              <a:t>It is a network of membranous tubules within the cytoplasm of a eukaryotic cell, continuous with the nuclear membrane. It usually has ribosomes attached and is involved in protein and lipid synthesis.</a:t>
            </a:r>
          </a:p>
          <a:p>
            <a:pPr algn="just"/>
            <a:r>
              <a:rPr lang="en-US" sz="2700" b="1" dirty="0">
                <a:highlight>
                  <a:srgbClr val="FFFF00"/>
                </a:highlight>
                <a:latin typeface="Agency FB" panose="020B0503020202020204" pitchFamily="34" charset="0"/>
              </a:rPr>
              <a:t>Ribosome: </a:t>
            </a:r>
            <a:r>
              <a:rPr lang="en-US" sz="2700" dirty="0">
                <a:latin typeface="Agency FB" panose="020B0503020202020204" pitchFamily="34" charset="0"/>
              </a:rPr>
              <a:t>A ribosome is a protein synthesizing machine found within all living cells that serves as the site of biological protein synthesis. </a:t>
            </a:r>
          </a:p>
          <a:p>
            <a:pPr algn="just"/>
            <a:r>
              <a:rPr lang="en-US" sz="2700" b="1" dirty="0">
                <a:highlight>
                  <a:srgbClr val="FFFF00"/>
                </a:highlight>
                <a:latin typeface="Agency FB" panose="020B0503020202020204" pitchFamily="34" charset="0"/>
              </a:rPr>
              <a:t>Golgi Bodies: </a:t>
            </a:r>
            <a:r>
              <a:rPr lang="en-US" sz="2700" dirty="0">
                <a:latin typeface="Agency FB" panose="020B0503020202020204" pitchFamily="34" charset="0"/>
              </a:rPr>
              <a:t>The Golgi bodies also called Golgi complex or Golgi apparatus is a system of membranes like ER. It receives proteins and lipids from rough endoplasmic reticulum, modifies some of them and sorts, concentrates and packs them into vesicles. </a:t>
            </a:r>
          </a:p>
          <a:p>
            <a:pPr algn="just"/>
            <a:r>
              <a:rPr lang="en-US" sz="2700" b="1" dirty="0">
                <a:highlight>
                  <a:srgbClr val="FFFF00"/>
                </a:highlight>
                <a:latin typeface="Agency FB" panose="020B0503020202020204" pitchFamily="34" charset="0"/>
              </a:rPr>
              <a:t>Mitochondria: </a:t>
            </a:r>
            <a:r>
              <a:rPr lang="en-US" sz="2700" dirty="0">
                <a:latin typeface="Agency FB" panose="020B0503020202020204" pitchFamily="34" charset="0"/>
              </a:rPr>
              <a:t>It is an organelle bounded by double membrane in which the biochemical processes of respiration and energy production occur. </a:t>
            </a:r>
          </a:p>
          <a:p>
            <a:pPr algn="just"/>
            <a:r>
              <a:rPr lang="en-US" sz="2700" b="1" dirty="0">
                <a:highlight>
                  <a:srgbClr val="FFFF00"/>
                </a:highlight>
                <a:latin typeface="Agency FB" panose="020B0503020202020204" pitchFamily="34" charset="0"/>
              </a:rPr>
              <a:t>Plastids: </a:t>
            </a:r>
            <a:r>
              <a:rPr lang="en-US" sz="2700" dirty="0">
                <a:latin typeface="Agency FB" panose="020B0503020202020204" pitchFamily="34" charset="0"/>
              </a:rPr>
              <a:t>Plastids are double membrane organelle found in the cells of plants and algae. They are the site of manufacture and storage of important chemical compounds like pigments used in photosynthesis. </a:t>
            </a:r>
          </a:p>
          <a:p>
            <a:pPr algn="just"/>
            <a:r>
              <a:rPr lang="en-US" sz="2700" b="1" dirty="0">
                <a:highlight>
                  <a:srgbClr val="FFFF00"/>
                </a:highlight>
                <a:latin typeface="Agency FB" panose="020B0503020202020204" pitchFamily="34" charset="0"/>
              </a:rPr>
              <a:t>Centrosomes: </a:t>
            </a:r>
            <a:r>
              <a:rPr lang="en-US" sz="2700" dirty="0">
                <a:latin typeface="Agency FB" panose="020B0503020202020204" pitchFamily="34" charset="0"/>
              </a:rPr>
              <a:t>It is an organelle where cell microtubules get organized. It regulates the cell division cycle, the stage which lead up to cell division. They occur only in animal cells. </a:t>
            </a:r>
          </a:p>
          <a:p>
            <a:pPr algn="just"/>
            <a:endParaRPr lang="en-US" sz="2700" dirty="0">
              <a:latin typeface="Agency FB" panose="020B0503020202020204" pitchFamily="34" charset="0"/>
            </a:endParaRPr>
          </a:p>
        </p:txBody>
      </p:sp>
    </p:spTree>
    <p:extLst>
      <p:ext uri="{BB962C8B-B14F-4D97-AF65-F5344CB8AC3E}">
        <p14:creationId xmlns:p14="http://schemas.microsoft.com/office/powerpoint/2010/main" val="168519113"/>
      </p:ext>
    </p:extLst>
  </p:cSld>
  <p:clrMapOvr>
    <a:masterClrMapping/>
  </p:clrMapOvr>
  <p:timing>
    <p:tnLst>
      <p:par>
        <p:cTn id="1" dur="indefinite" restart="never" nodeType="tmRoot">
          <p:childTnLst>
            <p:par>
              <p:cTn id="2"/>
            </p:par>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rmAutofit lnSpcReduction="10000"/>
          </a:bodyPr>
          <a:lstStyle/>
          <a:p>
            <a:pPr algn="just"/>
            <a:r>
              <a:rPr lang="en-US" sz="2800" b="1" dirty="0">
                <a:highlight>
                  <a:srgbClr val="FFFF00"/>
                </a:highlight>
                <a:latin typeface="Agency FB" panose="020B0503020202020204" pitchFamily="34" charset="0"/>
              </a:rPr>
              <a:t>Lysosomes: </a:t>
            </a:r>
            <a:r>
              <a:rPr lang="en-US" sz="2800" dirty="0">
                <a:latin typeface="Agency FB" panose="020B0503020202020204" pitchFamily="34" charset="0"/>
              </a:rPr>
              <a:t>A lysosome is a membrane bound cell organelle found in most animal cells. They are spherical vesicles containing hydrolytic enzymes capable of breaking down all kinds of biomolecules, including proteins, nucleic acids, carbohydrates, lipids and cellular debris.. </a:t>
            </a:r>
          </a:p>
          <a:p>
            <a:pPr algn="just"/>
            <a:r>
              <a:rPr lang="en-US" sz="2800" b="1" dirty="0">
                <a:highlight>
                  <a:srgbClr val="FFFF00"/>
                </a:highlight>
                <a:latin typeface="Agency FB" panose="020B0503020202020204" pitchFamily="34" charset="0"/>
              </a:rPr>
              <a:t>Dictyosome: </a:t>
            </a:r>
            <a:r>
              <a:rPr lang="en-US" sz="2800" dirty="0">
                <a:latin typeface="Agency FB" panose="020B0503020202020204" pitchFamily="34" charset="0"/>
              </a:rPr>
              <a:t>In invertebrates and plant cells, Golgi complex usually consists of many isolated units called dictyosome. They are scattered throughout the cytoplasm. </a:t>
            </a:r>
          </a:p>
          <a:p>
            <a:pPr algn="just"/>
            <a:r>
              <a:rPr lang="en-US" sz="2800" b="1" dirty="0">
                <a:highlight>
                  <a:srgbClr val="FFFF00"/>
                </a:highlight>
                <a:latin typeface="Agency FB" panose="020B0503020202020204" pitchFamily="34" charset="0"/>
              </a:rPr>
              <a:t>Cisternae: </a:t>
            </a:r>
            <a:r>
              <a:rPr lang="en-US" sz="2800" dirty="0">
                <a:latin typeface="Agency FB" panose="020B0503020202020204" pitchFamily="34" charset="0"/>
              </a:rPr>
              <a:t>Cisternae refer to a flattened membrane discs lying stacked upon each other like pancakes. Tubules: These are the short structures arising from the periphery of the cisternae. Some of these enlarge at their ends to form vesicles </a:t>
            </a:r>
          </a:p>
          <a:p>
            <a:pPr algn="just"/>
            <a:r>
              <a:rPr lang="en-US" b="1" dirty="0">
                <a:highlight>
                  <a:srgbClr val="FFFF00"/>
                </a:highlight>
                <a:latin typeface="Agency FB" panose="020B0503020202020204" pitchFamily="34" charset="0"/>
              </a:rPr>
              <a:t>Vesicles: </a:t>
            </a:r>
            <a:r>
              <a:rPr lang="en-US" dirty="0">
                <a:latin typeface="Agency FB" panose="020B0503020202020204" pitchFamily="34" charset="0"/>
              </a:rPr>
              <a:t>The vesicles are the spherical structures that lie near the ends and concave surface of the Golgi complex. They are pinched off from the tubules of the cisternae. </a:t>
            </a:r>
          </a:p>
          <a:p>
            <a:pPr algn="just"/>
            <a:r>
              <a:rPr lang="en-US" dirty="0">
                <a:latin typeface="Agency FB" panose="020B0503020202020204" pitchFamily="34" charset="0"/>
              </a:rPr>
              <a:t>Interstitial cells: Any cells that lie between other cells are called interstitial cells. For e.g. Leydig cells that produce testosterone are found adjacent to the seminiferous tubules of testicle. </a:t>
            </a:r>
          </a:p>
          <a:p>
            <a:pPr algn="just"/>
            <a:r>
              <a:rPr lang="en-US" b="1" dirty="0">
                <a:highlight>
                  <a:srgbClr val="FFFF00"/>
                </a:highlight>
                <a:latin typeface="Agency FB" panose="020B0503020202020204" pitchFamily="34" charset="0"/>
              </a:rPr>
              <a:t>Electrolyte: </a:t>
            </a:r>
            <a:r>
              <a:rPr lang="en-US" dirty="0">
                <a:latin typeface="Agency FB" panose="020B0503020202020204" pitchFamily="34" charset="0"/>
              </a:rPr>
              <a:t>An electrolyte is a substance that produces an electrically conducting solution when dissolved in a polar solvent, such as water. The dissolved electrolyte separate into cations and anions and are dispersed uniformly through the solute. </a:t>
            </a:r>
          </a:p>
          <a:p>
            <a:pPr algn="just"/>
            <a:r>
              <a:rPr lang="en-US" b="1" dirty="0">
                <a:highlight>
                  <a:srgbClr val="FFFF00"/>
                </a:highlight>
                <a:latin typeface="Agency FB" panose="020B0503020202020204" pitchFamily="34" charset="0"/>
              </a:rPr>
              <a:t>Goblet cells: </a:t>
            </a:r>
            <a:r>
              <a:rPr lang="en-US" dirty="0">
                <a:latin typeface="Agency FB" panose="020B0503020202020204" pitchFamily="34" charset="0"/>
              </a:rPr>
              <a:t>A goblet cell is a glandular, columnar epithelial cell whose function is to secrete gel-forming mucins, the major components of mucus. </a:t>
            </a:r>
          </a:p>
        </p:txBody>
      </p:sp>
    </p:spTree>
    <p:extLst>
      <p:ext uri="{BB962C8B-B14F-4D97-AF65-F5344CB8AC3E}">
        <p14:creationId xmlns:p14="http://schemas.microsoft.com/office/powerpoint/2010/main" val="2547451709"/>
      </p:ext>
    </p:extLst>
  </p:cSld>
  <p:clrMapOvr>
    <a:masterClrMapping/>
  </p:clrMapOvr>
  <p:timing>
    <p:tnLst>
      <p:par>
        <p:cTn id="1" dur="indefinite" restart="never" nodeType="tmRoot">
          <p:childTnLst>
            <p:par>
              <p:cTn id="2"/>
            </p:par>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1"/>
            <a:ext cx="12192000" cy="6858001"/>
          </a:xfrm>
          <a:ln w="38100">
            <a:solidFill>
              <a:srgbClr val="FF0000"/>
            </a:solidFill>
          </a:ln>
        </p:spPr>
        <p:txBody>
          <a:bodyPr>
            <a:normAutofit lnSpcReduction="10000"/>
          </a:bodyPr>
          <a:lstStyle/>
          <a:p>
            <a:pPr algn="just"/>
            <a:r>
              <a:rPr lang="en-US" b="1" dirty="0">
                <a:highlight>
                  <a:srgbClr val="FFFF00"/>
                </a:highlight>
                <a:latin typeface="Agency FB" panose="020B0503020202020204" pitchFamily="34" charset="0"/>
              </a:rPr>
              <a:t>Metabolism: </a:t>
            </a:r>
            <a:r>
              <a:rPr lang="en-US" dirty="0">
                <a:latin typeface="Agency FB" panose="020B0503020202020204" pitchFamily="34" charset="0"/>
              </a:rPr>
              <a:t>It is the process by which body converts the food into energy. During this complex biochemical process, calories in food are combined with oxygen to release the energy for the body to function.</a:t>
            </a:r>
          </a:p>
          <a:p>
            <a:pPr algn="just"/>
            <a:r>
              <a:rPr lang="en-US" b="1" dirty="0">
                <a:highlight>
                  <a:srgbClr val="FFFF00"/>
                </a:highlight>
                <a:latin typeface="Agency FB" panose="020B0503020202020204" pitchFamily="34" charset="0"/>
              </a:rPr>
              <a:t>Oxidation: </a:t>
            </a:r>
            <a:r>
              <a:rPr lang="en-US" dirty="0">
                <a:latin typeface="Agency FB" panose="020B0503020202020204" pitchFamily="34" charset="0"/>
              </a:rPr>
              <a:t>Oxidation is the loss of electrons by a molecule, atom, or ion. </a:t>
            </a:r>
          </a:p>
          <a:p>
            <a:pPr algn="just"/>
            <a:r>
              <a:rPr lang="en-US" b="1" dirty="0">
                <a:highlight>
                  <a:srgbClr val="FFFF00"/>
                </a:highlight>
                <a:latin typeface="Agency FB" panose="020B0503020202020204" pitchFamily="34" charset="0"/>
              </a:rPr>
              <a:t>Exocytosis: </a:t>
            </a:r>
            <a:r>
              <a:rPr lang="en-US" dirty="0">
                <a:latin typeface="Agency FB" panose="020B0503020202020204" pitchFamily="34" charset="0"/>
              </a:rPr>
              <a:t>Exocytosis is a process by which a cell directs the contents of secretary vesicles out of the cell membrane and into the extracellular space. </a:t>
            </a:r>
          </a:p>
          <a:p>
            <a:pPr algn="just"/>
            <a:r>
              <a:rPr lang="en-US" b="1" dirty="0">
                <a:highlight>
                  <a:srgbClr val="FFFF00"/>
                </a:highlight>
                <a:latin typeface="Agency FB" panose="020B0503020202020204" pitchFamily="34" charset="0"/>
              </a:rPr>
              <a:t>Desmotubules: </a:t>
            </a:r>
            <a:r>
              <a:rPr lang="en-US" dirty="0">
                <a:latin typeface="Agency FB" panose="020B0503020202020204" pitchFamily="34" charset="0"/>
              </a:rPr>
              <a:t>The desmotubule is a tube of appressed endoplasmic reticulum that runs between two adjacent cells. Some molecules are known to be transported through this channel, but it is not thought to be the main route for </a:t>
            </a:r>
            <a:r>
              <a:rPr lang="en-US" dirty="0" err="1">
                <a:latin typeface="Agency FB" panose="020B0503020202020204" pitchFamily="34" charset="0"/>
              </a:rPr>
              <a:t>plasmodesmatal</a:t>
            </a:r>
            <a:r>
              <a:rPr lang="en-US" dirty="0">
                <a:latin typeface="Agency FB" panose="020B0503020202020204" pitchFamily="34" charset="0"/>
              </a:rPr>
              <a:t> transport. </a:t>
            </a:r>
          </a:p>
          <a:p>
            <a:pPr algn="just"/>
            <a:r>
              <a:rPr lang="en-US" b="1" dirty="0">
                <a:highlight>
                  <a:srgbClr val="FFFF00"/>
                </a:highlight>
                <a:latin typeface="Agency FB" panose="020B0503020202020204" pitchFamily="34" charset="0"/>
              </a:rPr>
              <a:t>Dalton: </a:t>
            </a:r>
            <a:r>
              <a:rPr lang="en-US" dirty="0">
                <a:latin typeface="Agency FB" panose="020B0503020202020204" pitchFamily="34" charset="0"/>
              </a:rPr>
              <a:t>Dalton is the standard unit that is used for indicating mass on an atomic or molecular scale (atomic mass). One unified atomic mass unit is approximately the mass of one nucleon (either a single proton or neutron) and is equivalent to 1 g/mol. </a:t>
            </a:r>
          </a:p>
          <a:p>
            <a:pPr algn="just"/>
            <a:r>
              <a:rPr lang="en-US" b="1" dirty="0">
                <a:highlight>
                  <a:srgbClr val="FFFF00"/>
                </a:highlight>
                <a:latin typeface="Agency FB" panose="020B0503020202020204" pitchFamily="34" charset="0"/>
              </a:rPr>
              <a:t>Sedimentation Coefficient: </a:t>
            </a:r>
            <a:r>
              <a:rPr lang="en-US" dirty="0">
                <a:latin typeface="Agency FB" panose="020B0503020202020204" pitchFamily="34" charset="0"/>
              </a:rPr>
              <a:t>The sedimentation coefficient of a particle is used to characterize its behavior in sedimentation processes, notably centrifugation. It is defined as the ratio of a particle's sedimentation velocity to the acceleration that is applied to it. </a:t>
            </a:r>
          </a:p>
          <a:p>
            <a:pPr algn="just"/>
            <a:r>
              <a:rPr lang="en-US" b="1" dirty="0">
                <a:highlight>
                  <a:srgbClr val="FFFF00"/>
                </a:highlight>
                <a:latin typeface="Agency FB" panose="020B0503020202020204" pitchFamily="34" charset="0"/>
              </a:rPr>
              <a:t>Ribonuclease: </a:t>
            </a:r>
            <a:r>
              <a:rPr lang="en-US" dirty="0">
                <a:latin typeface="Agency FB" panose="020B0503020202020204" pitchFamily="34" charset="0"/>
              </a:rPr>
              <a:t>Ribonuclease is a type of nuclease that catalyzes the degradation of RNA into smaller components.</a:t>
            </a:r>
          </a:p>
        </p:txBody>
      </p:sp>
    </p:spTree>
    <p:extLst>
      <p:ext uri="{BB962C8B-B14F-4D97-AF65-F5344CB8AC3E}">
        <p14:creationId xmlns:p14="http://schemas.microsoft.com/office/powerpoint/2010/main" val="365429625"/>
      </p:ext>
    </p:extLst>
  </p:cSld>
  <p:clrMapOvr>
    <a:masterClrMapping/>
  </p:clrMapOvr>
  <p:timing>
    <p:tnLst>
      <p:par>
        <p:cTn id="1" dur="indefinite" restart="never" nodeType="tmRoot">
          <p:childTnLst>
            <p:par>
              <p:cTn id="2"/>
            </p:par>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300" b="1" dirty="0">
                <a:solidFill>
                  <a:srgbClr val="FF0000"/>
                </a:solidFill>
                <a:latin typeface="Agency FB" panose="020B0503020202020204" pitchFamily="34" charset="0"/>
              </a:rPr>
              <a:t>  Self Assessment Questions and Possible Answers: Multiple Choice Questions</a:t>
            </a:r>
          </a:p>
          <a:p>
            <a:pPr algn="just"/>
            <a:r>
              <a:rPr lang="en-US" sz="3000" dirty="0">
                <a:latin typeface="Agency FB" panose="020B0503020202020204" pitchFamily="34" charset="0"/>
              </a:rPr>
              <a:t>1. Endoskeleton of the cell is made of: (a) Endoplasmic reticulum (b) Mitochondria (c) Cell Wall (d) Cytoplasm </a:t>
            </a:r>
          </a:p>
          <a:p>
            <a:pPr algn="just"/>
            <a:r>
              <a:rPr lang="en-US" sz="3000" dirty="0">
                <a:latin typeface="Agency FB" panose="020B0503020202020204" pitchFamily="34" charset="0"/>
              </a:rPr>
              <a:t>2. Metabolic enzymes bringing about synthesis of chemical components of unit membrane in cell occur in: (a) Rough Endoplasmic reticulum (b) Smooth Endoplasmic reticulum (c) Lysosomes (d) Mitochondria </a:t>
            </a:r>
          </a:p>
          <a:p>
            <a:pPr algn="just"/>
            <a:r>
              <a:rPr lang="en-US" sz="3000" dirty="0">
                <a:latin typeface="Agency FB" panose="020B0503020202020204" pitchFamily="34" charset="0"/>
              </a:rPr>
              <a:t>3. What part of the cell forms the nuclear envelope during telophase? (a) Cytoskeleton (b) Centriole (c) Golgi complex (d) Endoplasmic reticulum </a:t>
            </a:r>
          </a:p>
          <a:p>
            <a:pPr algn="just"/>
            <a:r>
              <a:rPr lang="en-US" sz="3000" dirty="0">
                <a:latin typeface="Agency FB" panose="020B0503020202020204" pitchFamily="34" charset="0"/>
              </a:rPr>
              <a:t>4. Pores in the cell membrane and outer membrane of nuclear envelope open into: (a) Golgi apparatus (b) Mitochondria (c) ER (d) Lysosome </a:t>
            </a:r>
          </a:p>
          <a:p>
            <a:pPr algn="just"/>
            <a:r>
              <a:rPr lang="en-US" sz="3000" dirty="0">
                <a:latin typeface="Agency FB" panose="020B0503020202020204" pitchFamily="34" charset="0"/>
              </a:rPr>
              <a:t>5. A ribosome consists of: (a) Four subunits (b) Six subunits (c) Two subunits (d) three subunits</a:t>
            </a:r>
          </a:p>
        </p:txBody>
      </p:sp>
    </p:spTree>
    <p:extLst>
      <p:ext uri="{BB962C8B-B14F-4D97-AF65-F5344CB8AC3E}">
        <p14:creationId xmlns:p14="http://schemas.microsoft.com/office/powerpoint/2010/main" val="3104236619"/>
      </p:ext>
    </p:extLst>
  </p:cSld>
  <p:clrMapOvr>
    <a:masterClrMapping/>
  </p:clrMapOvr>
  <p:timing>
    <p:tnLst>
      <p:par>
        <p:cTn id="1" dur="indefinite" restart="never" nodeType="tmRoot">
          <p:childTnLst>
            <p:par>
              <p:cTn id="2"/>
            </p:par>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700" dirty="0">
                <a:latin typeface="Agency FB" panose="020B0503020202020204" pitchFamily="34" charset="0"/>
              </a:rPr>
              <a:t>6. 70S ribosomes are found in: (a) Prokaryotic cells (b) Eukaryotic cells (c) Both of these (d) None of these </a:t>
            </a:r>
          </a:p>
          <a:p>
            <a:pPr algn="just"/>
            <a:r>
              <a:rPr lang="en-US" sz="2700" dirty="0">
                <a:latin typeface="Agency FB" panose="020B0503020202020204" pitchFamily="34" charset="0"/>
              </a:rPr>
              <a:t>7. Ribosomes are composed of: (a) rRNA and proteins (b) rRNA and lipids (c) rRNA and carbohydrates (d) Proteins and lipids </a:t>
            </a:r>
          </a:p>
          <a:p>
            <a:pPr algn="just"/>
            <a:r>
              <a:rPr lang="en-US" sz="2700" dirty="0">
                <a:latin typeface="Agency FB" panose="020B0503020202020204" pitchFamily="34" charset="0"/>
              </a:rPr>
              <a:t>8. The 80S ribosomes of eukaryotes break into: (a) 50S and 30S (b) 40S and 40S (c) 60S and 40S (d) 60S and 50S </a:t>
            </a:r>
          </a:p>
          <a:p>
            <a:pPr algn="just"/>
            <a:r>
              <a:rPr lang="en-US" sz="2700" dirty="0">
                <a:latin typeface="Agency FB" panose="020B0503020202020204" pitchFamily="34" charset="0"/>
              </a:rPr>
              <a:t>9. Ribosome was discovered by: (a) </a:t>
            </a:r>
            <a:r>
              <a:rPr lang="en-US" sz="2700" dirty="0" err="1">
                <a:latin typeface="Agency FB" panose="020B0503020202020204" pitchFamily="34" charset="0"/>
              </a:rPr>
              <a:t>Kollicker</a:t>
            </a:r>
            <a:r>
              <a:rPr lang="en-US" sz="2700" dirty="0">
                <a:latin typeface="Agency FB" panose="020B0503020202020204" pitchFamily="34" charset="0"/>
              </a:rPr>
              <a:t> (b) Palade (c) de Duve (d) Porter 10. Ribosome helps in: (a) Lipogenesis (b) Cellular digestion (c) Protein synthesis (d) Photosynthesis </a:t>
            </a:r>
          </a:p>
          <a:p>
            <a:pPr algn="just"/>
            <a:r>
              <a:rPr lang="en-US" sz="2700" dirty="0">
                <a:latin typeface="Agency FB" panose="020B0503020202020204" pitchFamily="34" charset="0"/>
              </a:rPr>
              <a:t>11. Golgi apparatus occurs in: (a) Bacteria (b) Human RBC (c) All the cells (d) All the cells except bacteria and RBC 12. Dictyosome is called: (a) Lysosome (b) Mitochondria (c) Golgi body (d) Ribosome </a:t>
            </a:r>
          </a:p>
          <a:p>
            <a:pPr algn="just"/>
            <a:r>
              <a:rPr lang="en-US" sz="2700" dirty="0">
                <a:latin typeface="Agency FB" panose="020B0503020202020204" pitchFamily="34" charset="0"/>
              </a:rPr>
              <a:t>13. Cell secretion is carried out by: (a) Nucleolus (b) Plastids (c) E.R. (d) Golgi complex </a:t>
            </a:r>
          </a:p>
          <a:p>
            <a:pPr algn="just"/>
            <a:r>
              <a:rPr lang="en-US" sz="2700" dirty="0">
                <a:latin typeface="Agency FB" panose="020B0503020202020204" pitchFamily="34" charset="0"/>
              </a:rPr>
              <a:t>14. Materials enter Golgi complex at: (a) Cis region (b) Medial region (c) Trans region (d) Trans Golgi reticulum </a:t>
            </a:r>
          </a:p>
          <a:p>
            <a:pPr algn="just"/>
            <a:r>
              <a:rPr lang="en-US" sz="2700" dirty="0">
                <a:latin typeface="Agency FB" panose="020B0503020202020204" pitchFamily="34" charset="0"/>
              </a:rPr>
              <a:t>15. Proteins are modified in: (a) ER (b) Golgi complex (c) Both a and b (d) Neither in a nor in b </a:t>
            </a:r>
          </a:p>
          <a:p>
            <a:endParaRPr lang="en-US" sz="3200" dirty="0">
              <a:latin typeface="Agency FB" panose="020B0503020202020204" pitchFamily="34" charset="0"/>
            </a:endParaRPr>
          </a:p>
        </p:txBody>
      </p:sp>
    </p:spTree>
    <p:extLst>
      <p:ext uri="{BB962C8B-B14F-4D97-AF65-F5344CB8AC3E}">
        <p14:creationId xmlns:p14="http://schemas.microsoft.com/office/powerpoint/2010/main" val="2169320894"/>
      </p:ext>
    </p:extLst>
  </p:cSld>
  <p:clrMapOvr>
    <a:masterClrMapping/>
  </p:clrMapOvr>
  <p:timing>
    <p:tnLst>
      <p:par>
        <p:cTn id="1" dur="indefinite" restart="never" nodeType="tmRoot">
          <p:childTnLst>
            <p:par>
              <p:cTn id="2"/>
            </p:par>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5680363" cy="6359236"/>
          </a:xfrm>
          <a:ln w="38100">
            <a:solidFill>
              <a:srgbClr val="FF0000"/>
            </a:solidFill>
          </a:ln>
        </p:spPr>
        <p:txBody>
          <a:bodyPr>
            <a:noAutofit/>
          </a:bodyPr>
          <a:lstStyle/>
          <a:p>
            <a:pPr marL="0" indent="0" algn="just">
              <a:buNone/>
            </a:pPr>
            <a:r>
              <a:rPr lang="en-US" sz="3500" b="1" dirty="0">
                <a:solidFill>
                  <a:srgbClr val="FF0000"/>
                </a:solidFill>
                <a:latin typeface="Agency FB" panose="020B0503020202020204" pitchFamily="34" charset="0"/>
              </a:rPr>
              <a:t>  Very Short Questions</a:t>
            </a:r>
          </a:p>
          <a:p>
            <a:pPr algn="just"/>
            <a:r>
              <a:rPr lang="en-US" sz="2500" dirty="0">
                <a:latin typeface="Agency FB" panose="020B0503020202020204" pitchFamily="34" charset="0"/>
              </a:rPr>
              <a:t>1. Who introduce the term Endoplasmic Reticulum?</a:t>
            </a:r>
          </a:p>
          <a:p>
            <a:pPr algn="just"/>
            <a:r>
              <a:rPr lang="en-US" sz="2500" dirty="0">
                <a:latin typeface="Agency FB" panose="020B0503020202020204" pitchFamily="34" charset="0"/>
              </a:rPr>
              <a:t>2. Name two types of ER. </a:t>
            </a:r>
          </a:p>
          <a:p>
            <a:pPr algn="just"/>
            <a:r>
              <a:rPr lang="en-US" sz="2500" dirty="0">
                <a:latin typeface="Agency FB" panose="020B0503020202020204" pitchFamily="34" charset="0"/>
              </a:rPr>
              <a:t>3. How does ER arise? </a:t>
            </a:r>
          </a:p>
          <a:p>
            <a:pPr algn="just"/>
            <a:r>
              <a:rPr lang="en-US" sz="2500" dirty="0">
                <a:latin typeface="Agency FB" panose="020B0503020202020204" pitchFamily="34" charset="0"/>
              </a:rPr>
              <a:t>4. Which type of cells possesses smooth ER? </a:t>
            </a:r>
          </a:p>
          <a:p>
            <a:pPr algn="just"/>
            <a:r>
              <a:rPr lang="en-US" sz="2500" dirty="0">
                <a:latin typeface="Agency FB" panose="020B0503020202020204" pitchFamily="34" charset="0"/>
              </a:rPr>
              <a:t>5. In which cells rough ER is well developed? </a:t>
            </a:r>
          </a:p>
          <a:p>
            <a:pPr algn="just"/>
            <a:r>
              <a:rPr lang="en-US" sz="2500" dirty="0">
                <a:latin typeface="Agency FB" panose="020B0503020202020204" pitchFamily="34" charset="0"/>
              </a:rPr>
              <a:t>6. What are ribonucleoprotein particles? </a:t>
            </a:r>
          </a:p>
          <a:p>
            <a:pPr algn="just"/>
            <a:r>
              <a:rPr lang="en-US" sz="2500" dirty="0">
                <a:latin typeface="Agency FB" panose="020B0503020202020204" pitchFamily="34" charset="0"/>
              </a:rPr>
              <a:t>7. Name two types of ribosomes. </a:t>
            </a:r>
          </a:p>
          <a:p>
            <a:pPr algn="just"/>
            <a:r>
              <a:rPr lang="en-US" sz="2500" dirty="0">
                <a:latin typeface="Agency FB" panose="020B0503020202020204" pitchFamily="34" charset="0"/>
              </a:rPr>
              <a:t>8. Where are 70S ribosome found in eukaryotic cells? </a:t>
            </a:r>
          </a:p>
          <a:p>
            <a:pPr algn="just"/>
            <a:r>
              <a:rPr lang="en-US" sz="2500" dirty="0">
                <a:latin typeface="Agency FB" panose="020B0503020202020204" pitchFamily="34" charset="0"/>
              </a:rPr>
              <a:t>9. Name the protein factories of the cell. </a:t>
            </a:r>
          </a:p>
          <a:p>
            <a:pPr algn="just"/>
            <a:r>
              <a:rPr lang="en-US" sz="2500" dirty="0">
                <a:latin typeface="Agency FB" panose="020B0503020202020204" pitchFamily="34" charset="0"/>
              </a:rPr>
              <a:t>10. Which ribosomes produce proteins for export from the cell? </a:t>
            </a:r>
          </a:p>
          <a:p>
            <a:pPr algn="just"/>
            <a:endParaRPr lang="en-US" sz="2500" dirty="0">
              <a:latin typeface="Agency FB" panose="020B0503020202020204" pitchFamily="34" charset="0"/>
            </a:endParaRPr>
          </a:p>
        </p:txBody>
      </p:sp>
      <p:sp>
        <p:nvSpPr>
          <p:cNvPr id="2" name="Content Placeholder 2">
            <a:extLst>
              <a:ext uri="{FF2B5EF4-FFF2-40B4-BE49-F238E27FC236}">
                <a16:creationId xmlns:a16="http://schemas.microsoft.com/office/drawing/2014/main" id="{0BE013A6-1FA8-DD43-5F40-FF17AE6CD4CD}"/>
              </a:ext>
            </a:extLst>
          </p:cNvPr>
          <p:cNvSpPr txBox="1">
            <a:spLocks/>
          </p:cNvSpPr>
          <p:nvPr/>
        </p:nvSpPr>
        <p:spPr>
          <a:xfrm>
            <a:off x="6096000" y="238028"/>
            <a:ext cx="5680363" cy="6359236"/>
          </a:xfrm>
          <a:prstGeom prst="rect">
            <a:avLst/>
          </a:prstGeom>
          <a:ln w="38100">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700" dirty="0">
                <a:latin typeface="Agency FB" panose="020B0503020202020204" pitchFamily="34" charset="0"/>
              </a:rPr>
              <a:t>11. Name the chemical components of a ribosome. </a:t>
            </a:r>
          </a:p>
          <a:p>
            <a:pPr algn="just"/>
            <a:r>
              <a:rPr lang="en-US" sz="2700" dirty="0">
                <a:latin typeface="Agency FB" panose="020B0503020202020204" pitchFamily="34" charset="0"/>
              </a:rPr>
              <a:t>12. Who discovered Golgi bodies? </a:t>
            </a:r>
          </a:p>
          <a:p>
            <a:pPr algn="just"/>
            <a:r>
              <a:rPr lang="en-US" sz="2700" dirty="0">
                <a:latin typeface="Agency FB" panose="020B0503020202020204" pitchFamily="34" charset="0"/>
              </a:rPr>
              <a:t>13. Golgi apparatus in plants and invertebrate cells consists of several separate units. What are these called? </a:t>
            </a:r>
          </a:p>
          <a:p>
            <a:pPr algn="just"/>
            <a:r>
              <a:rPr lang="en-US" sz="2700" dirty="0">
                <a:latin typeface="Agency FB" panose="020B0503020202020204" pitchFamily="34" charset="0"/>
              </a:rPr>
              <a:t>14. Name three types of elements that form the Golgi apparatus. </a:t>
            </a:r>
          </a:p>
          <a:p>
            <a:pPr algn="just"/>
            <a:r>
              <a:rPr lang="en-US" sz="2700" dirty="0">
                <a:latin typeface="Agency FB" panose="020B0503020202020204" pitchFamily="34" charset="0"/>
              </a:rPr>
              <a:t>15. From where do the vesicles of Golgi apparatus arise? </a:t>
            </a:r>
          </a:p>
          <a:p>
            <a:pPr algn="just"/>
            <a:r>
              <a:rPr lang="en-US" sz="2700" dirty="0">
                <a:latin typeface="Agency FB" panose="020B0503020202020204" pitchFamily="34" charset="0"/>
              </a:rPr>
              <a:t>16. What is the origin of Golgi bodies? </a:t>
            </a:r>
          </a:p>
          <a:p>
            <a:pPr algn="just"/>
            <a:r>
              <a:rPr lang="en-US" sz="2700" dirty="0">
                <a:latin typeface="Agency FB" panose="020B0503020202020204" pitchFamily="34" charset="0"/>
              </a:rPr>
              <a:t>17. Name the organelle commonly referred to as the "traffic police" of the cell. </a:t>
            </a:r>
          </a:p>
          <a:p>
            <a:pPr algn="just"/>
            <a:r>
              <a:rPr lang="en-US" sz="2700" dirty="0">
                <a:latin typeface="Agency FB" panose="020B0503020202020204" pitchFamily="34" charset="0"/>
              </a:rPr>
              <a:t>18. What is glycosylation? </a:t>
            </a:r>
          </a:p>
        </p:txBody>
      </p:sp>
    </p:spTree>
    <p:extLst>
      <p:ext uri="{BB962C8B-B14F-4D97-AF65-F5344CB8AC3E}">
        <p14:creationId xmlns:p14="http://schemas.microsoft.com/office/powerpoint/2010/main" val="2126011716"/>
      </p:ext>
    </p:extLst>
  </p:cSld>
  <p:clrMapOvr>
    <a:masterClrMapping/>
  </p:clrMapOvr>
  <p:timing>
    <p:tnLst>
      <p:par>
        <p:cTn id="1" dur="indefinite" restart="never" nodeType="tmRoot">
          <p:childTnLst>
            <p:par>
              <p:cTn id="2"/>
            </p:par>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Terminal and Model Questions </a:t>
            </a:r>
          </a:p>
          <a:p>
            <a:pPr algn="just"/>
            <a:r>
              <a:rPr lang="en-US" sz="3200" dirty="0">
                <a:latin typeface="Agency FB" panose="020B0503020202020204" pitchFamily="34" charset="0"/>
              </a:rPr>
              <a:t>1. Give an account of history and structure of endoplasmic reticulum. </a:t>
            </a:r>
          </a:p>
          <a:p>
            <a:pPr algn="just"/>
            <a:r>
              <a:rPr lang="en-US" sz="3200" dirty="0">
                <a:latin typeface="Agency FB" panose="020B0503020202020204" pitchFamily="34" charset="0"/>
              </a:rPr>
              <a:t>2. Show protein trafficking in a cell with the help of a labeled diagram. </a:t>
            </a:r>
          </a:p>
          <a:p>
            <a:pPr algn="just"/>
            <a:r>
              <a:rPr lang="en-US" sz="3200" dirty="0">
                <a:latin typeface="Agency FB" panose="020B0503020202020204" pitchFamily="34" charset="0"/>
              </a:rPr>
              <a:t>3. Describe types and functions of ER. </a:t>
            </a:r>
          </a:p>
          <a:p>
            <a:pPr algn="just"/>
            <a:r>
              <a:rPr lang="en-US" sz="3200" dirty="0">
                <a:latin typeface="Agency FB" panose="020B0503020202020204" pitchFamily="34" charset="0"/>
              </a:rPr>
              <a:t>4. Describe structure and functions of ribosomes. </a:t>
            </a:r>
          </a:p>
          <a:p>
            <a:pPr algn="just"/>
            <a:r>
              <a:rPr lang="en-US" sz="3200" dirty="0">
                <a:latin typeface="Agency FB" panose="020B0503020202020204" pitchFamily="34" charset="0"/>
              </a:rPr>
              <a:t>5. Show the structure of 80S ribosome with the help of labeled diagram. </a:t>
            </a:r>
          </a:p>
          <a:p>
            <a:pPr algn="just"/>
            <a:r>
              <a:rPr lang="en-US" sz="3200" dirty="0">
                <a:latin typeface="Agency FB" panose="020B0503020202020204" pitchFamily="34" charset="0"/>
              </a:rPr>
              <a:t>6. Give an account of history, structure and functions of Golgi bodies. </a:t>
            </a:r>
          </a:p>
          <a:p>
            <a:pPr algn="just"/>
            <a:r>
              <a:rPr lang="en-US" sz="3200" dirty="0">
                <a:latin typeface="Agency FB" panose="020B0503020202020204" pitchFamily="34" charset="0"/>
              </a:rPr>
              <a:t>7. Describe the morphology of Golgi bodies. </a:t>
            </a:r>
          </a:p>
        </p:txBody>
      </p:sp>
    </p:spTree>
    <p:extLst>
      <p:ext uri="{BB962C8B-B14F-4D97-AF65-F5344CB8AC3E}">
        <p14:creationId xmlns:p14="http://schemas.microsoft.com/office/powerpoint/2010/main" val="2962478345"/>
      </p:ext>
    </p:extLst>
  </p:cSld>
  <p:clrMapOvr>
    <a:masterClrMapping/>
  </p:clrMapOvr>
  <p:timing>
    <p:tnLst>
      <p:par>
        <p:cTn id="1" dur="indefinite" restart="never" nodeType="tmRoot">
          <p:childTnLst>
            <p:par>
              <p:cTn id="2"/>
            </p:par>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dirty="0">
                <a:latin typeface="Agency FB" panose="020B0503020202020204" pitchFamily="34" charset="0"/>
              </a:rPr>
              <a:t>   </a:t>
            </a:r>
            <a:r>
              <a:rPr lang="en-US" sz="3500" b="1" dirty="0">
                <a:solidFill>
                  <a:srgbClr val="FF0000"/>
                </a:solidFill>
                <a:latin typeface="Agency FB" panose="020B0503020202020204" pitchFamily="34" charset="0"/>
              </a:rPr>
              <a:t>LYSOSOME, CENTRIOLE, MICROTUBULE </a:t>
            </a:r>
          </a:p>
          <a:p>
            <a:pPr marL="0" indent="0" algn="just">
              <a:buNone/>
            </a:pPr>
            <a:r>
              <a:rPr lang="en-US" sz="3500" b="1" dirty="0">
                <a:solidFill>
                  <a:srgbClr val="FF0000"/>
                </a:solidFill>
                <a:latin typeface="Agency FB" panose="020B0503020202020204" pitchFamily="34" charset="0"/>
              </a:rPr>
              <a:t>   Introduction to Lysosomes</a:t>
            </a:r>
          </a:p>
          <a:p>
            <a:pPr algn="just"/>
            <a:r>
              <a:rPr lang="en-US" sz="3200" dirty="0">
                <a:latin typeface="Agency FB" panose="020B0503020202020204" pitchFamily="34" charset="0"/>
              </a:rPr>
              <a:t>The lysosomes are important products of the secretary pathway in cells. </a:t>
            </a:r>
          </a:p>
          <a:p>
            <a:pPr algn="just"/>
            <a:r>
              <a:rPr lang="en-US" sz="3200" dirty="0">
                <a:latin typeface="Agency FB" panose="020B0503020202020204" pitchFamily="34" charset="0"/>
              </a:rPr>
              <a:t>Lysosomes are also known as </a:t>
            </a:r>
            <a:r>
              <a:rPr lang="en-US" sz="3200" b="1" dirty="0">
                <a:solidFill>
                  <a:srgbClr val="FF0000"/>
                </a:solidFill>
                <a:highlight>
                  <a:srgbClr val="FFFF00"/>
                </a:highlight>
                <a:latin typeface="Agency FB" panose="020B0503020202020204" pitchFamily="34" charset="0"/>
              </a:rPr>
              <a:t>"suicidal bags"</a:t>
            </a:r>
            <a:r>
              <a:rPr lang="en-US" sz="3200" dirty="0">
                <a:latin typeface="Agency FB" panose="020B0503020202020204" pitchFamily="34" charset="0"/>
              </a:rPr>
              <a:t>. </a:t>
            </a:r>
          </a:p>
          <a:p>
            <a:pPr algn="just"/>
            <a:r>
              <a:rPr lang="en-US" sz="3200" dirty="0">
                <a:latin typeface="Agency FB" panose="020B0503020202020204" pitchFamily="34" charset="0"/>
              </a:rPr>
              <a:t>They are rounded, elliptical or highly irregular in shape. </a:t>
            </a:r>
          </a:p>
          <a:p>
            <a:pPr algn="just"/>
            <a:r>
              <a:rPr lang="en-US" sz="3200" dirty="0">
                <a:latin typeface="Agency FB" panose="020B0503020202020204" pitchFamily="34" charset="0"/>
              </a:rPr>
              <a:t>They are single membrane bounded bodies having a multiple hydrolytic enzymes capable of digesting all kinds of materials inside or outside the cell. </a:t>
            </a:r>
          </a:p>
          <a:p>
            <a:pPr algn="just"/>
            <a:r>
              <a:rPr lang="en-US" sz="3200" dirty="0">
                <a:latin typeface="Agency FB" panose="020B0503020202020204" pitchFamily="34" charset="0"/>
              </a:rPr>
              <a:t>Centrioles are also another cytoplasmic bodies found in most animal cells. </a:t>
            </a:r>
          </a:p>
          <a:p>
            <a:pPr algn="just"/>
            <a:r>
              <a:rPr lang="en-US" sz="3200" dirty="0">
                <a:latin typeface="Agency FB" panose="020B0503020202020204" pitchFamily="34" charset="0"/>
              </a:rPr>
              <a:t>These are located at one pole of the cell just outside the nuclear envelop. </a:t>
            </a:r>
          </a:p>
        </p:txBody>
      </p:sp>
    </p:spTree>
    <p:extLst>
      <p:ext uri="{BB962C8B-B14F-4D97-AF65-F5344CB8AC3E}">
        <p14:creationId xmlns:p14="http://schemas.microsoft.com/office/powerpoint/2010/main" val="4066649372"/>
      </p:ext>
    </p:extLst>
  </p:cSld>
  <p:clrMapOvr>
    <a:masterClrMapping/>
  </p:clrMapOvr>
  <p:timing>
    <p:tnLst>
      <p:par>
        <p:cTn id="1" dur="indefinite" restart="never" nodeType="tmRoot">
          <p:childTnLst>
            <p:par>
              <p:cTn id="2"/>
            </p:par>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marL="0" indent="0" algn="just">
              <a:buNone/>
            </a:pPr>
            <a:r>
              <a:rPr lang="en-US" sz="2700" b="1" dirty="0">
                <a:solidFill>
                  <a:srgbClr val="FF0000"/>
                </a:solidFill>
                <a:latin typeface="Agency FB" panose="020B0503020202020204" pitchFamily="34" charset="0"/>
              </a:rPr>
              <a:t>   </a:t>
            </a:r>
            <a:r>
              <a:rPr lang="en-US" sz="3500" b="1" dirty="0">
                <a:solidFill>
                  <a:srgbClr val="FF0000"/>
                </a:solidFill>
                <a:latin typeface="Agency FB" panose="020B0503020202020204" pitchFamily="34" charset="0"/>
              </a:rPr>
              <a:t>Prokaryotic cytoplasm has some special features as follows: </a:t>
            </a:r>
          </a:p>
          <a:p>
            <a:pPr algn="just"/>
            <a:r>
              <a:rPr lang="en-US" sz="2700" b="1" dirty="0">
                <a:highlight>
                  <a:srgbClr val="FFFF00"/>
                </a:highlight>
                <a:latin typeface="Agency FB" panose="020B0503020202020204" pitchFamily="34" charset="0"/>
              </a:rPr>
              <a:t>a. </a:t>
            </a:r>
            <a:r>
              <a:rPr lang="en-US" sz="2700" b="1" dirty="0">
                <a:latin typeface="Agency FB" panose="020B0503020202020204" pitchFamily="34" charset="0"/>
              </a:rPr>
              <a:t>It lacks cell organelles like endoplasmic reticulum, mitochondria, Golgi apparatus, Centrosomes, vacuoles, Lysosomes, microfilaments, intermediate filaments and microtubules</a:t>
            </a:r>
            <a:r>
              <a:rPr lang="en-US" sz="2700" dirty="0">
                <a:latin typeface="Agency FB" panose="020B0503020202020204" pitchFamily="34" charset="0"/>
              </a:rPr>
              <a:t>. </a:t>
            </a:r>
          </a:p>
          <a:p>
            <a:pPr algn="just"/>
            <a:r>
              <a:rPr lang="en-US" sz="2700" b="1" dirty="0">
                <a:highlight>
                  <a:srgbClr val="FFFF00"/>
                </a:highlight>
                <a:latin typeface="Agency FB" panose="020B0503020202020204" pitchFamily="34" charset="0"/>
              </a:rPr>
              <a:t>b. </a:t>
            </a:r>
            <a:r>
              <a:rPr lang="en-US" sz="2700" dirty="0">
                <a:latin typeface="Agency FB" panose="020B0503020202020204" pitchFamily="34" charset="0"/>
              </a:rPr>
              <a:t>The only cytoplasmic organelle found in prokaryotic cells is the ribosomes. They are smaller than eukaryotic ribosomes i.e., 70S and lie free in the cytoplasm. They form poly-ribosomes at the time of protein synthesis. They are the sites of protein synthesis. </a:t>
            </a:r>
          </a:p>
          <a:p>
            <a:pPr algn="just"/>
            <a:r>
              <a:rPr lang="en-US" sz="2700" b="1" dirty="0">
                <a:highlight>
                  <a:srgbClr val="FFFF00"/>
                </a:highlight>
                <a:latin typeface="Agency FB" panose="020B0503020202020204" pitchFamily="34" charset="0"/>
              </a:rPr>
              <a:t>c. </a:t>
            </a:r>
            <a:r>
              <a:rPr lang="en-US" sz="2700" dirty="0">
                <a:latin typeface="Agency FB" panose="020B0503020202020204" pitchFamily="34" charset="0"/>
              </a:rPr>
              <a:t>Like eukaryotic cells, the cytoplasm of prokaryotic cell does not show streaming movement or cyclosis. </a:t>
            </a:r>
          </a:p>
          <a:p>
            <a:pPr algn="just"/>
            <a:r>
              <a:rPr lang="en-US" sz="2700" b="1" dirty="0">
                <a:highlight>
                  <a:srgbClr val="FFFF00"/>
                </a:highlight>
                <a:latin typeface="Agency FB" panose="020B0503020202020204" pitchFamily="34" charset="0"/>
              </a:rPr>
              <a:t>d. </a:t>
            </a:r>
            <a:r>
              <a:rPr lang="en-US" sz="2700" dirty="0">
                <a:latin typeface="Agency FB" panose="020B0503020202020204" pitchFamily="34" charset="0"/>
              </a:rPr>
              <a:t>Gas vacuoles are also formed in some prokaryotic cells. </a:t>
            </a:r>
          </a:p>
          <a:p>
            <a:pPr algn="just"/>
            <a:r>
              <a:rPr lang="en-US" sz="2700" b="1" dirty="0">
                <a:highlight>
                  <a:srgbClr val="FFFF00"/>
                </a:highlight>
                <a:latin typeface="Agency FB" panose="020B0503020202020204" pitchFamily="34" charset="0"/>
              </a:rPr>
              <a:t>e. </a:t>
            </a:r>
            <a:r>
              <a:rPr lang="en-US" sz="2700" dirty="0">
                <a:latin typeface="Agency FB" panose="020B0503020202020204" pitchFamily="34" charset="0"/>
              </a:rPr>
              <a:t>The cell does not show phagocytosis, pinocytosis and </a:t>
            </a:r>
            <a:r>
              <a:rPr lang="en-US" sz="2700" dirty="0" err="1">
                <a:latin typeface="Agency FB" panose="020B0503020202020204" pitchFamily="34" charset="0"/>
              </a:rPr>
              <a:t>exocytose</a:t>
            </a:r>
            <a:r>
              <a:rPr lang="en-US" sz="2700" dirty="0">
                <a:latin typeface="Agency FB" panose="020B0503020202020204" pitchFamily="34" charset="0"/>
              </a:rPr>
              <a:t>, substances enter and leave the cell through the cell membrane. </a:t>
            </a:r>
          </a:p>
          <a:p>
            <a:pPr algn="just"/>
            <a:r>
              <a:rPr lang="en-US" sz="2700" b="1" dirty="0">
                <a:highlight>
                  <a:srgbClr val="FFFF00"/>
                </a:highlight>
                <a:latin typeface="Agency FB" panose="020B0503020202020204" pitchFamily="34" charset="0"/>
              </a:rPr>
              <a:t>f. </a:t>
            </a:r>
            <a:r>
              <a:rPr lang="en-US" sz="2700" dirty="0">
                <a:latin typeface="Agency FB" panose="020B0503020202020204" pitchFamily="34" charset="0"/>
              </a:rPr>
              <a:t>They may contain deposits of polysaccharides or inorganic phosphates. </a:t>
            </a:r>
          </a:p>
          <a:p>
            <a:pPr algn="just"/>
            <a:r>
              <a:rPr lang="en-US" sz="2700" b="1" dirty="0">
                <a:highlight>
                  <a:srgbClr val="FFFF00"/>
                </a:highlight>
                <a:latin typeface="Agency FB" panose="020B0503020202020204" pitchFamily="34" charset="0"/>
              </a:rPr>
              <a:t>(III) Nucleoid: </a:t>
            </a:r>
            <a:r>
              <a:rPr lang="en-US" sz="2700" dirty="0">
                <a:latin typeface="Agency FB" panose="020B0503020202020204" pitchFamily="34" charset="0"/>
              </a:rPr>
              <a:t>Nuclear envelope is absent in prokaryotic cell and the genetic material lies directly into the cytoplasm. Such nuclear material is known as nucleoid. Nucleoid consists of greatly coiled single pro-chromosome. It shows the following special features:</a:t>
            </a:r>
          </a:p>
        </p:txBody>
      </p:sp>
    </p:spTree>
    <p:extLst>
      <p:ext uri="{BB962C8B-B14F-4D97-AF65-F5344CB8AC3E}">
        <p14:creationId xmlns:p14="http://schemas.microsoft.com/office/powerpoint/2010/main" val="50522078"/>
      </p:ext>
    </p:extLst>
  </p:cSld>
  <p:clrMapOvr>
    <a:masterClrMapping/>
  </p:clrMapOvr>
  <p:timing>
    <p:tnLst>
      <p:par>
        <p:cTn id="1" dur="indefinite" restart="never" nodeType="tmRoot">
          <p:childTnLst>
            <p:par>
              <p:cTn id="2"/>
            </p:par>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3200" dirty="0">
                <a:latin typeface="Agency FB" panose="020B0503020202020204" pitchFamily="34" charset="0"/>
              </a:rPr>
              <a:t>Higher plant cells lack centrioles, and the spindle is formed without their aid though lower plants do have centriole. </a:t>
            </a:r>
          </a:p>
          <a:p>
            <a:pPr algn="just"/>
            <a:r>
              <a:rPr lang="en-US" sz="3200" dirty="0">
                <a:latin typeface="Agency FB" panose="020B0503020202020204" pitchFamily="34" charset="0"/>
              </a:rPr>
              <a:t>They are usually hollow cylinders 3000 to 5000Å long and 1200 to 1500Å in diameter composed of nine sets of hollow triple microtubules arranged in a circle and embedded in a dense granule or amorphous, electron dense matrix. </a:t>
            </a:r>
          </a:p>
          <a:p>
            <a:pPr algn="just"/>
            <a:r>
              <a:rPr lang="en-US" sz="3200" dirty="0">
                <a:latin typeface="Agency FB" panose="020B0503020202020204" pitchFamily="34" charset="0"/>
              </a:rPr>
              <a:t>These may appear to be a granular disc, called </a:t>
            </a:r>
            <a:r>
              <a:rPr lang="en-US" sz="3200" b="1" dirty="0">
                <a:highlight>
                  <a:srgbClr val="FFFF00"/>
                </a:highlight>
                <a:latin typeface="Agency FB" panose="020B0503020202020204" pitchFamily="34" charset="0"/>
              </a:rPr>
              <a:t>satellites</a:t>
            </a:r>
            <a:r>
              <a:rPr lang="en-US" sz="3200" dirty="0">
                <a:latin typeface="Agency FB" panose="020B0503020202020204" pitchFamily="34" charset="0"/>
              </a:rPr>
              <a:t>, around the centriole. </a:t>
            </a:r>
          </a:p>
          <a:p>
            <a:pPr algn="just"/>
            <a:r>
              <a:rPr lang="en-US" sz="3200" dirty="0">
                <a:latin typeface="Agency FB" panose="020B0503020202020204" pitchFamily="34" charset="0"/>
              </a:rPr>
              <a:t>Each triplet formed of three microtubules run oblique towards the </a:t>
            </a:r>
            <a:r>
              <a:rPr lang="en-US" sz="3200" dirty="0" err="1">
                <a:latin typeface="Agency FB" panose="020B0503020202020204" pitchFamily="34" charset="0"/>
              </a:rPr>
              <a:t>centre</a:t>
            </a:r>
            <a:r>
              <a:rPr lang="en-US" sz="3200" dirty="0">
                <a:latin typeface="Agency FB" panose="020B0503020202020204" pitchFamily="34" charset="0"/>
              </a:rPr>
              <a:t>. </a:t>
            </a:r>
          </a:p>
          <a:p>
            <a:pPr algn="just"/>
            <a:r>
              <a:rPr lang="en-US" sz="3200" dirty="0">
                <a:latin typeface="Agency FB" panose="020B0503020202020204" pitchFamily="34" charset="0"/>
              </a:rPr>
              <a:t>These nine triplets are considered to form the wall of the cylinder since centriole has no outer membrane.</a:t>
            </a:r>
          </a:p>
        </p:txBody>
      </p:sp>
    </p:spTree>
    <p:extLst>
      <p:ext uri="{BB962C8B-B14F-4D97-AF65-F5344CB8AC3E}">
        <p14:creationId xmlns:p14="http://schemas.microsoft.com/office/powerpoint/2010/main" val="752364768"/>
      </p:ext>
    </p:extLst>
  </p:cSld>
  <p:clrMapOvr>
    <a:masterClrMapping/>
  </p:clrMapOvr>
  <p:timing>
    <p:tnLst>
      <p:par>
        <p:cTn id="1" dur="indefinite" restart="never" nodeType="tmRoot">
          <p:childTnLst>
            <p:par>
              <p:cTn id="2"/>
            </p:par>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Autofit/>
          </a:bodyPr>
          <a:lstStyle/>
          <a:p>
            <a:pPr marL="0" indent="0" algn="just">
              <a:buNone/>
            </a:pPr>
            <a:r>
              <a:rPr lang="en-US" sz="2700" dirty="0">
                <a:latin typeface="Agency FB" panose="020B0503020202020204" pitchFamily="34" charset="0"/>
              </a:rPr>
              <a:t>    </a:t>
            </a:r>
            <a:r>
              <a:rPr lang="en-US" sz="2700" b="1" dirty="0">
                <a:solidFill>
                  <a:srgbClr val="FF0000"/>
                </a:solidFill>
                <a:latin typeface="Agency FB" panose="020B0503020202020204" pitchFamily="34" charset="0"/>
              </a:rPr>
              <a:t>Lysosomes</a:t>
            </a:r>
          </a:p>
          <a:p>
            <a:pPr marL="0" indent="0" algn="just">
              <a:buNone/>
            </a:pPr>
            <a:r>
              <a:rPr lang="en-US" sz="2700" dirty="0">
                <a:solidFill>
                  <a:srgbClr val="FF0000"/>
                </a:solidFill>
                <a:latin typeface="Agency FB" panose="020B0503020202020204" pitchFamily="34" charset="0"/>
              </a:rPr>
              <a:t>    </a:t>
            </a:r>
            <a:r>
              <a:rPr lang="en-US" sz="2700" b="1" dirty="0">
                <a:solidFill>
                  <a:srgbClr val="FF0000"/>
                </a:solidFill>
                <a:latin typeface="Agency FB" panose="020B0503020202020204" pitchFamily="34" charset="0"/>
              </a:rPr>
              <a:t>General history of Lysosomes</a:t>
            </a:r>
          </a:p>
          <a:p>
            <a:pPr algn="just"/>
            <a:r>
              <a:rPr lang="en-US" sz="2700" dirty="0">
                <a:latin typeface="Agency FB" panose="020B0503020202020204" pitchFamily="34" charset="0"/>
              </a:rPr>
              <a:t>Lysosome is an organelle which unlike other organelles, first became known through the biochemical studies and thereafter their morphological identifications were made. Christian de Duve, a Belgian cytologist and biochemist, in 1955 reported the presence of lysosomes in the cells by biochemical studies. Later on, </a:t>
            </a:r>
            <a:r>
              <a:rPr lang="en-US" sz="2700" dirty="0" err="1">
                <a:latin typeface="Agency FB" panose="020B0503020202020204" pitchFamily="34" charset="0"/>
              </a:rPr>
              <a:t>Novikoff</a:t>
            </a:r>
            <a:r>
              <a:rPr lang="en-US" sz="2700" dirty="0">
                <a:latin typeface="Agency FB" panose="020B0503020202020204" pitchFamily="34" charset="0"/>
              </a:rPr>
              <a:t> in 1956 observed these lysosomes as distinct cell organelles with the help of electron microscope.</a:t>
            </a:r>
          </a:p>
          <a:p>
            <a:pPr marL="0" indent="0" algn="just">
              <a:buNone/>
            </a:pPr>
            <a:r>
              <a:rPr lang="en-US" sz="2700" dirty="0">
                <a:latin typeface="Agency FB" panose="020B0503020202020204" pitchFamily="34" charset="0"/>
              </a:rPr>
              <a:t>    </a:t>
            </a:r>
            <a:r>
              <a:rPr lang="en-US" sz="2700" b="1" dirty="0">
                <a:solidFill>
                  <a:srgbClr val="FF0000"/>
                </a:solidFill>
                <a:latin typeface="Agency FB" panose="020B0503020202020204" pitchFamily="34" charset="0"/>
              </a:rPr>
              <a:t>Structure of Lysosomes</a:t>
            </a:r>
          </a:p>
          <a:p>
            <a:pPr algn="just"/>
            <a:r>
              <a:rPr lang="en-US" sz="2700" dirty="0">
                <a:latin typeface="Agency FB" panose="020B0503020202020204" pitchFamily="34" charset="0"/>
              </a:rPr>
              <a:t>Lysosomes are round tiny bags filled with dense material rich in acid phosphatase (tissue dissolving enzymes) and other hydrolytic enzymes. They consist of two parts: (</a:t>
            </a:r>
            <a:r>
              <a:rPr lang="en-US" sz="2700" dirty="0" err="1">
                <a:latin typeface="Agency FB" panose="020B0503020202020204" pitchFamily="34" charset="0"/>
              </a:rPr>
              <a:t>i</a:t>
            </a:r>
            <a:r>
              <a:rPr lang="en-US" sz="2700" dirty="0">
                <a:latin typeface="Agency FB" panose="020B0503020202020204" pitchFamily="34" charset="0"/>
              </a:rPr>
              <a:t>) limiting membrane and (ii) inner dense mass. </a:t>
            </a:r>
          </a:p>
          <a:p>
            <a:pPr algn="just"/>
            <a:r>
              <a:rPr lang="en-US" sz="2700" dirty="0">
                <a:latin typeface="Agency FB" panose="020B0503020202020204" pitchFamily="34" charset="0"/>
              </a:rPr>
              <a:t>1. Limiting membrane: This membrane is single and is composed of lipoprotein. Chemical structure is homologous with unit membrane of plasmalemma, consisting of bimolecular layer. </a:t>
            </a:r>
          </a:p>
          <a:p>
            <a:pPr algn="just"/>
            <a:r>
              <a:rPr lang="en-US" sz="2700" dirty="0">
                <a:latin typeface="Agency FB" panose="020B0503020202020204" pitchFamily="34" charset="0"/>
              </a:rPr>
              <a:t>2. Inner dense mass: This enclosed mass may be solid or of very dense contents. Some lysosomes have a very dense outer zone and a less dense inner zone. Some others have cavities or vacuoles within the inner granular material. Lysosomes are of various types and they help in intracellular digestion. Their contents vary with the stage of digestion.</a:t>
            </a:r>
          </a:p>
        </p:txBody>
      </p:sp>
    </p:spTree>
    <p:extLst>
      <p:ext uri="{BB962C8B-B14F-4D97-AF65-F5344CB8AC3E}">
        <p14:creationId xmlns:p14="http://schemas.microsoft.com/office/powerpoint/2010/main" val="392686961"/>
      </p:ext>
    </p:extLst>
  </p:cSld>
  <p:clrMapOvr>
    <a:masterClrMapping/>
  </p:clrMapOvr>
  <p:timing>
    <p:tnLst>
      <p:par>
        <p:cTn id="1" dur="indefinite" restart="never" nodeType="tmRoot">
          <p:childTnLst>
            <p:par>
              <p:cTn id="2"/>
            </p:par>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Kinds of Lysosomes </a:t>
            </a:r>
          </a:p>
          <a:p>
            <a:pPr algn="just"/>
            <a:r>
              <a:rPr lang="en-US" sz="2700" dirty="0">
                <a:latin typeface="Agency FB" panose="020B0503020202020204" pitchFamily="34" charset="0"/>
              </a:rPr>
              <a:t>There are four types of lysosomes: primary, secondary, residual bodies and </a:t>
            </a:r>
            <a:r>
              <a:rPr lang="en-US" sz="2700" dirty="0" err="1">
                <a:latin typeface="Agency FB" panose="020B0503020202020204" pitchFamily="34" charset="0"/>
              </a:rPr>
              <a:t>cytolysosome</a:t>
            </a:r>
            <a:r>
              <a:rPr lang="en-US" sz="2700" dirty="0">
                <a:latin typeface="Agency FB" panose="020B0503020202020204" pitchFamily="34" charset="0"/>
              </a:rPr>
              <a:t> or autophagosome. </a:t>
            </a:r>
          </a:p>
          <a:p>
            <a:pPr algn="just"/>
            <a:r>
              <a:rPr lang="en-US" sz="2700" b="1" dirty="0">
                <a:highlight>
                  <a:srgbClr val="FFFF00"/>
                </a:highlight>
                <a:latin typeface="Agency FB" panose="020B0503020202020204" pitchFamily="34" charset="0"/>
              </a:rPr>
              <a:t>1. Primary Lysosome (storage granules): </a:t>
            </a:r>
            <a:r>
              <a:rPr lang="en-US" sz="2700" dirty="0">
                <a:latin typeface="Agency FB" panose="020B0503020202020204" pitchFamily="34" charset="0"/>
              </a:rPr>
              <a:t>It is a small sac like body. Its enzymatic contents are synthesized by ribosomes and accumulated in ER. From there, they enter the Golgi region, where acid phosphatase reaction takes place. The GERL region, i.e., acid phosphatase rich region of Golgi maturing face is thought to be involved in the production of lysosomes. The primary lysosome comprises only one type of enzyme or another. </a:t>
            </a:r>
          </a:p>
          <a:p>
            <a:pPr algn="just"/>
            <a:r>
              <a:rPr lang="en-US" sz="2700" b="1" dirty="0">
                <a:highlight>
                  <a:srgbClr val="FFFF00"/>
                </a:highlight>
                <a:latin typeface="Agency FB" panose="020B0503020202020204" pitchFamily="34" charset="0"/>
              </a:rPr>
              <a:t>2. Secondary Lysosome (digestive vacuole or </a:t>
            </a:r>
            <a:r>
              <a:rPr lang="en-US" sz="2700" b="1" dirty="0" err="1">
                <a:highlight>
                  <a:srgbClr val="FFFF00"/>
                </a:highlight>
                <a:latin typeface="Agency FB" panose="020B0503020202020204" pitchFamily="34" charset="0"/>
              </a:rPr>
              <a:t>heterophagosome</a:t>
            </a:r>
            <a:r>
              <a:rPr lang="en-US" sz="2700" b="1" dirty="0">
                <a:highlight>
                  <a:srgbClr val="FFFF00"/>
                </a:highlight>
                <a:latin typeface="Agency FB" panose="020B0503020202020204" pitchFamily="34" charset="0"/>
              </a:rPr>
              <a:t>): </a:t>
            </a:r>
            <a:r>
              <a:rPr lang="en-US" sz="2700" dirty="0">
                <a:latin typeface="Agency FB" panose="020B0503020202020204" pitchFamily="34" charset="0"/>
              </a:rPr>
              <a:t>These are produced either from phagocytosis or pinocytosis of foreign material by the cell. Actually within the cell, after phagocytosis or pinocytosis, the foreign bodies or extra-cellular substances are enclosed within the membrane and these membranes bound structures are known as </a:t>
            </a:r>
            <a:r>
              <a:rPr lang="en-US" sz="2700" b="1" dirty="0">
                <a:highlight>
                  <a:srgbClr val="FFFF00"/>
                </a:highlight>
                <a:latin typeface="Agency FB" panose="020B0503020202020204" pitchFamily="34" charset="0"/>
              </a:rPr>
              <a:t>phagosome</a:t>
            </a:r>
            <a:r>
              <a:rPr lang="en-US" sz="2700" dirty="0">
                <a:highlight>
                  <a:srgbClr val="FFFF00"/>
                </a:highlight>
                <a:latin typeface="Agency FB" panose="020B0503020202020204" pitchFamily="34" charset="0"/>
              </a:rPr>
              <a:t> </a:t>
            </a:r>
            <a:r>
              <a:rPr lang="en-US" sz="2700" b="1" dirty="0">
                <a:highlight>
                  <a:srgbClr val="FFFF00"/>
                </a:highlight>
                <a:latin typeface="Agency FB" panose="020B0503020202020204" pitchFamily="34" charset="0"/>
              </a:rPr>
              <a:t>or </a:t>
            </a:r>
            <a:r>
              <a:rPr lang="en-US" sz="2700" b="1" dirty="0" err="1">
                <a:highlight>
                  <a:srgbClr val="FFFF00"/>
                </a:highlight>
                <a:latin typeface="Agency FB" panose="020B0503020202020204" pitchFamily="34" charset="0"/>
              </a:rPr>
              <a:t>pinosomes</a:t>
            </a:r>
            <a:r>
              <a:rPr lang="en-US" sz="2700" dirty="0">
                <a:latin typeface="Agency FB" panose="020B0503020202020204" pitchFamily="34" charset="0"/>
              </a:rPr>
              <a:t>. </a:t>
            </a:r>
          </a:p>
          <a:p>
            <a:pPr algn="just"/>
            <a:r>
              <a:rPr lang="en-US" sz="2700" dirty="0">
                <a:latin typeface="Agency FB" panose="020B0503020202020204" pitchFamily="34" charset="0"/>
              </a:rPr>
              <a:t>These ultimately fuse with primary lysosomes, thus forming secondary lysosome. This body having engulfed material within membrane has also full complements of acid hydrolases (hydrolytic enzymes). The digested material of these lysosomes passes through the lysosomal membrane and is incorporated into the cell so that they may be reused in metabolic pathways.</a:t>
            </a:r>
          </a:p>
        </p:txBody>
      </p:sp>
    </p:spTree>
    <p:extLst>
      <p:ext uri="{BB962C8B-B14F-4D97-AF65-F5344CB8AC3E}">
        <p14:creationId xmlns:p14="http://schemas.microsoft.com/office/powerpoint/2010/main" val="4213291844"/>
      </p:ext>
    </p:extLst>
  </p:cSld>
  <p:clrMapOvr>
    <a:masterClrMapping/>
  </p:clrMapOvr>
  <p:timing>
    <p:tnLst>
      <p:par>
        <p:cTn id="1" dur="indefinite" restart="never" nodeType="tmRoot">
          <p:childTnLst>
            <p:par>
              <p:cTn id="2"/>
            </p:par>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900" b="1" dirty="0">
                <a:highlight>
                  <a:srgbClr val="FFFF00"/>
                </a:highlight>
                <a:latin typeface="Agency FB" panose="020B0503020202020204" pitchFamily="34" charset="0"/>
              </a:rPr>
              <a:t>3. Residual bodies: </a:t>
            </a:r>
            <a:r>
              <a:rPr lang="en-US" sz="2900" dirty="0">
                <a:latin typeface="Agency FB" panose="020B0503020202020204" pitchFamily="34" charset="0"/>
              </a:rPr>
              <a:t>These are formed in case the digestion is incomplete. In some cells, such as Amoeba and other protozoa, these residual bodies are eliminated by defecation. Hence, lysosomes having undigested material or debris are called </a:t>
            </a:r>
            <a:r>
              <a:rPr lang="en-US" sz="2900" b="1" dirty="0">
                <a:highlight>
                  <a:srgbClr val="FFFF00"/>
                </a:highlight>
                <a:latin typeface="Agency FB" panose="020B0503020202020204" pitchFamily="34" charset="0"/>
              </a:rPr>
              <a:t>residual bodies</a:t>
            </a:r>
            <a:r>
              <a:rPr lang="en-US" sz="2900" dirty="0">
                <a:latin typeface="Agency FB" panose="020B0503020202020204" pitchFamily="34" charset="0"/>
              </a:rPr>
              <a:t>. These bodies are formed due to lack of certain enzymes in lysosomes. These are rejected from the cell by exocytosis and some time in certain cells these bodies remain in cells for long time causing ageing. These residual bodies also cause diseases in man such as fever, hepatitis, </a:t>
            </a:r>
            <a:r>
              <a:rPr lang="en-US" sz="2900" dirty="0" err="1">
                <a:latin typeface="Agency FB" panose="020B0503020202020204" pitchFamily="34" charset="0"/>
              </a:rPr>
              <a:t>polynephritis</a:t>
            </a:r>
            <a:r>
              <a:rPr lang="en-US" sz="2900" dirty="0">
                <a:latin typeface="Agency FB" panose="020B0503020202020204" pitchFamily="34" charset="0"/>
              </a:rPr>
              <a:t>, hypertension, congested heart failure etc. If the debris which is mostly lipid in nature may accumulate and condense into concentric lamella, it forms myelin figure. </a:t>
            </a:r>
          </a:p>
          <a:p>
            <a:pPr algn="just"/>
            <a:r>
              <a:rPr lang="en-US" sz="2900" b="1" dirty="0">
                <a:highlight>
                  <a:srgbClr val="FFFF00"/>
                </a:highlight>
                <a:latin typeface="Agency FB" panose="020B0503020202020204" pitchFamily="34" charset="0"/>
              </a:rPr>
              <a:t>4. Autophagic vacuole (</a:t>
            </a:r>
            <a:r>
              <a:rPr lang="en-US" sz="2900" b="1" dirty="0" err="1">
                <a:highlight>
                  <a:srgbClr val="FFFF00"/>
                </a:highlight>
                <a:latin typeface="Agency FB" panose="020B0503020202020204" pitchFamily="34" charset="0"/>
              </a:rPr>
              <a:t>cytolysosome</a:t>
            </a:r>
            <a:r>
              <a:rPr lang="en-US" sz="2900" b="1" dirty="0">
                <a:highlight>
                  <a:srgbClr val="FFFF00"/>
                </a:highlight>
                <a:latin typeface="Agency FB" panose="020B0503020202020204" pitchFamily="34" charset="0"/>
              </a:rPr>
              <a:t> or autophagosome): </a:t>
            </a:r>
            <a:r>
              <a:rPr lang="en-US" sz="2900" dirty="0">
                <a:latin typeface="Agency FB" panose="020B0503020202020204" pitchFamily="34" charset="0"/>
              </a:rPr>
              <a:t>In this case, the lysosome digests a part of cell (e.g., mitochondria or portion of ER) by the process of autophagy. For example, liver cell shows numerous autophagosome during starvation among which remnants of mitochondria occur. This is a mechanism by which the cell can achieve degradation of its own constituents without irreparable damage.</a:t>
            </a:r>
          </a:p>
        </p:txBody>
      </p:sp>
    </p:spTree>
    <p:extLst>
      <p:ext uri="{BB962C8B-B14F-4D97-AF65-F5344CB8AC3E}">
        <p14:creationId xmlns:p14="http://schemas.microsoft.com/office/powerpoint/2010/main" val="3431367505"/>
      </p:ext>
    </p:extLst>
  </p:cSld>
  <p:clrMapOvr>
    <a:masterClrMapping/>
  </p:clrMapOvr>
  <p:timing>
    <p:tnLst>
      <p:par>
        <p:cTn id="1" dur="indefinite" restart="never" nodeType="tmRoot">
          <p:childTnLst>
            <p:par>
              <p:cTn id="2"/>
            </p:par>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53E1372B-E57A-919D-64D4-54AA9A26E182}"/>
              </a:ext>
            </a:extLst>
          </p:cNvPr>
          <p:cNvPicPr>
            <a:picLocks noChangeAspect="1"/>
          </p:cNvPicPr>
          <p:nvPr/>
        </p:nvPicPr>
        <p:blipFill rotWithShape="1">
          <a:blip r:embed="rId2"/>
          <a:srcRect l="30368" t="30154" r="30533" b="21297"/>
          <a:stretch/>
        </p:blipFill>
        <p:spPr>
          <a:xfrm>
            <a:off x="569628" y="434715"/>
            <a:ext cx="7719935" cy="5996065"/>
          </a:xfrm>
          <a:prstGeom prst="rect">
            <a:avLst/>
          </a:prstGeom>
        </p:spPr>
      </p:pic>
      <p:sp>
        <p:nvSpPr>
          <p:cNvPr id="6" name="TextBox 5">
            <a:extLst>
              <a:ext uri="{FF2B5EF4-FFF2-40B4-BE49-F238E27FC236}">
                <a16:creationId xmlns:a16="http://schemas.microsoft.com/office/drawing/2014/main" id="{08DCC0FA-89CF-9EE5-239B-952229D01E45}"/>
              </a:ext>
            </a:extLst>
          </p:cNvPr>
          <p:cNvSpPr txBox="1"/>
          <p:nvPr/>
        </p:nvSpPr>
        <p:spPr>
          <a:xfrm>
            <a:off x="4886790" y="6043748"/>
            <a:ext cx="6846755"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Formation of lysosomes and intracellular digestion in them</a:t>
            </a:r>
          </a:p>
        </p:txBody>
      </p:sp>
    </p:spTree>
    <p:extLst>
      <p:ext uri="{BB962C8B-B14F-4D97-AF65-F5344CB8AC3E}">
        <p14:creationId xmlns:p14="http://schemas.microsoft.com/office/powerpoint/2010/main" val="2776322604"/>
      </p:ext>
    </p:extLst>
  </p:cSld>
  <p:clrMapOvr>
    <a:masterClrMapping/>
  </p:clrMapOvr>
  <p:timing>
    <p:tnLst>
      <p:par>
        <p:cTn id="1" dur="indefinite" restart="never" nodeType="tmRoot">
          <p:childTnLst>
            <p:par>
              <p:cTn id="2"/>
            </p:par>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Chemical Nature of Lysosomes</a:t>
            </a:r>
            <a:endParaRPr lang="en-US" sz="2900" dirty="0">
              <a:latin typeface="Agency FB" panose="020B0503020202020204" pitchFamily="34" charset="0"/>
            </a:endParaRPr>
          </a:p>
          <a:p>
            <a:pPr algn="just"/>
            <a:r>
              <a:rPr lang="en-US" sz="2900" dirty="0">
                <a:latin typeface="Agency FB" panose="020B0503020202020204" pitchFamily="34" charset="0"/>
              </a:rPr>
              <a:t>Chemically lysosomes are defined as a </a:t>
            </a:r>
            <a:r>
              <a:rPr lang="en-US" sz="2900" b="1" dirty="0">
                <a:solidFill>
                  <a:srgbClr val="FF0000"/>
                </a:solidFill>
                <a:highlight>
                  <a:srgbClr val="FFFF00"/>
                </a:highlight>
                <a:latin typeface="Agency FB" panose="020B0503020202020204" pitchFamily="34" charset="0"/>
              </a:rPr>
              <a:t>body rich in acid hydrolases</a:t>
            </a:r>
            <a:r>
              <a:rPr lang="en-US" sz="2900" dirty="0">
                <a:latin typeface="Agency FB" panose="020B0503020202020204" pitchFamily="34" charset="0"/>
              </a:rPr>
              <a:t>. </a:t>
            </a:r>
          </a:p>
          <a:p>
            <a:pPr algn="just"/>
            <a:r>
              <a:rPr lang="en-US" sz="2900" dirty="0">
                <a:latin typeface="Agency FB" panose="020B0503020202020204" pitchFamily="34" charset="0"/>
              </a:rPr>
              <a:t>Acid phosphatase has been found in many cells of plant roots, fungi, liver, kidney and endocrine glands. </a:t>
            </a:r>
          </a:p>
          <a:p>
            <a:pPr algn="just"/>
            <a:r>
              <a:rPr lang="en-US" sz="2900" dirty="0">
                <a:latin typeface="Agency FB" panose="020B0503020202020204" pitchFamily="34" charset="0"/>
              </a:rPr>
              <a:t>The lysosomal enzymes can break down all major biological macromolecules present in the cells or entering the cells from outside into their building block subunits by adding water. </a:t>
            </a:r>
          </a:p>
          <a:p>
            <a:pPr algn="just"/>
            <a:r>
              <a:rPr lang="en-US" sz="2900" b="1" dirty="0">
                <a:highlight>
                  <a:srgbClr val="FFFF00"/>
                </a:highlight>
                <a:latin typeface="Agency FB" panose="020B0503020202020204" pitchFamily="34" charset="0"/>
              </a:rPr>
              <a:t>The common enzymes in the lysosomes are proteases, nucleases (deoxyribonuclease and ribonuclease), glycosidase, lipases, </a:t>
            </a:r>
            <a:r>
              <a:rPr lang="en-US" sz="2900" b="1" dirty="0" err="1">
                <a:highlight>
                  <a:srgbClr val="FFFF00"/>
                </a:highlight>
                <a:latin typeface="Agency FB" panose="020B0503020202020204" pitchFamily="34" charset="0"/>
              </a:rPr>
              <a:t>sulphatases</a:t>
            </a:r>
            <a:r>
              <a:rPr lang="en-US" sz="2900" b="1" dirty="0">
                <a:highlight>
                  <a:srgbClr val="FFFF00"/>
                </a:highlight>
                <a:latin typeface="Agency FB" panose="020B0503020202020204" pitchFamily="34" charset="0"/>
              </a:rPr>
              <a:t> and phosphatase, which hydrolyses proteins, nucleic acids, polysaccharides, lipids, organic </a:t>
            </a:r>
            <a:r>
              <a:rPr lang="en-US" sz="2900" b="1" dirty="0" err="1">
                <a:highlight>
                  <a:srgbClr val="FFFF00"/>
                </a:highlight>
                <a:latin typeface="Agency FB" panose="020B0503020202020204" pitchFamily="34" charset="0"/>
              </a:rPr>
              <a:t>sulphatases</a:t>
            </a:r>
            <a:r>
              <a:rPr lang="en-US" sz="2900" b="1" dirty="0">
                <a:highlight>
                  <a:srgbClr val="FFFF00"/>
                </a:highlight>
                <a:latin typeface="Agency FB" panose="020B0503020202020204" pitchFamily="34" charset="0"/>
              </a:rPr>
              <a:t> and organic phosphates respectively.</a:t>
            </a:r>
          </a:p>
        </p:txBody>
      </p:sp>
    </p:spTree>
    <p:extLst>
      <p:ext uri="{BB962C8B-B14F-4D97-AF65-F5344CB8AC3E}">
        <p14:creationId xmlns:p14="http://schemas.microsoft.com/office/powerpoint/2010/main" val="1247564479"/>
      </p:ext>
    </p:extLst>
  </p:cSld>
  <p:clrMapOvr>
    <a:masterClrMapping/>
  </p:clrMapOvr>
  <p:timing>
    <p:tnLst>
      <p:par>
        <p:cTn id="1" dur="indefinite" restart="never" nodeType="tmRoot">
          <p:childTnLst>
            <p:par>
              <p:cTn id="2"/>
            </p:par>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Functions of Lysosomes </a:t>
            </a:r>
          </a:p>
          <a:p>
            <a:pPr algn="just"/>
            <a:r>
              <a:rPr lang="en-US" sz="3000" b="1" dirty="0">
                <a:highlight>
                  <a:srgbClr val="FFFF00"/>
                </a:highlight>
                <a:latin typeface="Agency FB" panose="020B0503020202020204" pitchFamily="34" charset="0"/>
              </a:rPr>
              <a:t>1. Digestion of useful materials: </a:t>
            </a:r>
            <a:r>
              <a:rPr lang="en-US" sz="3000" dirty="0">
                <a:latin typeface="Agency FB" panose="020B0503020202020204" pitchFamily="34" charset="0"/>
              </a:rPr>
              <a:t>Intracellular digestion is a regular feature in protozoans and in lower invertebrates such as sponges and coelenterates. In this process the organic substances (food particles) taken up by the cells in vacuoles (</a:t>
            </a:r>
            <a:r>
              <a:rPr lang="en-US" sz="3000" dirty="0" err="1">
                <a:latin typeface="Agency FB" panose="020B0503020202020204" pitchFamily="34" charset="0"/>
              </a:rPr>
              <a:t>pinosomes</a:t>
            </a:r>
            <a:r>
              <a:rPr lang="en-US" sz="3000" dirty="0">
                <a:latin typeface="Agency FB" panose="020B0503020202020204" pitchFamily="34" charset="0"/>
              </a:rPr>
              <a:t> or phagosome) from the environment are digested. </a:t>
            </a:r>
          </a:p>
          <a:p>
            <a:pPr algn="just"/>
            <a:r>
              <a:rPr lang="en-US" sz="3000" b="1" dirty="0">
                <a:highlight>
                  <a:srgbClr val="FFFF00"/>
                </a:highlight>
                <a:latin typeface="Agency FB" panose="020B0503020202020204" pitchFamily="34" charset="0"/>
              </a:rPr>
              <a:t>2. Digestion of harmful materials: </a:t>
            </a:r>
            <a:r>
              <a:rPr lang="en-US" sz="3000" dirty="0">
                <a:latin typeface="Agency FB" panose="020B0503020202020204" pitchFamily="34" charset="0"/>
              </a:rPr>
              <a:t>The foreign particles, such as viruses, bacteria and toxic molecules, are disposed of by hydrolyzing them in certain leucocytes and macrophages. </a:t>
            </a:r>
          </a:p>
          <a:p>
            <a:pPr algn="just"/>
            <a:r>
              <a:rPr lang="en-US" sz="3000" dirty="0">
                <a:latin typeface="Agency FB" panose="020B0503020202020204" pitchFamily="34" charset="0"/>
              </a:rPr>
              <a:t>This is called natural defense of the body. This activity of lysosomes is characteristic of higher animals. </a:t>
            </a:r>
          </a:p>
          <a:p>
            <a:pPr algn="just"/>
            <a:r>
              <a:rPr lang="en-US" sz="3000" b="1" dirty="0">
                <a:highlight>
                  <a:srgbClr val="FFFF00"/>
                </a:highlight>
                <a:latin typeface="Agency FB" panose="020B0503020202020204" pitchFamily="34" charset="0"/>
              </a:rPr>
              <a:t>3. Digestion of unwanted materials: </a:t>
            </a:r>
            <a:r>
              <a:rPr lang="en-US" sz="3000" dirty="0">
                <a:latin typeface="Agency FB" panose="020B0503020202020204" pitchFamily="34" charset="0"/>
              </a:rPr>
              <a:t>The dead cells and debris that accumulate at the sites of injury are destroyed in some white blood cells. This is called natural scavenging of the body. </a:t>
            </a:r>
          </a:p>
        </p:txBody>
      </p:sp>
    </p:spTree>
    <p:extLst>
      <p:ext uri="{BB962C8B-B14F-4D97-AF65-F5344CB8AC3E}">
        <p14:creationId xmlns:p14="http://schemas.microsoft.com/office/powerpoint/2010/main" val="3465144409"/>
      </p:ext>
    </p:extLst>
  </p:cSld>
  <p:clrMapOvr>
    <a:masterClrMapping/>
  </p:clrMapOvr>
  <p:timing>
    <p:tnLst>
      <p:par>
        <p:cTn id="1" dur="indefinite" restart="never" nodeType="tmRoot">
          <p:childTnLst>
            <p:par>
              <p:cTn id="2"/>
            </p:par>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269822" y="235528"/>
            <a:ext cx="11647357" cy="6359236"/>
          </a:xfrm>
          <a:ln w="38100">
            <a:solidFill>
              <a:srgbClr val="FF0000"/>
            </a:solidFill>
          </a:ln>
        </p:spPr>
        <p:txBody>
          <a:bodyPr>
            <a:normAutofit lnSpcReduction="10000"/>
          </a:bodyPr>
          <a:lstStyle/>
          <a:p>
            <a:pPr algn="just"/>
            <a:r>
              <a:rPr lang="en-US" sz="3200" b="1" dirty="0">
                <a:highlight>
                  <a:srgbClr val="FFFF00"/>
                </a:highlight>
                <a:latin typeface="Agency FB" panose="020B0503020202020204" pitchFamily="34" charset="0"/>
              </a:rPr>
              <a:t>4. Renewal of cells and organelles: </a:t>
            </a:r>
            <a:r>
              <a:rPr lang="en-US" sz="3200" dirty="0">
                <a:latin typeface="Agency FB" panose="020B0503020202020204" pitchFamily="34" charset="0"/>
              </a:rPr>
              <a:t>The old worn out cells and cell organelles are broken down to make the component molecules available for formation of new cells and cell organelles. Thus, the lysosomes facilitate the turn-over of cells in normal tissues and of organelles in normal cells. </a:t>
            </a:r>
          </a:p>
          <a:p>
            <a:pPr algn="just"/>
            <a:r>
              <a:rPr lang="en-US" sz="3200" b="1" dirty="0">
                <a:highlight>
                  <a:srgbClr val="FFFF00"/>
                </a:highlight>
                <a:latin typeface="Agency FB" panose="020B0503020202020204" pitchFamily="34" charset="0"/>
              </a:rPr>
              <a:t>5. Feeding of starving animals:</a:t>
            </a:r>
            <a:r>
              <a:rPr lang="en-US" sz="3200" dirty="0">
                <a:highlight>
                  <a:srgbClr val="FFFF00"/>
                </a:highlight>
                <a:latin typeface="Agency FB" panose="020B0503020202020204" pitchFamily="34" charset="0"/>
              </a:rPr>
              <a:t> </a:t>
            </a:r>
            <a:r>
              <a:rPr lang="en-US" sz="3200" dirty="0">
                <a:latin typeface="Agency FB" panose="020B0503020202020204" pitchFamily="34" charset="0"/>
              </a:rPr>
              <a:t>Food to a starving animal is provided by digesting the stored food materials (proteins, lipids and glycogen) and even the cells. This is called autophagy. </a:t>
            </a:r>
          </a:p>
          <a:p>
            <a:pPr algn="just"/>
            <a:r>
              <a:rPr lang="en-US" sz="3200" b="1" dirty="0">
                <a:highlight>
                  <a:srgbClr val="FFFF00"/>
                </a:highlight>
                <a:latin typeface="Agency FB" panose="020B0503020202020204" pitchFamily="34" charset="0"/>
              </a:rPr>
              <a:t>6. Autolysis: </a:t>
            </a:r>
            <a:r>
              <a:rPr lang="en-US" sz="3200" dirty="0">
                <a:latin typeface="Agency FB" panose="020B0503020202020204" pitchFamily="34" charset="0"/>
              </a:rPr>
              <a:t>Autolysis caused by the lysosomal enzymes plays a role in normal developmental changes in both animals and plants. E.g., in the breakdown and absorption of tail during the metamorphosis of frog's tadpole. In autolysis, lysosome membrane ruptures and releases the enzymes into the surrounding cytoplasm. This kills and lyses the cell. </a:t>
            </a:r>
          </a:p>
          <a:p>
            <a:pPr algn="just"/>
            <a:r>
              <a:rPr lang="en-US" sz="3200" b="1" dirty="0">
                <a:highlight>
                  <a:srgbClr val="FFFF00"/>
                </a:highlight>
                <a:latin typeface="Agency FB" panose="020B0503020202020204" pitchFamily="34" charset="0"/>
              </a:rPr>
              <a:t>7. Aid in fertilization: </a:t>
            </a:r>
            <a:r>
              <a:rPr lang="en-US" sz="3200" dirty="0">
                <a:latin typeface="Agency FB" panose="020B0503020202020204" pitchFamily="34" charset="0"/>
              </a:rPr>
              <a:t>The lysosome of sperms releases their enzymes to dissolve the egg membranes for the entry of the sperm into the ovum in fertilization. This is called extracellular digestion. </a:t>
            </a:r>
            <a:endParaRPr lang="en-US" sz="4400" dirty="0">
              <a:latin typeface="Agency FB" panose="020B0503020202020204" pitchFamily="34" charset="0"/>
            </a:endParaRPr>
          </a:p>
          <a:p>
            <a:pPr algn="just"/>
            <a:endParaRPr lang="en-US" sz="3200" dirty="0">
              <a:latin typeface="Agency FB" panose="020B0503020202020204" pitchFamily="34" charset="0"/>
            </a:endParaRPr>
          </a:p>
        </p:txBody>
      </p:sp>
    </p:spTree>
    <p:extLst>
      <p:ext uri="{BB962C8B-B14F-4D97-AF65-F5344CB8AC3E}">
        <p14:creationId xmlns:p14="http://schemas.microsoft.com/office/powerpoint/2010/main" val="678252280"/>
      </p:ext>
    </p:extLst>
  </p:cSld>
  <p:clrMapOvr>
    <a:masterClrMapping/>
  </p:clrMapOvr>
  <p:timing>
    <p:tnLst>
      <p:par>
        <p:cTn id="1" dur="indefinite" restart="never" nodeType="tmRoot">
          <p:childTnLst>
            <p:par>
              <p:cTn id="2"/>
            </p:par>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000" dirty="0">
                <a:latin typeface="Agency FB" panose="020B0503020202020204" pitchFamily="34" charset="0"/>
              </a:rPr>
              <a:t>   </a:t>
            </a:r>
            <a:r>
              <a:rPr lang="en-US" sz="3500" b="1" dirty="0">
                <a:solidFill>
                  <a:srgbClr val="FF0000"/>
                </a:solidFill>
                <a:latin typeface="Agency FB" panose="020B0503020202020204" pitchFamily="34" charset="0"/>
              </a:rPr>
              <a:t>Importance of Lysosomes </a:t>
            </a:r>
          </a:p>
          <a:p>
            <a:pPr algn="just"/>
            <a:r>
              <a:rPr lang="en-US" sz="3000" b="1" dirty="0">
                <a:highlight>
                  <a:srgbClr val="FFFF00"/>
                </a:highlight>
                <a:latin typeface="Agency FB" panose="020B0503020202020204" pitchFamily="34" charset="0"/>
              </a:rPr>
              <a:t>As lysosomes store the hydrolyzing enzymes of the cell, they digest the incoming food materials and remove the foreign bodies and their organelles no longer required</a:t>
            </a:r>
            <a:r>
              <a:rPr lang="en-US" sz="3000" dirty="0">
                <a:latin typeface="Agency FB" panose="020B0503020202020204" pitchFamily="34" charset="0"/>
              </a:rPr>
              <a:t>. </a:t>
            </a:r>
          </a:p>
          <a:p>
            <a:pPr algn="just"/>
            <a:r>
              <a:rPr lang="en-US" sz="3000" dirty="0">
                <a:latin typeface="Agency FB" panose="020B0503020202020204" pitchFamily="34" charset="0"/>
              </a:rPr>
              <a:t>Their membrane prevents the enzymes from escaping into the cytoplasm and destroying it. </a:t>
            </a:r>
          </a:p>
          <a:p>
            <a:pPr algn="just"/>
            <a:r>
              <a:rPr lang="en-US" sz="3000" dirty="0">
                <a:latin typeface="Agency FB" panose="020B0503020202020204" pitchFamily="34" charset="0"/>
              </a:rPr>
              <a:t>Malfunctioning of lysosomes may lead to diseases. </a:t>
            </a:r>
          </a:p>
          <a:p>
            <a:pPr algn="just"/>
            <a:r>
              <a:rPr lang="en-US" sz="3000" dirty="0">
                <a:latin typeface="Agency FB" panose="020B0503020202020204" pitchFamily="34" charset="0"/>
              </a:rPr>
              <a:t>Abnormal rupturing of lysosomal membrane and release of enzymes may cause blood cancer, sunburn and genetic disorders. </a:t>
            </a:r>
          </a:p>
          <a:p>
            <a:pPr algn="just"/>
            <a:r>
              <a:rPr lang="en-US" sz="3000" dirty="0">
                <a:latin typeface="Agency FB" panose="020B0503020202020204" pitchFamily="34" charset="0"/>
              </a:rPr>
              <a:t>The degenerative changes in bones and joints associated with arthritis are suspected to be the result of abnormal release of enzymes from the lysosomes of the bone cells or lymph cells into the extracellular fluid. </a:t>
            </a:r>
          </a:p>
        </p:txBody>
      </p:sp>
    </p:spTree>
    <p:extLst>
      <p:ext uri="{BB962C8B-B14F-4D97-AF65-F5344CB8AC3E}">
        <p14:creationId xmlns:p14="http://schemas.microsoft.com/office/powerpoint/2010/main" val="1362480555"/>
      </p:ext>
    </p:extLst>
  </p:cSld>
  <p:clrMapOvr>
    <a:masterClrMapping/>
  </p:clrMapOvr>
  <p:timing>
    <p:tnLst>
      <p:par>
        <p:cTn id="1" dur="indefinite" restart="never" nodeType="tmRoot">
          <p:childTnLst>
            <p:par>
              <p:cTn id="2"/>
            </p:par>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000" dirty="0">
                <a:latin typeface="Agency FB" panose="020B0503020202020204" pitchFamily="34" charset="0"/>
              </a:rPr>
              <a:t>    </a:t>
            </a:r>
            <a:r>
              <a:rPr lang="en-US" sz="3500" b="1" dirty="0">
                <a:solidFill>
                  <a:srgbClr val="FF0000"/>
                </a:solidFill>
                <a:latin typeface="Agency FB" panose="020B0503020202020204" pitchFamily="34" charset="0"/>
              </a:rPr>
              <a:t>Centriole</a:t>
            </a:r>
          </a:p>
          <a:p>
            <a:pPr marL="0" indent="0" algn="just">
              <a:buNone/>
            </a:pPr>
            <a:r>
              <a:rPr lang="en-US" sz="3500" b="1" dirty="0">
                <a:solidFill>
                  <a:srgbClr val="FF0000"/>
                </a:solidFill>
                <a:latin typeface="Agency FB" panose="020B0503020202020204" pitchFamily="34" charset="0"/>
              </a:rPr>
              <a:t>   General History of Centriole </a:t>
            </a:r>
          </a:p>
          <a:p>
            <a:pPr algn="just"/>
            <a:r>
              <a:rPr lang="en-US" sz="3000" b="1" dirty="0">
                <a:highlight>
                  <a:srgbClr val="FFFF00"/>
                </a:highlight>
                <a:latin typeface="Agency FB" panose="020B0503020202020204" pitchFamily="34" charset="0"/>
              </a:rPr>
              <a:t>Van </a:t>
            </a:r>
            <a:r>
              <a:rPr lang="en-US" sz="3000" b="1" dirty="0" err="1">
                <a:highlight>
                  <a:srgbClr val="FFFF00"/>
                </a:highlight>
                <a:latin typeface="Agency FB" panose="020B0503020202020204" pitchFamily="34" charset="0"/>
              </a:rPr>
              <a:t>Benden</a:t>
            </a:r>
            <a:r>
              <a:rPr lang="en-US" sz="3000" b="1" dirty="0">
                <a:highlight>
                  <a:srgbClr val="FFFF00"/>
                </a:highlight>
                <a:latin typeface="Agency FB" panose="020B0503020202020204" pitchFamily="34" charset="0"/>
              </a:rPr>
              <a:t> in 1880 discovered centrosome in cells of certain parasites of cephalopods</a:t>
            </a:r>
            <a:r>
              <a:rPr lang="en-US" sz="3000" dirty="0">
                <a:latin typeface="Agency FB" panose="020B0503020202020204" pitchFamily="34" charset="0"/>
              </a:rPr>
              <a:t>. </a:t>
            </a:r>
          </a:p>
          <a:p>
            <a:pPr algn="just"/>
            <a:r>
              <a:rPr lang="en-US" sz="3000" dirty="0">
                <a:latin typeface="Agency FB" panose="020B0503020202020204" pitchFamily="34" charset="0"/>
              </a:rPr>
              <a:t>Centrosome is the area of cytoplasm, often a clear zone, around the centriole. </a:t>
            </a:r>
          </a:p>
          <a:p>
            <a:pPr algn="just"/>
            <a:r>
              <a:rPr lang="en-US" sz="3000" dirty="0">
                <a:latin typeface="Agency FB" panose="020B0503020202020204" pitchFamily="34" charset="0"/>
              </a:rPr>
              <a:t>It is found lying in the center of the cell, near the nucleus, in the cytoplasm. </a:t>
            </a:r>
          </a:p>
          <a:p>
            <a:pPr algn="just"/>
            <a:r>
              <a:rPr lang="en-US" sz="3000" dirty="0">
                <a:latin typeface="Agency FB" panose="020B0503020202020204" pitchFamily="34" charset="0"/>
              </a:rPr>
              <a:t>In </a:t>
            </a:r>
            <a:r>
              <a:rPr lang="en-US" sz="3000" dirty="0" err="1">
                <a:latin typeface="Agency FB" panose="020B0503020202020204" pitchFamily="34" charset="0"/>
              </a:rPr>
              <a:t>Metazoa</a:t>
            </a:r>
            <a:r>
              <a:rPr lang="en-US" sz="3000" dirty="0">
                <a:latin typeface="Agency FB" panose="020B0503020202020204" pitchFamily="34" charset="0"/>
              </a:rPr>
              <a:t>, centrosome lies outside the nucleus, but in Protozoa it lies within the nucleus. </a:t>
            </a:r>
          </a:p>
          <a:p>
            <a:pPr algn="just"/>
            <a:r>
              <a:rPr lang="en-US" sz="3000" dirty="0">
                <a:latin typeface="Agency FB" panose="020B0503020202020204" pitchFamily="34" charset="0"/>
              </a:rPr>
              <a:t>It is lacking in some plant cells. </a:t>
            </a:r>
            <a:r>
              <a:rPr lang="en-US" sz="3000" b="1" dirty="0">
                <a:highlight>
                  <a:srgbClr val="FFFF00"/>
                </a:highlight>
                <a:latin typeface="Agency FB" panose="020B0503020202020204" pitchFamily="34" charset="0"/>
              </a:rPr>
              <a:t>T. </a:t>
            </a:r>
            <a:r>
              <a:rPr lang="en-US" sz="3000" b="1" dirty="0" err="1">
                <a:highlight>
                  <a:srgbClr val="FFFF00"/>
                </a:highlight>
                <a:latin typeface="Agency FB" panose="020B0503020202020204" pitchFamily="34" charset="0"/>
              </a:rPr>
              <a:t>Boveri</a:t>
            </a:r>
            <a:r>
              <a:rPr lang="en-US" sz="3000" b="1" dirty="0">
                <a:highlight>
                  <a:srgbClr val="FFFF00"/>
                </a:highlight>
                <a:latin typeface="Agency FB" panose="020B0503020202020204" pitchFamily="34" charset="0"/>
              </a:rPr>
              <a:t> in 1888 described centrosome in detail</a:t>
            </a:r>
            <a:r>
              <a:rPr lang="en-US" sz="3000" dirty="0">
                <a:latin typeface="Agency FB" panose="020B0503020202020204" pitchFamily="34" charset="0"/>
              </a:rPr>
              <a:t>. </a:t>
            </a:r>
          </a:p>
          <a:p>
            <a:pPr algn="just"/>
            <a:r>
              <a:rPr lang="en-US" sz="3000" dirty="0">
                <a:latin typeface="Agency FB" panose="020B0503020202020204" pitchFamily="34" charset="0"/>
              </a:rPr>
              <a:t>The substance of centrosome also called </a:t>
            </a:r>
            <a:r>
              <a:rPr lang="en-US" sz="3000" b="1" dirty="0" err="1">
                <a:highlight>
                  <a:srgbClr val="FFFF00"/>
                </a:highlight>
                <a:latin typeface="Agency FB" panose="020B0503020202020204" pitchFamily="34" charset="0"/>
              </a:rPr>
              <a:t>kinoplasm</a:t>
            </a:r>
            <a:r>
              <a:rPr lang="en-US" sz="3000" dirty="0">
                <a:latin typeface="Agency FB" panose="020B0503020202020204" pitchFamily="34" charset="0"/>
              </a:rPr>
              <a:t> consists of two parts:  </a:t>
            </a:r>
          </a:p>
          <a:p>
            <a:pPr marL="0" indent="0" algn="just">
              <a:buNone/>
            </a:pPr>
            <a:r>
              <a:rPr lang="en-US" sz="3000" dirty="0">
                <a:latin typeface="Agency FB" panose="020B0503020202020204" pitchFamily="34" charset="0"/>
              </a:rPr>
              <a:t>	- Smaller bodies or centrioles  </a:t>
            </a:r>
          </a:p>
          <a:p>
            <a:pPr marL="0" indent="0" algn="just">
              <a:buNone/>
            </a:pPr>
            <a:r>
              <a:rPr lang="en-US" sz="3000" dirty="0">
                <a:latin typeface="Agency FB" panose="020B0503020202020204" pitchFamily="34" charset="0"/>
              </a:rPr>
              <a:t>	- Surrounding mass or centrosphere</a:t>
            </a:r>
          </a:p>
        </p:txBody>
      </p:sp>
    </p:spTree>
    <p:extLst>
      <p:ext uri="{BB962C8B-B14F-4D97-AF65-F5344CB8AC3E}">
        <p14:creationId xmlns:p14="http://schemas.microsoft.com/office/powerpoint/2010/main" val="3837147795"/>
      </p:ext>
    </p:extLst>
  </p:cSld>
  <p:clrMapOvr>
    <a:masterClrMapping/>
  </p:clrMapOvr>
  <p:timing>
    <p:tnLst>
      <p:par>
        <p:cTn id="1" dur="indefinite" restart="never" nodeType="tmRoot">
          <p:childTnLst>
            <p:par>
              <p:cTn id="2"/>
            </p:par>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700" dirty="0">
                <a:latin typeface="Agency FB" panose="020B0503020202020204" pitchFamily="34" charset="0"/>
              </a:rPr>
              <a:t>a. A short and simple pro-chromosome is present which is attached at least at one point on cell membrane. </a:t>
            </a:r>
          </a:p>
          <a:p>
            <a:pPr algn="just"/>
            <a:r>
              <a:rPr lang="en-US" sz="2700" dirty="0">
                <a:latin typeface="Agency FB" panose="020B0503020202020204" pitchFamily="34" charset="0"/>
              </a:rPr>
              <a:t>b. Mostly there is single copy of chromosome, the prokaryotic cell is haploid. </a:t>
            </a:r>
          </a:p>
          <a:p>
            <a:pPr algn="just"/>
            <a:r>
              <a:rPr lang="en-US" sz="2700" dirty="0">
                <a:latin typeface="Agency FB" panose="020B0503020202020204" pitchFamily="34" charset="0"/>
              </a:rPr>
              <a:t>c. The DNA is naked as it is not associated with basic histone proteins. It is double stranded, helical and circular. </a:t>
            </a:r>
          </a:p>
          <a:p>
            <a:pPr algn="just"/>
            <a:r>
              <a:rPr lang="en-US" sz="2700" dirty="0">
                <a:latin typeface="Agency FB" panose="020B0503020202020204" pitchFamily="34" charset="0"/>
              </a:rPr>
              <a:t>d. The amount of DNA is lesser than eukaryotic cell and it codes fewer proteins. Replication of DNA is continuous throughout the cell cycle. Transcription and translation occurs in cytoplasm and processing of mRNA is not required. </a:t>
            </a:r>
          </a:p>
          <a:p>
            <a:pPr algn="just"/>
            <a:r>
              <a:rPr lang="en-US" sz="2700" dirty="0">
                <a:latin typeface="Agency FB" panose="020B0503020202020204" pitchFamily="34" charset="0"/>
              </a:rPr>
              <a:t>e. The processes like meiosis, gamete formation or fertilization are absent. Conjugation is seen in some bacteria. </a:t>
            </a:r>
          </a:p>
          <a:p>
            <a:pPr algn="just"/>
            <a:r>
              <a:rPr lang="en-US" sz="2700" dirty="0">
                <a:latin typeface="Agency FB" panose="020B0503020202020204" pitchFamily="34" charset="0"/>
              </a:rPr>
              <a:t>f. Mitotic apparatus absent. </a:t>
            </a:r>
          </a:p>
          <a:p>
            <a:pPr algn="just"/>
            <a:r>
              <a:rPr lang="en-US" sz="2700" dirty="0">
                <a:latin typeface="Agency FB" panose="020B0503020202020204" pitchFamily="34" charset="0"/>
              </a:rPr>
              <a:t>g. There is no nucleolus. </a:t>
            </a:r>
          </a:p>
          <a:p>
            <a:pPr algn="just"/>
            <a:r>
              <a:rPr lang="en-US" sz="2700" dirty="0">
                <a:latin typeface="Agency FB" panose="020B0503020202020204" pitchFamily="34" charset="0"/>
              </a:rPr>
              <a:t>h. Cell membrane folds or mesosomes help to segregate the replicated products of chromosomes into daughter cells. </a:t>
            </a:r>
          </a:p>
        </p:txBody>
      </p:sp>
    </p:spTree>
    <p:extLst>
      <p:ext uri="{BB962C8B-B14F-4D97-AF65-F5344CB8AC3E}">
        <p14:creationId xmlns:p14="http://schemas.microsoft.com/office/powerpoint/2010/main" val="1522972289"/>
      </p:ext>
    </p:extLst>
  </p:cSld>
  <p:clrMapOvr>
    <a:masterClrMapping/>
  </p:clrMapOvr>
  <p:timing>
    <p:tnLst>
      <p:par>
        <p:cTn id="1" dur="indefinite" restart="never" nodeType="tmRoot">
          <p:childTnLst>
            <p:par>
              <p:cTn id="2"/>
            </p:par>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Structure of Centriole</a:t>
            </a:r>
          </a:p>
          <a:p>
            <a:pPr algn="just"/>
            <a:r>
              <a:rPr lang="en-US" sz="2700" dirty="0">
                <a:latin typeface="Agency FB" panose="020B0503020202020204" pitchFamily="34" charset="0"/>
              </a:rPr>
              <a:t>The centrioles usually occur as paired hollow cylinders which are about 0.2µm in diameter and 0.3 to 0.5 µm in length. </a:t>
            </a:r>
          </a:p>
          <a:p>
            <a:pPr algn="just"/>
            <a:r>
              <a:rPr lang="en-US" sz="2700" dirty="0">
                <a:latin typeface="Agency FB" panose="020B0503020202020204" pitchFamily="34" charset="0"/>
              </a:rPr>
              <a:t>The two centrioles usually lie at right angles to each other. </a:t>
            </a:r>
          </a:p>
          <a:p>
            <a:pPr algn="just"/>
            <a:r>
              <a:rPr lang="en-US" sz="2700" dirty="0">
                <a:latin typeface="Agency FB" panose="020B0503020202020204" pitchFamily="34" charset="0"/>
              </a:rPr>
              <a:t>The centriole is composed of nine sets of microtubules triplets arranged in a ring and embedded in a dense granular or amorphous, electron dense matrix (Fig. 2). </a:t>
            </a:r>
          </a:p>
          <a:p>
            <a:pPr algn="just"/>
            <a:r>
              <a:rPr lang="en-US" sz="2700" dirty="0">
                <a:latin typeface="Agency FB" panose="020B0503020202020204" pitchFamily="34" charset="0"/>
              </a:rPr>
              <a:t>There are no microtubules at the center of the ring giving the "9+0" pattern for the centriole. </a:t>
            </a:r>
          </a:p>
          <a:p>
            <a:pPr algn="just"/>
            <a:r>
              <a:rPr lang="en-US" sz="2700" dirty="0">
                <a:latin typeface="Agency FB" panose="020B0503020202020204" pitchFamily="34" charset="0"/>
              </a:rPr>
              <a:t>Each microtubule in a triplet is about 250Å wide. </a:t>
            </a:r>
          </a:p>
          <a:p>
            <a:pPr algn="just"/>
            <a:r>
              <a:rPr lang="en-US" sz="2700" dirty="0">
                <a:latin typeface="Agency FB" panose="020B0503020202020204" pitchFamily="34" charset="0"/>
              </a:rPr>
              <a:t>The triplets are tilted in such a way that each forms an angle of about 30 to 40° to the circumference of the cylinder, with the A sub tubule of each set nearest the center of the ring. </a:t>
            </a:r>
          </a:p>
          <a:p>
            <a:pPr algn="just"/>
            <a:r>
              <a:rPr lang="en-US" sz="2700" dirty="0">
                <a:latin typeface="Agency FB" panose="020B0503020202020204" pitchFamily="34" charset="0"/>
              </a:rPr>
              <a:t>Membrane around the centrioles is absent. </a:t>
            </a:r>
          </a:p>
          <a:p>
            <a:pPr algn="just"/>
            <a:r>
              <a:rPr lang="en-US" sz="2700" dirty="0">
                <a:latin typeface="Agency FB" panose="020B0503020202020204" pitchFamily="34" charset="0"/>
              </a:rPr>
              <a:t>Sometimes a granular disc, called satellites, appears around the centriole. </a:t>
            </a:r>
          </a:p>
        </p:txBody>
      </p:sp>
    </p:spTree>
    <p:extLst>
      <p:ext uri="{BB962C8B-B14F-4D97-AF65-F5344CB8AC3E}">
        <p14:creationId xmlns:p14="http://schemas.microsoft.com/office/powerpoint/2010/main" val="1866523846"/>
      </p:ext>
    </p:extLst>
  </p:cSld>
  <p:clrMapOvr>
    <a:masterClrMapping/>
  </p:clrMapOvr>
  <p:timing>
    <p:tnLst>
      <p:par>
        <p:cTn id="1" dur="indefinite" restart="never" nodeType="tmRoot">
          <p:childTnLst>
            <p:par>
              <p:cTn id="2"/>
            </p:par>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1B4DD818-BB2A-3C90-81A9-D2E776DC86E3}"/>
              </a:ext>
            </a:extLst>
          </p:cNvPr>
          <p:cNvPicPr>
            <a:picLocks noChangeAspect="1"/>
          </p:cNvPicPr>
          <p:nvPr/>
        </p:nvPicPr>
        <p:blipFill rotWithShape="1">
          <a:blip r:embed="rId2"/>
          <a:srcRect l="27787" t="17033" r="28935" b="9488"/>
          <a:stretch/>
        </p:blipFill>
        <p:spPr>
          <a:xfrm>
            <a:off x="554644" y="359765"/>
            <a:ext cx="7315200" cy="6234999"/>
          </a:xfrm>
          <a:prstGeom prst="rect">
            <a:avLst/>
          </a:prstGeom>
        </p:spPr>
      </p:pic>
      <p:sp>
        <p:nvSpPr>
          <p:cNvPr id="6" name="TextBox 5">
            <a:extLst>
              <a:ext uri="{FF2B5EF4-FFF2-40B4-BE49-F238E27FC236}">
                <a16:creationId xmlns:a16="http://schemas.microsoft.com/office/drawing/2014/main" id="{6EBB6856-DDB4-9CC0-AE83-DB2F9A243BD2}"/>
              </a:ext>
            </a:extLst>
          </p:cNvPr>
          <p:cNvSpPr txBox="1"/>
          <p:nvPr/>
        </p:nvSpPr>
        <p:spPr>
          <a:xfrm>
            <a:off x="8124669" y="4631079"/>
            <a:ext cx="3512687" cy="1815882"/>
          </a:xfrm>
          <a:prstGeom prst="rect">
            <a:avLst/>
          </a:prstGeom>
          <a:noFill/>
        </p:spPr>
        <p:txBody>
          <a:bodyPr wrap="square">
            <a:spAutoFit/>
          </a:bodyPr>
          <a:lstStyle/>
          <a:p>
            <a:pPr algn="just"/>
            <a:r>
              <a:rPr lang="en-US" sz="2400" b="1" dirty="0">
                <a:highlight>
                  <a:srgbClr val="FFFF00"/>
                </a:highlight>
                <a:latin typeface="Agency FB" panose="020B0503020202020204" pitchFamily="34" charset="0"/>
              </a:rPr>
              <a:t>T.S. Centriole, cilium and microtubule </a:t>
            </a:r>
          </a:p>
          <a:p>
            <a:pPr algn="just"/>
            <a:endParaRPr lang="en-US" sz="2400" b="1" dirty="0">
              <a:highlight>
                <a:srgbClr val="FFFF00"/>
              </a:highlight>
              <a:latin typeface="Agency FB" panose="020B0503020202020204" pitchFamily="34" charset="0"/>
            </a:endParaRPr>
          </a:p>
          <a:p>
            <a:pPr algn="just"/>
            <a:r>
              <a:rPr lang="en-US" sz="2000" b="1" dirty="0">
                <a:highlight>
                  <a:srgbClr val="FFFF00"/>
                </a:highlight>
                <a:latin typeface="Agency FB" panose="020B0503020202020204" pitchFamily="34" charset="0"/>
              </a:rPr>
              <a:t>(showing faint 'cartwheel' pattern of fibrils)</a:t>
            </a:r>
          </a:p>
        </p:txBody>
      </p:sp>
    </p:spTree>
    <p:extLst>
      <p:ext uri="{BB962C8B-B14F-4D97-AF65-F5344CB8AC3E}">
        <p14:creationId xmlns:p14="http://schemas.microsoft.com/office/powerpoint/2010/main" val="2687243621"/>
      </p:ext>
    </p:extLst>
  </p:cSld>
  <p:clrMapOvr>
    <a:masterClrMapping/>
  </p:clrMapOvr>
  <p:timing>
    <p:tnLst>
      <p:par>
        <p:cTn id="1" dur="indefinite" restart="never" nodeType="tmRoot">
          <p:childTnLst>
            <p:par>
              <p:cTn id="2"/>
            </p:par>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3200" dirty="0">
                <a:latin typeface="Agency FB" panose="020B0503020202020204" pitchFamily="34" charset="0"/>
              </a:rPr>
              <a:t>All the triplets of centriole are similar and indistinguishable from one another. The three microtubules often called sub-tubules, of a triplet are named A, B and C, beginning from the inside of the cylinder. </a:t>
            </a:r>
          </a:p>
          <a:p>
            <a:pPr algn="just"/>
            <a:r>
              <a:rPr lang="en-US" sz="3200" dirty="0">
                <a:latin typeface="Agency FB" panose="020B0503020202020204" pitchFamily="34" charset="0"/>
              </a:rPr>
              <a:t>A dense strand called A-C linker, connects the A sub-tubule of each triplet to the C sub-tubule of the adjacent triplet. </a:t>
            </a:r>
          </a:p>
          <a:p>
            <a:pPr algn="just"/>
            <a:r>
              <a:rPr lang="en-US" sz="3200" dirty="0">
                <a:latin typeface="Agency FB" panose="020B0503020202020204" pitchFamily="34" charset="0"/>
              </a:rPr>
              <a:t>These A-C linkers cause the tilt of the triplets from the radii of the cylinder. </a:t>
            </a:r>
          </a:p>
          <a:p>
            <a:pPr algn="just"/>
            <a:r>
              <a:rPr lang="en-US" sz="3200" dirty="0">
                <a:latin typeface="Agency FB" panose="020B0503020202020204" pitchFamily="34" charset="0"/>
              </a:rPr>
              <a:t>A fine radial fiber or spoke joins each A sub-tubule to the central hub of the cylinder. </a:t>
            </a:r>
          </a:p>
          <a:p>
            <a:pPr algn="just"/>
            <a:r>
              <a:rPr lang="en-US" sz="3200" dirty="0">
                <a:solidFill>
                  <a:srgbClr val="FF0000"/>
                </a:solidFill>
                <a:highlight>
                  <a:srgbClr val="FFFF00"/>
                </a:highlight>
                <a:latin typeface="Agency FB" panose="020B0503020202020204" pitchFamily="34" charset="0"/>
              </a:rPr>
              <a:t>Each radial fiber has a dense thickening, the foot, near the A sub-tubule. This “cart-wheel” configuration though not always presents and when present it is often confined to the denser p</a:t>
            </a:r>
          </a:p>
        </p:txBody>
      </p:sp>
    </p:spTree>
    <p:extLst>
      <p:ext uri="{BB962C8B-B14F-4D97-AF65-F5344CB8AC3E}">
        <p14:creationId xmlns:p14="http://schemas.microsoft.com/office/powerpoint/2010/main" val="1811949064"/>
      </p:ext>
    </p:extLst>
  </p:cSld>
  <p:clrMapOvr>
    <a:masterClrMapping/>
  </p:clrMapOvr>
  <p:timing>
    <p:tnLst>
      <p:par>
        <p:cTn id="1" dur="indefinite" restart="never" nodeType="tmRoot">
          <p:childTnLst>
            <p:par>
              <p:cTn id="2"/>
            </p:par>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3200" dirty="0">
                <a:latin typeface="Agency FB" panose="020B0503020202020204" pitchFamily="34" charset="0"/>
              </a:rPr>
              <a:t>Nine amorphous shapes of electron dense material with poorly defined outer limits are present around the centriole. These are called </a:t>
            </a:r>
            <a:r>
              <a:rPr lang="en-US" sz="3200" b="1" dirty="0">
                <a:highlight>
                  <a:srgbClr val="FFFF00"/>
                </a:highlight>
                <a:latin typeface="Agency FB" panose="020B0503020202020204" pitchFamily="34" charset="0"/>
              </a:rPr>
              <a:t>pericentriolar satellites</a:t>
            </a:r>
            <a:r>
              <a:rPr lang="en-US" sz="3200" dirty="0">
                <a:latin typeface="Agency FB" panose="020B0503020202020204" pitchFamily="34" charset="0"/>
              </a:rPr>
              <a:t>.</a:t>
            </a:r>
          </a:p>
        </p:txBody>
      </p:sp>
      <p:pic>
        <p:nvPicPr>
          <p:cNvPr id="4" name="Picture 3">
            <a:extLst>
              <a:ext uri="{FF2B5EF4-FFF2-40B4-BE49-F238E27FC236}">
                <a16:creationId xmlns:a16="http://schemas.microsoft.com/office/drawing/2014/main" id="{9A20CC2C-D916-9C6A-D1E9-6D82D51606E5}"/>
              </a:ext>
            </a:extLst>
          </p:cNvPr>
          <p:cNvPicPr>
            <a:picLocks noChangeAspect="1"/>
          </p:cNvPicPr>
          <p:nvPr/>
        </p:nvPicPr>
        <p:blipFill rotWithShape="1">
          <a:blip r:embed="rId2"/>
          <a:srcRect l="38361" t="57272" r="38033" b="16924"/>
          <a:stretch/>
        </p:blipFill>
        <p:spPr>
          <a:xfrm>
            <a:off x="6580677" y="1304145"/>
            <a:ext cx="5066679" cy="3837482"/>
          </a:xfrm>
          <a:prstGeom prst="rect">
            <a:avLst/>
          </a:prstGeom>
        </p:spPr>
      </p:pic>
      <p:pic>
        <p:nvPicPr>
          <p:cNvPr id="5" name="Picture 4">
            <a:extLst>
              <a:ext uri="{FF2B5EF4-FFF2-40B4-BE49-F238E27FC236}">
                <a16:creationId xmlns:a16="http://schemas.microsoft.com/office/drawing/2014/main" id="{4660C501-0240-DE3F-96EB-44D4E13F4B36}"/>
              </a:ext>
            </a:extLst>
          </p:cNvPr>
          <p:cNvPicPr>
            <a:picLocks noChangeAspect="1"/>
          </p:cNvPicPr>
          <p:nvPr/>
        </p:nvPicPr>
        <p:blipFill rotWithShape="1">
          <a:blip r:embed="rId2"/>
          <a:srcRect l="38361" t="27312" r="38033" b="48232"/>
          <a:stretch/>
        </p:blipFill>
        <p:spPr>
          <a:xfrm>
            <a:off x="779490" y="1304145"/>
            <a:ext cx="5316510" cy="3837482"/>
          </a:xfrm>
          <a:prstGeom prst="rect">
            <a:avLst/>
          </a:prstGeom>
        </p:spPr>
      </p:pic>
    </p:spTree>
    <p:extLst>
      <p:ext uri="{BB962C8B-B14F-4D97-AF65-F5344CB8AC3E}">
        <p14:creationId xmlns:p14="http://schemas.microsoft.com/office/powerpoint/2010/main" val="669642528"/>
      </p:ext>
    </p:extLst>
  </p:cSld>
  <p:clrMapOvr>
    <a:masterClrMapping/>
  </p:clrMapOvr>
  <p:timing>
    <p:tnLst>
      <p:par>
        <p:cTn id="1" dur="indefinite" restart="never" nodeType="tmRoot">
          <p:childTnLst>
            <p:par>
              <p:cTn id="2"/>
            </p:par>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Autofit/>
          </a:bodyPr>
          <a:lstStyle/>
          <a:p>
            <a:pPr marL="0" indent="0" algn="just">
              <a:buNone/>
            </a:pPr>
            <a:r>
              <a:rPr lang="en-US" sz="3500" b="1" dirty="0">
                <a:solidFill>
                  <a:srgbClr val="FF0000"/>
                </a:solidFill>
                <a:latin typeface="Agency FB" panose="020B0503020202020204" pitchFamily="34" charset="0"/>
              </a:rPr>
              <a:t>  Chemical Composition</a:t>
            </a:r>
          </a:p>
          <a:p>
            <a:pPr algn="just"/>
            <a:r>
              <a:rPr lang="en-US" sz="2700" dirty="0">
                <a:latin typeface="Agency FB" panose="020B0503020202020204" pitchFamily="34" charset="0"/>
              </a:rPr>
              <a:t>The microtubule of the centriole is composed of a protein tubulin and some lipids having a high concentration of ATPase enzymes. They seem to contain RNA and a small DNA molecule. Proteins encoded by this DNA are presumably translated on cytosolic ribosomes and then incorporated into the centriole. </a:t>
            </a:r>
          </a:p>
          <a:p>
            <a:pPr algn="just"/>
            <a:r>
              <a:rPr lang="en-US" sz="3500" b="1" dirty="0">
                <a:solidFill>
                  <a:srgbClr val="FF0000"/>
                </a:solidFill>
                <a:latin typeface="Agency FB" panose="020B0503020202020204" pitchFamily="34" charset="0"/>
              </a:rPr>
              <a:t>Functions of Centriole: </a:t>
            </a:r>
            <a:r>
              <a:rPr lang="en-US" sz="2700" dirty="0">
                <a:latin typeface="Agency FB" panose="020B0503020202020204" pitchFamily="34" charset="0"/>
              </a:rPr>
              <a:t>The centriole serves the following functions: </a:t>
            </a:r>
          </a:p>
          <a:p>
            <a:pPr algn="just"/>
            <a:r>
              <a:rPr lang="en-US" sz="2700" dirty="0">
                <a:latin typeface="Agency FB" panose="020B0503020202020204" pitchFamily="34" charset="0"/>
              </a:rPr>
              <a:t>(</a:t>
            </a:r>
            <a:r>
              <a:rPr lang="en-US" sz="2700" dirty="0" err="1">
                <a:latin typeface="Agency FB" panose="020B0503020202020204" pitchFamily="34" charset="0"/>
              </a:rPr>
              <a:t>i</a:t>
            </a:r>
            <a:r>
              <a:rPr lang="en-US" sz="2700" dirty="0">
                <a:latin typeface="Agency FB" panose="020B0503020202020204" pitchFamily="34" charset="0"/>
              </a:rPr>
              <a:t>) They help in organizing spindle fibers and astral rays during mitosis and meiosis. </a:t>
            </a:r>
          </a:p>
          <a:p>
            <a:pPr algn="just"/>
            <a:r>
              <a:rPr lang="en-US" sz="2700" dirty="0">
                <a:latin typeface="Agency FB" panose="020B0503020202020204" pitchFamily="34" charset="0"/>
              </a:rPr>
              <a:t>(ii) They provide basal bodies giving rise to cilia and flagella. </a:t>
            </a:r>
          </a:p>
          <a:p>
            <a:pPr algn="just"/>
            <a:r>
              <a:rPr lang="en-US" sz="2700" dirty="0">
                <a:latin typeface="Agency FB" panose="020B0503020202020204" pitchFamily="34" charset="0"/>
              </a:rPr>
              <a:t>(iii) Pericentriolar material acts at the MTOC (microtubule-organizing </a:t>
            </a:r>
            <a:r>
              <a:rPr lang="en-US" sz="2700" dirty="0" err="1">
                <a:latin typeface="Agency FB" panose="020B0503020202020204" pitchFamily="34" charset="0"/>
              </a:rPr>
              <a:t>centre</a:t>
            </a:r>
            <a:r>
              <a:rPr lang="en-US" sz="2700" dirty="0">
                <a:latin typeface="Agency FB" panose="020B0503020202020204" pitchFamily="34" charset="0"/>
              </a:rPr>
              <a:t>) for the cytoplasmic microtubules. </a:t>
            </a:r>
          </a:p>
          <a:p>
            <a:pPr algn="just"/>
            <a:r>
              <a:rPr lang="en-US" sz="3500" b="1" dirty="0">
                <a:solidFill>
                  <a:srgbClr val="FF0000"/>
                </a:solidFill>
                <a:latin typeface="Agency FB" panose="020B0503020202020204" pitchFamily="34" charset="0"/>
              </a:rPr>
              <a:t>Importance of Centriole</a:t>
            </a:r>
            <a:r>
              <a:rPr lang="en-US" sz="2700" b="1" dirty="0">
                <a:solidFill>
                  <a:srgbClr val="FF0000"/>
                </a:solidFill>
                <a:latin typeface="Agency FB" panose="020B0503020202020204" pitchFamily="34" charset="0"/>
              </a:rPr>
              <a:t>:</a:t>
            </a:r>
            <a:r>
              <a:rPr lang="en-US" sz="2700" dirty="0">
                <a:latin typeface="Agency FB" panose="020B0503020202020204" pitchFamily="34" charset="0"/>
              </a:rPr>
              <a:t> Centriole is involved in the formation of spindle and astral rays which are responsible for the chromosomal movements during cell division. Also, centrioles give rise to basal bodies (kinetosome) or cilia or flagella. </a:t>
            </a:r>
          </a:p>
        </p:txBody>
      </p:sp>
    </p:spTree>
    <p:extLst>
      <p:ext uri="{BB962C8B-B14F-4D97-AF65-F5344CB8AC3E}">
        <p14:creationId xmlns:p14="http://schemas.microsoft.com/office/powerpoint/2010/main" val="269101203"/>
      </p:ext>
    </p:extLst>
  </p:cSld>
  <p:clrMapOvr>
    <a:masterClrMapping/>
  </p:clrMapOvr>
  <p:timing>
    <p:tnLst>
      <p:par>
        <p:cTn id="1" dur="indefinite" restart="never" nodeType="tmRoot">
          <p:childTnLst>
            <p:par>
              <p:cTn id="2"/>
            </p:par>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fontScale="92500" lnSpcReduction="10000"/>
          </a:bodyPr>
          <a:lstStyle/>
          <a:p>
            <a:pPr marL="0" indent="0" algn="just">
              <a:buNone/>
            </a:pPr>
            <a:r>
              <a:rPr lang="en-US" sz="3500" b="1" dirty="0">
                <a:solidFill>
                  <a:srgbClr val="FF0000"/>
                </a:solidFill>
                <a:latin typeface="Agency FB" panose="020B0503020202020204" pitchFamily="34" charset="0"/>
              </a:rPr>
              <a:t>    Microtubules</a:t>
            </a:r>
          </a:p>
          <a:p>
            <a:pPr marL="0" indent="0" algn="just">
              <a:buNone/>
            </a:pPr>
            <a:r>
              <a:rPr lang="en-US" sz="3500" b="1" dirty="0">
                <a:solidFill>
                  <a:srgbClr val="FF0000"/>
                </a:solidFill>
                <a:latin typeface="Agency FB" panose="020B0503020202020204" pitchFamily="34" charset="0"/>
              </a:rPr>
              <a:t>    General History of Microtubule</a:t>
            </a:r>
          </a:p>
          <a:p>
            <a:pPr algn="just"/>
            <a:r>
              <a:rPr lang="en-US" sz="3200" dirty="0">
                <a:latin typeface="Agency FB" panose="020B0503020202020204" pitchFamily="34" charset="0"/>
              </a:rPr>
              <a:t>The </a:t>
            </a:r>
            <a:r>
              <a:rPr lang="en-US" sz="3200" b="1" dirty="0">
                <a:highlight>
                  <a:srgbClr val="FFFF00"/>
                </a:highlight>
                <a:latin typeface="Agency FB" panose="020B0503020202020204" pitchFamily="34" charset="0"/>
              </a:rPr>
              <a:t>cytologists like Freud (1882), </a:t>
            </a:r>
            <a:r>
              <a:rPr lang="en-US" sz="3200" b="1" dirty="0" err="1">
                <a:highlight>
                  <a:srgbClr val="FFFF00"/>
                </a:highlight>
                <a:latin typeface="Agency FB" panose="020B0503020202020204" pitchFamily="34" charset="0"/>
              </a:rPr>
              <a:t>Ballowitz</a:t>
            </a:r>
            <a:r>
              <a:rPr lang="en-US" sz="3200" b="1" dirty="0">
                <a:highlight>
                  <a:srgbClr val="FFFF00"/>
                </a:highlight>
                <a:latin typeface="Agency FB" panose="020B0503020202020204" pitchFamily="34" charset="0"/>
              </a:rPr>
              <a:t> (1890) and </a:t>
            </a:r>
            <a:r>
              <a:rPr lang="en-US" sz="3200" b="1" dirty="0" err="1">
                <a:highlight>
                  <a:srgbClr val="FFFF00"/>
                </a:highlight>
                <a:latin typeface="Agency FB" panose="020B0503020202020204" pitchFamily="34" charset="0"/>
              </a:rPr>
              <a:t>Meves</a:t>
            </a:r>
            <a:r>
              <a:rPr lang="en-US" sz="3200" b="1" dirty="0">
                <a:highlight>
                  <a:srgbClr val="FFFF00"/>
                </a:highlight>
                <a:latin typeface="Agency FB" panose="020B0503020202020204" pitchFamily="34" charset="0"/>
              </a:rPr>
              <a:t> (1910) observed filamentous components of the cytoplasm and referred these as fibrils</a:t>
            </a:r>
            <a:r>
              <a:rPr lang="en-US" sz="3200" dirty="0">
                <a:latin typeface="Agency FB" panose="020B0503020202020204" pitchFamily="34" charset="0"/>
              </a:rPr>
              <a:t>. </a:t>
            </a:r>
          </a:p>
          <a:p>
            <a:pPr algn="just"/>
            <a:r>
              <a:rPr lang="en-US" sz="3200" dirty="0">
                <a:latin typeface="Agency FB" panose="020B0503020202020204" pitchFamily="34" charset="0"/>
              </a:rPr>
              <a:t>Later, with the improved microscopic techniques along with advancement made in the field of sectioning and staining, the ultra structure of these components was revealed. </a:t>
            </a:r>
          </a:p>
          <a:p>
            <a:pPr algn="just"/>
            <a:r>
              <a:rPr lang="en-US" sz="3200" dirty="0">
                <a:latin typeface="Agency FB" panose="020B0503020202020204" pitchFamily="34" charset="0"/>
              </a:rPr>
              <a:t>These were found to be tubular in nature (Burgos and Fawcett, 1955; Palay, 1960; Harris, 1962). </a:t>
            </a:r>
          </a:p>
          <a:p>
            <a:pPr algn="just"/>
            <a:r>
              <a:rPr lang="en-US" sz="3200" b="1" dirty="0">
                <a:highlight>
                  <a:srgbClr val="FFFF00"/>
                </a:highlight>
                <a:latin typeface="Agency FB" panose="020B0503020202020204" pitchFamily="34" charset="0"/>
              </a:rPr>
              <a:t>De Robertis and Franchi (1953) reported the presence of microtubules in the axons of medullated nerve fibers and called them </a:t>
            </a:r>
            <a:r>
              <a:rPr lang="en-US" sz="3200" b="1" dirty="0" err="1">
                <a:highlight>
                  <a:srgbClr val="FFFF00"/>
                </a:highlight>
                <a:latin typeface="Agency FB" panose="020B0503020202020204" pitchFamily="34" charset="0"/>
              </a:rPr>
              <a:t>neurotubules</a:t>
            </a:r>
            <a:r>
              <a:rPr lang="en-US" sz="3200" dirty="0">
                <a:latin typeface="Agency FB" panose="020B0503020202020204" pitchFamily="34" charset="0"/>
              </a:rPr>
              <a:t>. </a:t>
            </a:r>
          </a:p>
          <a:p>
            <a:pPr algn="just"/>
            <a:r>
              <a:rPr lang="en-US" sz="3200" u="sng" dirty="0" err="1">
                <a:solidFill>
                  <a:srgbClr val="FF0000"/>
                </a:solidFill>
                <a:latin typeface="Agency FB" panose="020B0503020202020204" pitchFamily="34" charset="0"/>
              </a:rPr>
              <a:t>Slautterback</a:t>
            </a:r>
            <a:r>
              <a:rPr lang="en-US" sz="3200" u="sng" dirty="0">
                <a:solidFill>
                  <a:srgbClr val="FF0000"/>
                </a:solidFill>
                <a:latin typeface="Agency FB" panose="020B0503020202020204" pitchFamily="34" charset="0"/>
              </a:rPr>
              <a:t> in 1963 describes them to be associated with the developing nematocysts of Hydra and he proposed the name microtubules to these components</a:t>
            </a:r>
            <a:r>
              <a:rPr lang="en-US" sz="3200" dirty="0">
                <a:latin typeface="Agency FB" panose="020B0503020202020204" pitchFamily="34" charset="0"/>
              </a:rPr>
              <a:t>. </a:t>
            </a:r>
          </a:p>
          <a:p>
            <a:pPr marL="0" indent="0" algn="just">
              <a:buNone/>
            </a:pPr>
            <a:r>
              <a:rPr lang="en-US" sz="3200" dirty="0">
                <a:latin typeface="Agency FB" panose="020B0503020202020204" pitchFamily="34" charset="0"/>
              </a:rPr>
              <a:t>    </a:t>
            </a:r>
          </a:p>
        </p:txBody>
      </p:sp>
    </p:spTree>
    <p:extLst>
      <p:ext uri="{BB962C8B-B14F-4D97-AF65-F5344CB8AC3E}">
        <p14:creationId xmlns:p14="http://schemas.microsoft.com/office/powerpoint/2010/main" val="2719229494"/>
      </p:ext>
    </p:extLst>
  </p:cSld>
  <p:clrMapOvr>
    <a:masterClrMapping/>
  </p:clrMapOvr>
  <p:timing>
    <p:tnLst>
      <p:par>
        <p:cTn id="1" dur="indefinite" restart="never" nodeType="tmRoot">
          <p:childTnLst>
            <p:par>
              <p:cTn id="2"/>
            </p:par>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200" dirty="0">
                <a:latin typeface="Agency FB" panose="020B0503020202020204" pitchFamily="34" charset="0"/>
              </a:rPr>
              <a:t>   </a:t>
            </a:r>
            <a:r>
              <a:rPr lang="en-US" sz="3500" b="1" dirty="0">
                <a:solidFill>
                  <a:srgbClr val="FF0000"/>
                </a:solidFill>
                <a:latin typeface="Agency FB" panose="020B0503020202020204" pitchFamily="34" charset="0"/>
              </a:rPr>
              <a:t>Structure of Microtubule</a:t>
            </a:r>
          </a:p>
          <a:p>
            <a:pPr algn="just"/>
            <a:r>
              <a:rPr lang="en-US" sz="3200" dirty="0">
                <a:latin typeface="Agency FB" panose="020B0503020202020204" pitchFamily="34" charset="0"/>
              </a:rPr>
              <a:t>The microtubules are hollow, unbranched cylinders, generally about 200 to 270 Å thick and several micrometers long. </a:t>
            </a:r>
          </a:p>
          <a:p>
            <a:pPr algn="just"/>
            <a:r>
              <a:rPr lang="en-US" sz="3200" dirty="0">
                <a:latin typeface="Agency FB" panose="020B0503020202020204" pitchFamily="34" charset="0"/>
              </a:rPr>
              <a:t>They may occur singly or in bundles, and radiate from the centriole to the periphery of the cell. </a:t>
            </a:r>
          </a:p>
          <a:p>
            <a:pPr algn="just"/>
            <a:r>
              <a:rPr lang="en-US" sz="3200" dirty="0">
                <a:latin typeface="Agency FB" panose="020B0503020202020204" pitchFamily="34" charset="0"/>
              </a:rPr>
              <a:t>The microtubule is composed of 13 parallel protofilaments that run its entire length and enclose a central lumen about 150 Å wide. </a:t>
            </a:r>
          </a:p>
          <a:p>
            <a:pPr algn="just"/>
            <a:r>
              <a:rPr lang="en-US" sz="3200" dirty="0">
                <a:latin typeface="Agency FB" panose="020B0503020202020204" pitchFamily="34" charset="0"/>
              </a:rPr>
              <a:t>Each proto-filament is made up of a row of globular subunits that have a diameter of about 40 to 50 Å. </a:t>
            </a:r>
          </a:p>
          <a:p>
            <a:pPr algn="just"/>
            <a:r>
              <a:rPr lang="en-US" sz="3200" dirty="0">
                <a:latin typeface="Agency FB" panose="020B0503020202020204" pitchFamily="34" charset="0"/>
              </a:rPr>
              <a:t>There may be cross bridges between adjacent microtubules. </a:t>
            </a:r>
          </a:p>
        </p:txBody>
      </p:sp>
    </p:spTree>
    <p:extLst>
      <p:ext uri="{BB962C8B-B14F-4D97-AF65-F5344CB8AC3E}">
        <p14:creationId xmlns:p14="http://schemas.microsoft.com/office/powerpoint/2010/main" val="2742034899"/>
      </p:ext>
    </p:extLst>
  </p:cSld>
  <p:clrMapOvr>
    <a:masterClrMapping/>
  </p:clrMapOvr>
  <p:timing>
    <p:tnLst>
      <p:par>
        <p:cTn id="1" dur="indefinite" restart="never" nodeType="tmRoot">
          <p:childTnLst>
            <p:par>
              <p:cTn id="2"/>
            </p:par>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7E4D5BA8-BC5A-B5EF-5234-0F1330B7684D}"/>
              </a:ext>
            </a:extLst>
          </p:cNvPr>
          <p:cNvPicPr>
            <a:picLocks noChangeAspect="1"/>
          </p:cNvPicPr>
          <p:nvPr/>
        </p:nvPicPr>
        <p:blipFill rotWithShape="1">
          <a:blip r:embed="rId2"/>
          <a:srcRect l="34795" t="26933" r="38279" b="38395"/>
          <a:stretch/>
        </p:blipFill>
        <p:spPr>
          <a:xfrm>
            <a:off x="1618938" y="524657"/>
            <a:ext cx="8649324" cy="5156616"/>
          </a:xfrm>
          <a:prstGeom prst="rect">
            <a:avLst/>
          </a:prstGeom>
        </p:spPr>
      </p:pic>
      <p:sp>
        <p:nvSpPr>
          <p:cNvPr id="6" name="TextBox 5">
            <a:extLst>
              <a:ext uri="{FF2B5EF4-FFF2-40B4-BE49-F238E27FC236}">
                <a16:creationId xmlns:a16="http://schemas.microsoft.com/office/drawing/2014/main" id="{C83DB4A5-91B5-BED5-AF2A-7F6AE2356703}"/>
              </a:ext>
            </a:extLst>
          </p:cNvPr>
          <p:cNvSpPr txBox="1"/>
          <p:nvPr/>
        </p:nvSpPr>
        <p:spPr>
          <a:xfrm>
            <a:off x="3046751" y="6058736"/>
            <a:ext cx="6093500"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A microtubule in surface view and in cross section</a:t>
            </a:r>
          </a:p>
        </p:txBody>
      </p:sp>
    </p:spTree>
    <p:extLst>
      <p:ext uri="{BB962C8B-B14F-4D97-AF65-F5344CB8AC3E}">
        <p14:creationId xmlns:p14="http://schemas.microsoft.com/office/powerpoint/2010/main" val="1744096342"/>
      </p:ext>
    </p:extLst>
  </p:cSld>
  <p:clrMapOvr>
    <a:masterClrMapping/>
  </p:clrMapOvr>
  <p:timing>
    <p:tnLst>
      <p:par>
        <p:cTn id="1" dur="indefinite" restart="never" nodeType="tmRoot">
          <p:childTnLst>
            <p:par>
              <p:cTn id="2"/>
            </p:par>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200" dirty="0">
                <a:latin typeface="Agency FB" panose="020B0503020202020204" pitchFamily="34" charset="0"/>
              </a:rPr>
              <a:t>   </a:t>
            </a:r>
            <a:r>
              <a:rPr lang="en-US" sz="3500" b="1" dirty="0">
                <a:solidFill>
                  <a:srgbClr val="FF0000"/>
                </a:solidFill>
                <a:latin typeface="Agency FB" panose="020B0503020202020204" pitchFamily="34" charset="0"/>
              </a:rPr>
              <a:t>Chemical Composition</a:t>
            </a:r>
          </a:p>
          <a:p>
            <a:pPr algn="just"/>
            <a:r>
              <a:rPr lang="en-US" sz="3200" dirty="0">
                <a:latin typeface="Agency FB" panose="020B0503020202020204" pitchFamily="34" charset="0"/>
              </a:rPr>
              <a:t>The microtubules are formed of a protein called tubulin. </a:t>
            </a:r>
          </a:p>
          <a:p>
            <a:pPr algn="just"/>
            <a:r>
              <a:rPr lang="en-US" sz="3200" dirty="0">
                <a:latin typeface="Agency FB" panose="020B0503020202020204" pitchFamily="34" charset="0"/>
              </a:rPr>
              <a:t>A tubulin subunit contains one </a:t>
            </a:r>
            <a:r>
              <a:rPr lang="el-GR" sz="3200" dirty="0"/>
              <a:t>α-</a:t>
            </a:r>
            <a:r>
              <a:rPr lang="en-US" sz="3200" dirty="0">
                <a:latin typeface="Agency FB" panose="020B0503020202020204" pitchFamily="34" charset="0"/>
              </a:rPr>
              <a:t>tubulin molecule and one </a:t>
            </a:r>
            <a:r>
              <a:rPr lang="el-GR" sz="3200" dirty="0"/>
              <a:t>β-</a:t>
            </a:r>
            <a:r>
              <a:rPr lang="en-US" sz="3200" dirty="0">
                <a:latin typeface="Agency FB" panose="020B0503020202020204" pitchFamily="34" charset="0"/>
              </a:rPr>
              <a:t>tubulin molecule. </a:t>
            </a:r>
          </a:p>
          <a:p>
            <a:pPr algn="just"/>
            <a:r>
              <a:rPr lang="en-US" sz="3200" dirty="0">
                <a:latin typeface="Agency FB" panose="020B0503020202020204" pitchFamily="34" charset="0"/>
              </a:rPr>
              <a:t>This </a:t>
            </a:r>
            <a:r>
              <a:rPr lang="el-GR" sz="3200" dirty="0"/>
              <a:t>αβ </a:t>
            </a:r>
            <a:r>
              <a:rPr lang="en-US" sz="3200" dirty="0">
                <a:latin typeface="Agency FB" panose="020B0503020202020204" pitchFamily="34" charset="0"/>
              </a:rPr>
              <a:t>dimer is 80-100 Å long. </a:t>
            </a:r>
          </a:p>
          <a:p>
            <a:pPr algn="just"/>
            <a:r>
              <a:rPr lang="en-US" sz="3200" dirty="0">
                <a:latin typeface="Agency FB" panose="020B0503020202020204" pitchFamily="34" charset="0"/>
              </a:rPr>
              <a:t>The </a:t>
            </a:r>
            <a:r>
              <a:rPr lang="el-GR" sz="3200" dirty="0"/>
              <a:t>α</a:t>
            </a:r>
            <a:r>
              <a:rPr lang="en-US" sz="3200" dirty="0">
                <a:latin typeface="Agency FB" panose="020B0503020202020204" pitchFamily="34" charset="0"/>
              </a:rPr>
              <a:t>and </a:t>
            </a:r>
            <a:r>
              <a:rPr lang="el-GR" sz="3200" dirty="0"/>
              <a:t>β-</a:t>
            </a:r>
            <a:r>
              <a:rPr lang="en-US" sz="3200" dirty="0">
                <a:latin typeface="Agency FB" panose="020B0503020202020204" pitchFamily="34" charset="0"/>
              </a:rPr>
              <a:t>tubulin molecules are arranged alternately in a helical manner. </a:t>
            </a:r>
          </a:p>
          <a:p>
            <a:pPr algn="just"/>
            <a:r>
              <a:rPr lang="en-US" sz="3200" dirty="0">
                <a:latin typeface="Agency FB" panose="020B0503020202020204" pitchFamily="34" charset="0"/>
              </a:rPr>
              <a:t>Many other proteins, called MAPs (microtubule associated proteins), form some 5 to 10 percent of the proteins of microtubules. </a:t>
            </a:r>
          </a:p>
          <a:p>
            <a:pPr algn="just"/>
            <a:r>
              <a:rPr lang="en-US" sz="3200" dirty="0">
                <a:latin typeface="Agency FB" panose="020B0503020202020204" pitchFamily="34" charset="0"/>
              </a:rPr>
              <a:t>These proteins promote tubulin polymerization. </a:t>
            </a:r>
          </a:p>
          <a:p>
            <a:pPr algn="just"/>
            <a:r>
              <a:rPr lang="en-US" sz="3200" dirty="0">
                <a:latin typeface="Agency FB" panose="020B0503020202020204" pitchFamily="34" charset="0"/>
              </a:rPr>
              <a:t>A tubulin dimer has two GTP molecules bounded to it. One GTP is hydrolyzed to GDP when a tubulin dimer is incorporated into a microtubule. </a:t>
            </a:r>
          </a:p>
          <a:p>
            <a:pPr algn="just"/>
            <a:r>
              <a:rPr lang="en-US" sz="3200" dirty="0">
                <a:latin typeface="Agency FB" panose="020B0503020202020204" pitchFamily="34" charset="0"/>
              </a:rPr>
              <a:t>The </a:t>
            </a:r>
            <a:r>
              <a:rPr lang="el-GR" sz="3200" dirty="0"/>
              <a:t>α-β-α-β </a:t>
            </a:r>
            <a:r>
              <a:rPr lang="en-US" sz="3200" dirty="0">
                <a:latin typeface="Agency FB" panose="020B0503020202020204" pitchFamily="34" charset="0"/>
              </a:rPr>
              <a:t>arrangement of the tubulin subunits gives polarity to the microtubule.</a:t>
            </a:r>
          </a:p>
        </p:txBody>
      </p:sp>
    </p:spTree>
    <p:extLst>
      <p:ext uri="{BB962C8B-B14F-4D97-AF65-F5344CB8AC3E}">
        <p14:creationId xmlns:p14="http://schemas.microsoft.com/office/powerpoint/2010/main" val="3409930239"/>
      </p:ext>
    </p:extLst>
  </p:cSld>
  <p:clrMapOvr>
    <a:masterClrMapping/>
  </p:clrMapOvr>
  <p:timing>
    <p:tnLst>
      <p:par>
        <p:cTn id="1" dur="indefinite" restart="never" nodeType="tmRoot">
          <p:childTnLst>
            <p:par>
              <p:cTn id="2"/>
            </p:par>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rmAutofit/>
          </a:bodyPr>
          <a:lstStyle/>
          <a:p>
            <a:pPr marL="0" indent="0" algn="just">
              <a:buNone/>
            </a:pPr>
            <a:r>
              <a:rPr lang="en-US" sz="2500" dirty="0">
                <a:latin typeface="Agency FB" panose="020B0503020202020204" pitchFamily="34" charset="0"/>
              </a:rPr>
              <a:t>   </a:t>
            </a:r>
            <a:r>
              <a:rPr lang="en-US" sz="3200" b="1" dirty="0">
                <a:solidFill>
                  <a:srgbClr val="FF0000"/>
                </a:solidFill>
                <a:latin typeface="Agency FB" panose="020B0503020202020204" pitchFamily="34" charset="0"/>
              </a:rPr>
              <a:t>Functions of Microtubules</a:t>
            </a:r>
          </a:p>
          <a:p>
            <a:pPr algn="just"/>
            <a:r>
              <a:rPr lang="en-US" sz="2500" b="1" dirty="0">
                <a:highlight>
                  <a:srgbClr val="FFFF00"/>
                </a:highlight>
                <a:latin typeface="Agency FB" panose="020B0503020202020204" pitchFamily="34" charset="0"/>
              </a:rPr>
              <a:t>1. Form and support: </a:t>
            </a:r>
            <a:r>
              <a:rPr lang="en-US" sz="2500" dirty="0">
                <a:latin typeface="Agency FB" panose="020B0503020202020204" pitchFamily="34" charset="0"/>
              </a:rPr>
              <a:t>The microtubules form a part of cytoskeleton which (a) maintains the shape of the cell and (b) provides mechanical support to the cell. This role of microtubules is especially evident in cells having long processes such as the axopodia of certain protozoans and axons of nerve cells. Red blood corpuscles of nonmammalian vertebrates are kept flat by peripheral band microtubules. </a:t>
            </a:r>
          </a:p>
          <a:p>
            <a:pPr algn="just"/>
            <a:r>
              <a:rPr lang="en-US" sz="2500" b="1" dirty="0">
                <a:highlight>
                  <a:srgbClr val="FFFF00"/>
                </a:highlight>
                <a:latin typeface="Agency FB" panose="020B0503020202020204" pitchFamily="34" charset="0"/>
              </a:rPr>
              <a:t>2. Movement: </a:t>
            </a:r>
            <a:r>
              <a:rPr lang="en-US" sz="2500" dirty="0">
                <a:latin typeface="Agency FB" panose="020B0503020202020204" pitchFamily="34" charset="0"/>
              </a:rPr>
              <a:t>The microtubules form the motile elements of cilia and flagella. These bring about locomotion in protists and cause currents in the environment of animals. </a:t>
            </a:r>
          </a:p>
          <a:p>
            <a:pPr algn="just"/>
            <a:r>
              <a:rPr lang="en-US" sz="2500" b="1" dirty="0">
                <a:highlight>
                  <a:srgbClr val="FFFF00"/>
                </a:highlight>
                <a:latin typeface="Agency FB" panose="020B0503020202020204" pitchFamily="34" charset="0"/>
              </a:rPr>
              <a:t>3. Components of centriole and basal bodies: </a:t>
            </a:r>
            <a:r>
              <a:rPr lang="en-US" sz="2500" dirty="0">
                <a:latin typeface="Agency FB" panose="020B0503020202020204" pitchFamily="34" charset="0"/>
              </a:rPr>
              <a:t>The microtubules are components of centriole and basal bodies. The centriole give rise to the mitotic spindle and the basal bodies produce cilia and flagella. </a:t>
            </a:r>
          </a:p>
          <a:p>
            <a:pPr algn="just"/>
            <a:r>
              <a:rPr lang="en-US" sz="2500" b="1" dirty="0">
                <a:highlight>
                  <a:srgbClr val="FFFF00"/>
                </a:highlight>
                <a:latin typeface="Agency FB" panose="020B0503020202020204" pitchFamily="34" charset="0"/>
              </a:rPr>
              <a:t>4. Formation of mitotic spindle: </a:t>
            </a:r>
            <a:r>
              <a:rPr lang="en-US" sz="2500" dirty="0">
                <a:latin typeface="Agency FB" panose="020B0503020202020204" pitchFamily="34" charset="0"/>
              </a:rPr>
              <a:t>The microtubules forms the spindle and astral rays in cell division. </a:t>
            </a:r>
          </a:p>
          <a:p>
            <a:pPr algn="just"/>
            <a:r>
              <a:rPr lang="en-US" sz="2500" b="1" dirty="0">
                <a:highlight>
                  <a:srgbClr val="FFFF00"/>
                </a:highlight>
                <a:latin typeface="Agency FB" panose="020B0503020202020204" pitchFamily="34" charset="0"/>
              </a:rPr>
              <a:t>5. Chromosome movement: </a:t>
            </a:r>
            <a:r>
              <a:rPr lang="en-US" sz="2500" dirty="0">
                <a:latin typeface="Agency FB" panose="020B0503020202020204" pitchFamily="34" charset="0"/>
              </a:rPr>
              <a:t>The chromosome fibers of spindle bring about movement of the chromosomes to the opposite poles of the cell in the anaphase. </a:t>
            </a:r>
          </a:p>
          <a:p>
            <a:pPr algn="just"/>
            <a:r>
              <a:rPr lang="en-US" sz="2500" b="1" dirty="0">
                <a:highlight>
                  <a:srgbClr val="FFFF00"/>
                </a:highlight>
                <a:latin typeface="Agency FB" panose="020B0503020202020204" pitchFamily="34" charset="0"/>
              </a:rPr>
              <a:t>6. Cell differentiation: </a:t>
            </a:r>
            <a:r>
              <a:rPr lang="en-US" sz="2500" dirty="0">
                <a:latin typeface="Agency FB" panose="020B0503020202020204" pitchFamily="34" charset="0"/>
              </a:rPr>
              <a:t>The microtubules play a role in cell differentiation and determination of polarity. </a:t>
            </a:r>
          </a:p>
          <a:p>
            <a:pPr algn="just"/>
            <a:r>
              <a:rPr lang="en-US" sz="2500" b="1" dirty="0">
                <a:highlight>
                  <a:srgbClr val="FFFF00"/>
                </a:highlight>
                <a:latin typeface="Agency FB" panose="020B0503020202020204" pitchFamily="34" charset="0"/>
              </a:rPr>
              <a:t>7. Intracellular transport: </a:t>
            </a:r>
            <a:r>
              <a:rPr lang="en-US" sz="2500" dirty="0">
                <a:latin typeface="Agency FB" panose="020B0503020202020204" pitchFamily="34" charset="0"/>
              </a:rPr>
              <a:t>Vesicles and protein molecules in the cell move along the "tracks" of microtubules. The movement is brought about by motor proteins kinesin and MAPIC (cytoplasmic </a:t>
            </a:r>
            <a:r>
              <a:rPr lang="en-US" sz="2500" dirty="0" err="1">
                <a:latin typeface="Agency FB" panose="020B0503020202020204" pitchFamily="34" charset="0"/>
              </a:rPr>
              <a:t>dynin</a:t>
            </a:r>
            <a:r>
              <a:rPr lang="en-US" sz="2500" dirty="0">
                <a:latin typeface="Agency FB" panose="020B0503020202020204" pitchFamily="34" charset="0"/>
              </a:rPr>
              <a:t>) powered by ATP. </a:t>
            </a:r>
          </a:p>
        </p:txBody>
      </p:sp>
    </p:spTree>
    <p:extLst>
      <p:ext uri="{BB962C8B-B14F-4D97-AF65-F5344CB8AC3E}">
        <p14:creationId xmlns:p14="http://schemas.microsoft.com/office/powerpoint/2010/main" val="3780652321"/>
      </p:ext>
    </p:extLst>
  </p:cSld>
  <p:clrMapOvr>
    <a:masterClrMapping/>
  </p:clrMapOvr>
  <p:timing>
    <p:tnLst>
      <p:par>
        <p:cTn id="1" dur="indefinite" restart="never" nodeType="tmRoot">
          <p:childTnLst>
            <p:par>
              <p:cTn id="2"/>
            </p:par>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algn="just"/>
            <a:r>
              <a:rPr lang="en-US" sz="2500" b="1" dirty="0">
                <a:highlight>
                  <a:srgbClr val="FFFF00"/>
                </a:highlight>
                <a:latin typeface="Agency FB" panose="020B0503020202020204" pitchFamily="34" charset="0"/>
              </a:rPr>
              <a:t>3. Plasmids: </a:t>
            </a:r>
            <a:r>
              <a:rPr lang="en-US" sz="2500" dirty="0">
                <a:latin typeface="Agency FB" panose="020B0503020202020204" pitchFamily="34" charset="0"/>
              </a:rPr>
              <a:t>In some prokaryotic cells, in addition to nucleoid, a small circular double stranded DNA molecule is present. It is called plasmid. </a:t>
            </a:r>
          </a:p>
          <a:p>
            <a:pPr algn="just"/>
            <a:r>
              <a:rPr lang="en-US" sz="2500" dirty="0">
                <a:latin typeface="Agency FB" panose="020B0503020202020204" pitchFamily="34" charset="0"/>
              </a:rPr>
              <a:t>Plasmids have 1000 to 30,000 base pairs and they generally encode proteins required by the organism to resist antibiotic and other toxic material. </a:t>
            </a:r>
          </a:p>
          <a:p>
            <a:pPr algn="just"/>
            <a:r>
              <a:rPr lang="en-US" sz="2500" b="1" dirty="0">
                <a:highlight>
                  <a:srgbClr val="FFFF00"/>
                </a:highlight>
                <a:latin typeface="Agency FB" panose="020B0503020202020204" pitchFamily="34" charset="0"/>
              </a:rPr>
              <a:t>4. Flagellum: </a:t>
            </a:r>
            <a:r>
              <a:rPr lang="en-US" sz="2500" dirty="0">
                <a:latin typeface="Agency FB" panose="020B0503020202020204" pitchFamily="34" charset="0"/>
              </a:rPr>
              <a:t>It is a whip like locomotory structure found in many bacteria. It is 150Å thick and 10 to 15µm long. As the flagellum does not have any surrounding membrane, it grows at the tip. It has two main parts: Filament and basal body. </a:t>
            </a:r>
          </a:p>
          <a:p>
            <a:pPr algn="just"/>
            <a:r>
              <a:rPr lang="en-US" sz="2500" dirty="0">
                <a:latin typeface="Agency FB" panose="020B0503020202020204" pitchFamily="34" charset="0"/>
              </a:rPr>
              <a:t>(</a:t>
            </a:r>
            <a:r>
              <a:rPr lang="en-US" sz="2500" dirty="0" err="1">
                <a:latin typeface="Agency FB" panose="020B0503020202020204" pitchFamily="34" charset="0"/>
              </a:rPr>
              <a:t>i</a:t>
            </a:r>
            <a:r>
              <a:rPr lang="en-US" sz="2500" dirty="0">
                <a:latin typeface="Agency FB" panose="020B0503020202020204" pitchFamily="34" charset="0"/>
              </a:rPr>
              <a:t>) Filament- Filament extends out of cell into the medium and it is composed of many intertwined spiral chains of the subunits of a protein called flagellin. Flagellin differs from actins or tubulin. </a:t>
            </a:r>
          </a:p>
          <a:p>
            <a:pPr algn="just"/>
            <a:r>
              <a:rPr lang="en-US" sz="2500" dirty="0">
                <a:latin typeface="Agency FB" panose="020B0503020202020204" pitchFamily="34" charset="0"/>
              </a:rPr>
              <a:t>(ii) Basal Body- The basal body attaches the flagellum to the cell and generates the force to rotate it. It is composed of many components and numerous proteins. It has two parts: shaft and hook. </a:t>
            </a:r>
          </a:p>
          <a:p>
            <a:pPr algn="just"/>
            <a:r>
              <a:rPr lang="en-US" sz="2500" b="1" dirty="0">
                <a:highlight>
                  <a:srgbClr val="FFFF00"/>
                </a:highlight>
                <a:latin typeface="Agency FB" panose="020B0503020202020204" pitchFamily="34" charset="0"/>
              </a:rPr>
              <a:t>5. Pili: </a:t>
            </a:r>
            <a:r>
              <a:rPr lang="en-US" sz="2500" dirty="0">
                <a:latin typeface="Agency FB" panose="020B0503020202020204" pitchFamily="34" charset="0"/>
              </a:rPr>
              <a:t>These are short, rod like non-motile processes or fimbriae present on many bacteria. These are formed of pilin protein. They are usually less than 10 nm thick. They help in attachment of bacteria to surfaces or food or to one another. </a:t>
            </a:r>
          </a:p>
          <a:p>
            <a:pPr algn="just"/>
            <a:r>
              <a:rPr lang="en-US" sz="2500" dirty="0">
                <a:latin typeface="Agency FB" panose="020B0503020202020204" pitchFamily="34" charset="0"/>
              </a:rPr>
              <a:t>Tubular sex Pili are present in some bacteria. Prokaryotic cells have all the biochemical mechanisms required to synthesize complex organic materials from simple organic precursors necessary for life. Thus, </a:t>
            </a:r>
            <a:r>
              <a:rPr lang="en-US" sz="2500" dirty="0" err="1">
                <a:latin typeface="Agency FB" panose="020B0503020202020204" pitchFamily="34" charset="0"/>
              </a:rPr>
              <a:t>inspite</a:t>
            </a:r>
            <a:r>
              <a:rPr lang="en-US" sz="2500" dirty="0">
                <a:latin typeface="Agency FB" panose="020B0503020202020204" pitchFamily="34" charset="0"/>
              </a:rPr>
              <a:t> of being simple in structure prokaryotes are more versatile in their synthetic activities than eukaryotes. </a:t>
            </a:r>
          </a:p>
        </p:txBody>
      </p:sp>
    </p:spTree>
    <p:extLst>
      <p:ext uri="{BB962C8B-B14F-4D97-AF65-F5344CB8AC3E}">
        <p14:creationId xmlns:p14="http://schemas.microsoft.com/office/powerpoint/2010/main" val="2234775811"/>
      </p:ext>
    </p:extLst>
  </p:cSld>
  <p:clrMapOvr>
    <a:masterClrMapping/>
  </p:clrMapOvr>
  <p:timing>
    <p:tnLst>
      <p:par>
        <p:cTn id="1" dur="indefinite" restart="never" nodeType="tmRoot">
          <p:childTnLst>
            <p:par>
              <p:cTn id="2"/>
            </p:par>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buNone/>
            </a:pPr>
            <a:r>
              <a:rPr lang="en-US" sz="3200" dirty="0">
                <a:latin typeface="Agency FB" panose="020B0503020202020204" pitchFamily="34" charset="0"/>
              </a:rPr>
              <a:t>   </a:t>
            </a:r>
            <a:r>
              <a:rPr lang="en-US" sz="3500" b="1" dirty="0">
                <a:solidFill>
                  <a:srgbClr val="FF0000"/>
                </a:solidFill>
                <a:latin typeface="Agency FB" panose="020B0503020202020204" pitchFamily="34" charset="0"/>
              </a:rPr>
              <a:t>Importance of Microtubules</a:t>
            </a:r>
          </a:p>
          <a:p>
            <a:r>
              <a:rPr lang="en-US" sz="3200" dirty="0">
                <a:latin typeface="Agency FB" panose="020B0503020202020204" pitchFamily="34" charset="0"/>
              </a:rPr>
              <a:t>Microtubules are very important for the cells as they provide internal framework serving as cytoskeleton to determine and maintain the cell form. </a:t>
            </a:r>
          </a:p>
          <a:p>
            <a:r>
              <a:rPr lang="en-US" sz="3200" dirty="0">
                <a:latin typeface="Agency FB" panose="020B0503020202020204" pitchFamily="34" charset="0"/>
              </a:rPr>
              <a:t>They also define pathway along which the particles move in cell. </a:t>
            </a:r>
          </a:p>
          <a:p>
            <a:r>
              <a:rPr lang="en-US" sz="3200" dirty="0">
                <a:latin typeface="Agency FB" panose="020B0503020202020204" pitchFamily="34" charset="0"/>
              </a:rPr>
              <a:t>The mitotic apparatus consisting of spindle fibers and astral rays is in fact bundles of microtubules. </a:t>
            </a:r>
          </a:p>
          <a:p>
            <a:r>
              <a:rPr lang="en-US" sz="3200" dirty="0">
                <a:latin typeface="Agency FB" panose="020B0503020202020204" pitchFamily="34" charset="0"/>
              </a:rPr>
              <a:t>The generation of bending movements in cilia and flagella is attributed to a sliding microtubule mechanism. </a:t>
            </a:r>
          </a:p>
        </p:txBody>
      </p:sp>
    </p:spTree>
    <p:extLst>
      <p:ext uri="{BB962C8B-B14F-4D97-AF65-F5344CB8AC3E}">
        <p14:creationId xmlns:p14="http://schemas.microsoft.com/office/powerpoint/2010/main" val="1894458017"/>
      </p:ext>
    </p:extLst>
  </p:cSld>
  <p:clrMapOvr>
    <a:masterClrMapping/>
  </p:clrMapOvr>
  <p:timing>
    <p:tnLst>
      <p:par>
        <p:cTn id="1" dur="indefinite" restart="never" nodeType="tmRoot">
          <p:childTnLst>
            <p:par>
              <p:cTn id="2"/>
            </p:par>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Autofit/>
          </a:bodyPr>
          <a:lstStyle/>
          <a:p>
            <a:pPr marL="0" indent="0" algn="just">
              <a:buNone/>
            </a:pPr>
            <a:r>
              <a:rPr lang="en-US" sz="3500" b="1" dirty="0">
                <a:solidFill>
                  <a:srgbClr val="FF0000"/>
                </a:solidFill>
                <a:latin typeface="Agency FB" panose="020B0503020202020204" pitchFamily="34" charset="0"/>
              </a:rPr>
              <a:t>  Glossary</a:t>
            </a:r>
          </a:p>
          <a:p>
            <a:pPr algn="just"/>
            <a:r>
              <a:rPr lang="en-US" sz="3200" b="1" dirty="0">
                <a:highlight>
                  <a:srgbClr val="FFFF00"/>
                </a:highlight>
                <a:latin typeface="Agency FB" panose="020B0503020202020204" pitchFamily="34" charset="0"/>
              </a:rPr>
              <a:t>Lysosome: </a:t>
            </a:r>
            <a:r>
              <a:rPr lang="en-US" sz="3200" dirty="0">
                <a:latin typeface="Agency FB" panose="020B0503020202020204" pitchFamily="34" charset="0"/>
              </a:rPr>
              <a:t>an organelle in the cytoplasm of eukaryotic cells containing degrading or </a:t>
            </a:r>
            <a:r>
              <a:rPr lang="en-US" sz="3200" dirty="0" err="1">
                <a:latin typeface="Agency FB" panose="020B0503020202020204" pitchFamily="34" charset="0"/>
              </a:rPr>
              <a:t>hydrolysing</a:t>
            </a:r>
            <a:r>
              <a:rPr lang="en-US" sz="3200" dirty="0">
                <a:latin typeface="Agency FB" panose="020B0503020202020204" pitchFamily="34" charset="0"/>
              </a:rPr>
              <a:t> enzymes enclosed in a membrane. </a:t>
            </a:r>
          </a:p>
          <a:p>
            <a:pPr algn="just"/>
            <a:r>
              <a:rPr lang="en-US" sz="3200" b="1" dirty="0">
                <a:highlight>
                  <a:srgbClr val="FFFF00"/>
                </a:highlight>
                <a:latin typeface="Agency FB" panose="020B0503020202020204" pitchFamily="34" charset="0"/>
              </a:rPr>
              <a:t>Matrix:</a:t>
            </a:r>
            <a:r>
              <a:rPr lang="en-US" sz="3200" dirty="0">
                <a:latin typeface="Agency FB" panose="020B0503020202020204" pitchFamily="34" charset="0"/>
              </a:rPr>
              <a:t> matrix is the material in animal or plant cells, in which more specialized structures are embedded. A specific part of the mitochondrion that is the site of oxidation of organic molecules is also called matrix. </a:t>
            </a:r>
          </a:p>
          <a:p>
            <a:pPr algn="just"/>
            <a:r>
              <a:rPr lang="en-US" sz="3200" b="1" dirty="0">
                <a:highlight>
                  <a:srgbClr val="FFFF00"/>
                </a:highlight>
                <a:latin typeface="Agency FB" panose="020B0503020202020204" pitchFamily="34" charset="0"/>
              </a:rPr>
              <a:t>Plasmalemma: </a:t>
            </a:r>
            <a:r>
              <a:rPr lang="en-US" sz="3200" dirty="0">
                <a:latin typeface="Agency FB" panose="020B0503020202020204" pitchFamily="34" charset="0"/>
              </a:rPr>
              <a:t>Plasmalemma is the cell membrane that surrounds the cytoplasm of living cells, physically separating the intracellular components from the extracellular environment. Centriole: It is a cylindrical cell structure composed mainly of a protein called tubulin. </a:t>
            </a:r>
          </a:p>
          <a:p>
            <a:pPr algn="just"/>
            <a:r>
              <a:rPr lang="en-US" sz="3200" b="1" dirty="0">
                <a:highlight>
                  <a:srgbClr val="FFFF00"/>
                </a:highlight>
                <a:latin typeface="Agency FB" panose="020B0503020202020204" pitchFamily="34" charset="0"/>
              </a:rPr>
              <a:t>Phagocytosis: </a:t>
            </a:r>
            <a:r>
              <a:rPr lang="en-US" sz="3200" dirty="0">
                <a:latin typeface="Agency FB" panose="020B0503020202020204" pitchFamily="34" charset="0"/>
              </a:rPr>
              <a:t>Phagocytosis is the process by which a cell engulfs a solid particle to form an internal vesicle known as a phagosome. </a:t>
            </a:r>
          </a:p>
          <a:p>
            <a:pPr algn="just"/>
            <a:r>
              <a:rPr lang="en-US" sz="3200" b="1" dirty="0">
                <a:highlight>
                  <a:srgbClr val="FFFF00"/>
                </a:highlight>
                <a:latin typeface="Agency FB" panose="020B0503020202020204" pitchFamily="34" charset="0"/>
              </a:rPr>
              <a:t>Pinocytosis: </a:t>
            </a:r>
            <a:r>
              <a:rPr lang="en-US" sz="3200" dirty="0">
                <a:latin typeface="Agency FB" panose="020B0503020202020204" pitchFamily="34" charset="0"/>
              </a:rPr>
              <a:t>The ingestion of liquid into a cell by the budding of small vesicles from the cell membrane. </a:t>
            </a:r>
          </a:p>
        </p:txBody>
      </p:sp>
    </p:spTree>
    <p:extLst>
      <p:ext uri="{BB962C8B-B14F-4D97-AF65-F5344CB8AC3E}">
        <p14:creationId xmlns:p14="http://schemas.microsoft.com/office/powerpoint/2010/main" val="3709741942"/>
      </p:ext>
    </p:extLst>
  </p:cSld>
  <p:clrMapOvr>
    <a:masterClrMapping/>
  </p:clrMapOvr>
  <p:timing>
    <p:tnLst>
      <p:par>
        <p:cTn id="1" dur="indefinite" restart="never" nodeType="tmRoot">
          <p:childTnLst>
            <p:par>
              <p:cTn id="2"/>
            </p:par>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Autofit/>
          </a:bodyPr>
          <a:lstStyle/>
          <a:p>
            <a:pPr algn="just"/>
            <a:r>
              <a:rPr lang="en-US" sz="3200" b="1" dirty="0">
                <a:highlight>
                  <a:srgbClr val="FFFF00"/>
                </a:highlight>
                <a:latin typeface="Agency FB" panose="020B0503020202020204" pitchFamily="34" charset="0"/>
              </a:rPr>
              <a:t>Autophagosome: </a:t>
            </a:r>
            <a:r>
              <a:rPr lang="en-US" sz="3200" dirty="0">
                <a:latin typeface="Agency FB" panose="020B0503020202020204" pitchFamily="34" charset="0"/>
              </a:rPr>
              <a:t>Autophagy allows the orderly degradation and recycling of cellular components. During this process, targeted cytoplasmic constituents are isolated from the rest of the cell within a double-membrane vesicle known as an autophagosome. </a:t>
            </a:r>
          </a:p>
          <a:p>
            <a:pPr algn="just"/>
            <a:r>
              <a:rPr lang="en-US" sz="3200" b="1" dirty="0">
                <a:highlight>
                  <a:srgbClr val="FFFF00"/>
                </a:highlight>
                <a:latin typeface="Agency FB" panose="020B0503020202020204" pitchFamily="34" charset="0"/>
              </a:rPr>
              <a:t>Leucocytes: </a:t>
            </a:r>
            <a:r>
              <a:rPr lang="en-US" sz="3200" dirty="0">
                <a:latin typeface="Agency FB" panose="020B0503020202020204" pitchFamily="34" charset="0"/>
              </a:rPr>
              <a:t>White blood cells are also called leucocytes. These are the cells of the immune system that are involved in protecting the body against both infectious diseases and foreign invaders. </a:t>
            </a:r>
          </a:p>
          <a:p>
            <a:pPr algn="just"/>
            <a:r>
              <a:rPr lang="en-US" sz="3200" b="1" dirty="0">
                <a:highlight>
                  <a:srgbClr val="FFFF00"/>
                </a:highlight>
                <a:latin typeface="Agency FB" panose="020B0503020202020204" pitchFamily="34" charset="0"/>
              </a:rPr>
              <a:t>Macrophages: </a:t>
            </a:r>
            <a:r>
              <a:rPr lang="en-US" sz="3200" dirty="0">
                <a:latin typeface="Agency FB" panose="020B0503020202020204" pitchFamily="34" charset="0"/>
              </a:rPr>
              <a:t>Macrophages are the type of white blood cells that engulf and digest cellular debris, foreign substances, microbes, cancer cells, and anything else that does not have the types of proteins specific of healthy body cells on its surface. </a:t>
            </a:r>
          </a:p>
          <a:p>
            <a:pPr algn="just"/>
            <a:r>
              <a:rPr lang="en-US" sz="3200" b="1" dirty="0">
                <a:highlight>
                  <a:srgbClr val="FFFF00"/>
                </a:highlight>
                <a:latin typeface="Agency FB" panose="020B0503020202020204" pitchFamily="34" charset="0"/>
              </a:rPr>
              <a:t>Metamorphosis: </a:t>
            </a:r>
            <a:r>
              <a:rPr lang="en-US" sz="3200" dirty="0">
                <a:latin typeface="Agency FB" panose="020B0503020202020204" pitchFamily="34" charset="0"/>
              </a:rPr>
              <a:t>Metamorphosis is a biological process by which an animal physically develops after birth or hatching, involving a conspicuous and relatively abrupt change in the animal's body structure through cell growth and differentiation. </a:t>
            </a:r>
          </a:p>
          <a:p>
            <a:pPr algn="just"/>
            <a:endParaRPr lang="en-US" sz="3200" dirty="0">
              <a:latin typeface="Agency FB" panose="020B0503020202020204" pitchFamily="34" charset="0"/>
            </a:endParaRPr>
          </a:p>
        </p:txBody>
      </p:sp>
    </p:spTree>
    <p:extLst>
      <p:ext uri="{BB962C8B-B14F-4D97-AF65-F5344CB8AC3E}">
        <p14:creationId xmlns:p14="http://schemas.microsoft.com/office/powerpoint/2010/main" val="1186796968"/>
      </p:ext>
    </p:extLst>
  </p:cSld>
  <p:clrMapOvr>
    <a:masterClrMapping/>
  </p:clrMapOvr>
  <p:timing>
    <p:tnLst>
      <p:par>
        <p:cTn id="1" dur="indefinite" restart="never" nodeType="tmRoot">
          <p:childTnLst>
            <p:par>
              <p:cTn id="2"/>
            </p:par>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3200" b="1" dirty="0">
                <a:highlight>
                  <a:srgbClr val="FFFF00"/>
                </a:highlight>
                <a:latin typeface="Agency FB" panose="020B0503020202020204" pitchFamily="34" charset="0"/>
              </a:rPr>
              <a:t>Kinetosome: </a:t>
            </a:r>
            <a:r>
              <a:rPr lang="en-US" sz="3200" dirty="0">
                <a:latin typeface="Agency FB" panose="020B0503020202020204" pitchFamily="34" charset="0"/>
              </a:rPr>
              <a:t>Kinetosome forms the base of the flagellum, consisting of a circular arrangement of microtubules. </a:t>
            </a:r>
          </a:p>
          <a:p>
            <a:pPr algn="just"/>
            <a:r>
              <a:rPr lang="en-US" sz="3200" b="1" dirty="0">
                <a:highlight>
                  <a:srgbClr val="FFFF00"/>
                </a:highlight>
                <a:latin typeface="Agency FB" panose="020B0503020202020204" pitchFamily="34" charset="0"/>
              </a:rPr>
              <a:t>Dimer: </a:t>
            </a:r>
            <a:r>
              <a:rPr lang="en-US" sz="3200" dirty="0">
                <a:latin typeface="Agency FB" panose="020B0503020202020204" pitchFamily="34" charset="0"/>
              </a:rPr>
              <a:t>A dimer is a chemical structure formed from two similar subunits. Metabolic pathway: A sequence of chemical reactions undergone by a compound or class of compounds in a living organism. </a:t>
            </a:r>
          </a:p>
          <a:p>
            <a:pPr algn="just"/>
            <a:r>
              <a:rPr lang="en-US" sz="3200" b="1" dirty="0">
                <a:highlight>
                  <a:srgbClr val="FFFF00"/>
                </a:highlight>
                <a:latin typeface="Agency FB" panose="020B0503020202020204" pitchFamily="34" charset="0"/>
              </a:rPr>
              <a:t>Electron microscope: </a:t>
            </a:r>
            <a:r>
              <a:rPr lang="en-US" sz="3200" dirty="0">
                <a:latin typeface="Agency FB" panose="020B0503020202020204" pitchFamily="34" charset="0"/>
              </a:rPr>
              <a:t>A microscope that uses a beam of accelerated electrons as a source of illumination is known as electron microscope. As the wavelength of an electron can be up to 100,000 times shorter than that of visible light photons, the electron microscope has a higher resolving power than a light microscope and can reveal the structure of smaller objects. </a:t>
            </a:r>
          </a:p>
          <a:p>
            <a:pPr algn="just"/>
            <a:r>
              <a:rPr lang="en-US" sz="3200" b="1" dirty="0">
                <a:highlight>
                  <a:srgbClr val="FFFF00"/>
                </a:highlight>
                <a:latin typeface="Agency FB" panose="020B0503020202020204" pitchFamily="34" charset="0"/>
              </a:rPr>
              <a:t>Pericentriolar satellite: </a:t>
            </a:r>
            <a:r>
              <a:rPr lang="en-US" sz="3200" dirty="0">
                <a:latin typeface="Agency FB" panose="020B0503020202020204" pitchFamily="34" charset="0"/>
              </a:rPr>
              <a:t>Pericentriolar satellites are electron-dense granules that are concentrated around the centrosome. They are involved in the recruitment of </a:t>
            </a:r>
            <a:r>
              <a:rPr lang="en-US" sz="3200" dirty="0" err="1">
                <a:latin typeface="Agency FB" panose="020B0503020202020204" pitchFamily="34" charset="0"/>
              </a:rPr>
              <a:t>centrosomal</a:t>
            </a:r>
            <a:r>
              <a:rPr lang="en-US" sz="3200" dirty="0">
                <a:latin typeface="Agency FB" panose="020B0503020202020204" pitchFamily="34" charset="0"/>
              </a:rPr>
              <a:t> proteins and microtubule organization the interphase stage of the cells. </a:t>
            </a:r>
          </a:p>
        </p:txBody>
      </p:sp>
    </p:spTree>
    <p:extLst>
      <p:ext uri="{BB962C8B-B14F-4D97-AF65-F5344CB8AC3E}">
        <p14:creationId xmlns:p14="http://schemas.microsoft.com/office/powerpoint/2010/main" val="1593205876"/>
      </p:ext>
    </p:extLst>
  </p:cSld>
  <p:clrMapOvr>
    <a:masterClrMapping/>
  </p:clrMapOvr>
  <p:timing>
    <p:tnLst>
      <p:par>
        <p:cTn id="1" dur="indefinite" restart="never" nodeType="tmRoot">
          <p:childTnLst>
            <p:par>
              <p:cTn id="2"/>
            </p:par>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Autofit/>
          </a:bodyPr>
          <a:lstStyle/>
          <a:p>
            <a:pPr marL="0" indent="0" algn="just">
              <a:buNone/>
            </a:pPr>
            <a:r>
              <a:rPr lang="en-US" sz="2500" dirty="0">
                <a:latin typeface="Agency FB" panose="020B0503020202020204" pitchFamily="34" charset="0"/>
              </a:rPr>
              <a:t>   </a:t>
            </a:r>
            <a:r>
              <a:rPr lang="en-US" sz="3200" b="1" dirty="0">
                <a:solidFill>
                  <a:srgbClr val="FF0000"/>
                </a:solidFill>
                <a:highlight>
                  <a:srgbClr val="FFFF00"/>
                </a:highlight>
                <a:latin typeface="Agency FB" panose="020B0503020202020204" pitchFamily="34" charset="0"/>
              </a:rPr>
              <a:t>Self Assessment Questions and Possible Answers: Multiple Choice Questions: </a:t>
            </a:r>
          </a:p>
          <a:p>
            <a:pPr algn="just"/>
            <a:r>
              <a:rPr lang="en-US" sz="2500" dirty="0">
                <a:latin typeface="Agency FB" panose="020B0503020202020204" pitchFamily="34" charset="0"/>
              </a:rPr>
              <a:t>1. Lysosomes arise from: (a) Smooth ER (b) Golgi complex (c) Both of these (d) None of these </a:t>
            </a:r>
          </a:p>
          <a:p>
            <a:pPr algn="just"/>
            <a:r>
              <a:rPr lang="en-US" sz="2500" dirty="0">
                <a:latin typeface="Agency FB" panose="020B0503020202020204" pitchFamily="34" charset="0"/>
              </a:rPr>
              <a:t>2. Autophagic vesicles digest: (a) </a:t>
            </a:r>
            <a:r>
              <a:rPr lang="en-US" sz="2500" dirty="0" err="1">
                <a:latin typeface="Agency FB" panose="020B0503020202020204" pitchFamily="34" charset="0"/>
              </a:rPr>
              <a:t>Pinosome</a:t>
            </a:r>
            <a:r>
              <a:rPr lang="en-US" sz="2500" dirty="0">
                <a:latin typeface="Agency FB" panose="020B0503020202020204" pitchFamily="34" charset="0"/>
              </a:rPr>
              <a:t> contents (b) Cell organelles (c) Phagosome contents (d) Micro-organisms </a:t>
            </a:r>
          </a:p>
          <a:p>
            <a:pPr algn="just"/>
            <a:r>
              <a:rPr lang="en-US" sz="2500" dirty="0">
                <a:latin typeface="Agency FB" panose="020B0503020202020204" pitchFamily="34" charset="0"/>
              </a:rPr>
              <a:t>3. Lysosome was discovered by: (a) de Duve (b) Robert Brown (c) Hooke (d) Robinson </a:t>
            </a:r>
          </a:p>
          <a:p>
            <a:pPr algn="just"/>
            <a:r>
              <a:rPr lang="en-US" sz="2500" dirty="0">
                <a:latin typeface="Agency FB" panose="020B0503020202020204" pitchFamily="34" charset="0"/>
              </a:rPr>
              <a:t>4. Lysosomes are considered suicide bags because they contain: (a) Parasitic activity (b) Food vacuole (c) Catabolic enzymes (d) Hydrolytic enzymes </a:t>
            </a:r>
          </a:p>
          <a:p>
            <a:pPr algn="just"/>
            <a:r>
              <a:rPr lang="en-US" sz="2500" dirty="0">
                <a:latin typeface="Agency FB" panose="020B0503020202020204" pitchFamily="34" charset="0"/>
              </a:rPr>
              <a:t>5. The pattern of organization in centriole is: (a) 9 + 0 (b) 9 + 1 (c) 9 + 2 (d) 9 + 3 </a:t>
            </a:r>
          </a:p>
          <a:p>
            <a:pPr algn="just"/>
            <a:r>
              <a:rPr lang="en-US" sz="2500" dirty="0">
                <a:latin typeface="Agency FB" panose="020B0503020202020204" pitchFamily="34" charset="0"/>
              </a:rPr>
              <a:t>6. Centriole occurs: (a) Singly (b) In pairs (c) In threes (d) In fours </a:t>
            </a:r>
          </a:p>
          <a:p>
            <a:pPr algn="just"/>
            <a:r>
              <a:rPr lang="en-US" sz="2500" dirty="0">
                <a:latin typeface="Agency FB" panose="020B0503020202020204" pitchFamily="34" charset="0"/>
              </a:rPr>
              <a:t>7. Function of centriole is related with: (a) Initiation of cell division (b) Formation of cell plate (c) Formation of spindle fibers (d) Formation of nucleolus </a:t>
            </a:r>
          </a:p>
          <a:p>
            <a:pPr algn="just"/>
            <a:r>
              <a:rPr lang="en-US" sz="2500" dirty="0">
                <a:latin typeface="Agency FB" panose="020B0503020202020204" pitchFamily="34" charset="0"/>
              </a:rPr>
              <a:t>8. Microtubules in cilia and flagella are formed of: (a) Actin (b) Myosin (c) Elastin (d) Tubulin </a:t>
            </a:r>
          </a:p>
          <a:p>
            <a:pPr algn="just"/>
            <a:r>
              <a:rPr lang="en-US" sz="2500" dirty="0">
                <a:latin typeface="Agency FB" panose="020B0503020202020204" pitchFamily="34" charset="0"/>
              </a:rPr>
              <a:t>9. Arms of A sub-units are composed of: (a) Tubulin (b) Actin (c) Myosin (d) Dynein</a:t>
            </a:r>
          </a:p>
          <a:p>
            <a:pPr algn="just"/>
            <a:r>
              <a:rPr lang="en-US" sz="2500" dirty="0">
                <a:latin typeface="Agency FB" panose="020B0503020202020204" pitchFamily="34" charset="0"/>
              </a:rPr>
              <a:t>10. The supporting framework of a cell consists of: (a) Microtubules (b) Intermediate filament (c) Microfilaments (d) All the above </a:t>
            </a:r>
          </a:p>
        </p:txBody>
      </p:sp>
    </p:spTree>
    <p:extLst>
      <p:ext uri="{BB962C8B-B14F-4D97-AF65-F5344CB8AC3E}">
        <p14:creationId xmlns:p14="http://schemas.microsoft.com/office/powerpoint/2010/main" val="2927254281"/>
      </p:ext>
    </p:extLst>
  </p:cSld>
  <p:clrMapOvr>
    <a:masterClrMapping/>
  </p:clrMapOvr>
  <p:timing>
    <p:tnLst>
      <p:par>
        <p:cTn id="1" dur="indefinite" restart="never" nodeType="tmRoot">
          <p:childTnLst>
            <p:par>
              <p:cTn id="2"/>
            </p:par>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5460507" cy="6359236"/>
          </a:xfrm>
          <a:ln w="38100">
            <a:solidFill>
              <a:srgbClr val="FF0000"/>
            </a:solidFill>
          </a:ln>
        </p:spPr>
        <p:txBody>
          <a:bodyPr>
            <a:noAutofit/>
          </a:bodyPr>
          <a:lstStyle/>
          <a:p>
            <a:pPr marL="0" indent="0" algn="just">
              <a:buNone/>
            </a:pPr>
            <a:r>
              <a:rPr lang="en-US" sz="2700" dirty="0">
                <a:latin typeface="Agency FB" panose="020B0503020202020204" pitchFamily="34" charset="0"/>
              </a:rPr>
              <a:t>   </a:t>
            </a:r>
            <a:r>
              <a:rPr lang="en-US" sz="3500" b="1" dirty="0">
                <a:solidFill>
                  <a:srgbClr val="FF0000"/>
                </a:solidFill>
                <a:latin typeface="Agency FB" panose="020B0503020202020204" pitchFamily="34" charset="0"/>
              </a:rPr>
              <a:t>Very Short Questions</a:t>
            </a:r>
          </a:p>
          <a:p>
            <a:pPr algn="just"/>
            <a:r>
              <a:rPr lang="en-US" sz="2700" dirty="0">
                <a:latin typeface="Agency FB" panose="020B0503020202020204" pitchFamily="34" charset="0"/>
              </a:rPr>
              <a:t>1. Who gave the name lysosome? </a:t>
            </a:r>
          </a:p>
          <a:p>
            <a:pPr algn="just"/>
            <a:r>
              <a:rPr lang="en-US" sz="2700" dirty="0">
                <a:latin typeface="Agency FB" panose="020B0503020202020204" pitchFamily="34" charset="0"/>
              </a:rPr>
              <a:t>2. How the cell is protected from the destructive effect of lysosomal enzymes? </a:t>
            </a:r>
          </a:p>
          <a:p>
            <a:pPr algn="just"/>
            <a:r>
              <a:rPr lang="en-US" sz="2700" dirty="0">
                <a:latin typeface="Agency FB" panose="020B0503020202020204" pitchFamily="34" charset="0"/>
              </a:rPr>
              <a:t>3. Name different types of lysosomes. </a:t>
            </a:r>
          </a:p>
          <a:p>
            <a:pPr algn="just"/>
            <a:r>
              <a:rPr lang="en-US" sz="2700" dirty="0">
                <a:latin typeface="Agency FB" panose="020B0503020202020204" pitchFamily="34" charset="0"/>
              </a:rPr>
              <a:t>4. Give the popular name for the lysosomes. </a:t>
            </a:r>
          </a:p>
          <a:p>
            <a:pPr algn="just"/>
            <a:r>
              <a:rPr lang="en-US" sz="2700" dirty="0">
                <a:latin typeface="Agency FB" panose="020B0503020202020204" pitchFamily="34" charset="0"/>
              </a:rPr>
              <a:t>5. Name the protein of which microtubules in centriole, basal bodies, cilia and flagella are formed. 6. Who discovered the microtubules? </a:t>
            </a:r>
          </a:p>
          <a:p>
            <a:pPr algn="just"/>
            <a:r>
              <a:rPr lang="en-US" sz="2700" dirty="0">
                <a:latin typeface="Agency FB" panose="020B0503020202020204" pitchFamily="34" charset="0"/>
              </a:rPr>
              <a:t>7. What are Kinetosomes? </a:t>
            </a:r>
          </a:p>
          <a:p>
            <a:pPr algn="just"/>
            <a:r>
              <a:rPr lang="en-US" sz="2700" dirty="0">
                <a:latin typeface="Agency FB" panose="020B0503020202020204" pitchFamily="34" charset="0"/>
              </a:rPr>
              <a:t>8. Give the main function of centrioles. </a:t>
            </a:r>
          </a:p>
          <a:p>
            <a:pPr algn="just"/>
            <a:r>
              <a:rPr lang="en-US" sz="2700" dirty="0">
                <a:latin typeface="Agency FB" panose="020B0503020202020204" pitchFamily="34" charset="0"/>
              </a:rPr>
              <a:t>9. Microtubules are hollow. Is it true? </a:t>
            </a:r>
          </a:p>
          <a:p>
            <a:pPr algn="just"/>
            <a:r>
              <a:rPr lang="en-US" sz="2700" dirty="0">
                <a:latin typeface="Agency FB" panose="020B0503020202020204" pitchFamily="34" charset="0"/>
              </a:rPr>
              <a:t>10. What MTOC stands for?</a:t>
            </a:r>
          </a:p>
          <a:p>
            <a:pPr marL="0" indent="0" algn="just">
              <a:buNone/>
            </a:pPr>
            <a:r>
              <a:rPr lang="en-US" sz="2700" dirty="0">
                <a:latin typeface="Agency FB" panose="020B0503020202020204" pitchFamily="34" charset="0"/>
              </a:rPr>
              <a:t>     </a:t>
            </a:r>
          </a:p>
        </p:txBody>
      </p:sp>
      <p:sp>
        <p:nvSpPr>
          <p:cNvPr id="2" name="Content Placeholder 2">
            <a:extLst>
              <a:ext uri="{FF2B5EF4-FFF2-40B4-BE49-F238E27FC236}">
                <a16:creationId xmlns:a16="http://schemas.microsoft.com/office/drawing/2014/main" id="{ACB7CC84-7335-5E62-7093-0338F2A7F411}"/>
              </a:ext>
            </a:extLst>
          </p:cNvPr>
          <p:cNvSpPr txBox="1">
            <a:spLocks/>
          </p:cNvSpPr>
          <p:nvPr/>
        </p:nvSpPr>
        <p:spPr>
          <a:xfrm>
            <a:off x="5934505" y="238028"/>
            <a:ext cx="5460507" cy="6359236"/>
          </a:xfrm>
          <a:prstGeom prst="rect">
            <a:avLst/>
          </a:prstGeom>
          <a:ln w="3810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3500" b="1" dirty="0">
                <a:solidFill>
                  <a:srgbClr val="FF0000"/>
                </a:solidFill>
                <a:latin typeface="Agency FB" panose="020B0503020202020204" pitchFamily="34" charset="0"/>
              </a:rPr>
              <a:t>Terminal and Model Questions</a:t>
            </a:r>
          </a:p>
          <a:p>
            <a:pPr algn="just"/>
            <a:r>
              <a:rPr lang="en-US" sz="2700" dirty="0">
                <a:latin typeface="Agency FB" panose="020B0503020202020204" pitchFamily="34" charset="0"/>
              </a:rPr>
              <a:t>1. Define Lysosomes along with their detailed chemical structure. </a:t>
            </a:r>
          </a:p>
          <a:p>
            <a:pPr algn="just"/>
            <a:r>
              <a:rPr lang="en-US" sz="2700" dirty="0">
                <a:latin typeface="Agency FB" panose="020B0503020202020204" pitchFamily="34" charset="0"/>
              </a:rPr>
              <a:t>2. Describe various types of lysosomes. </a:t>
            </a:r>
          </a:p>
          <a:p>
            <a:pPr algn="just"/>
            <a:r>
              <a:rPr lang="en-US" sz="2700" dirty="0">
                <a:latin typeface="Agency FB" panose="020B0503020202020204" pitchFamily="34" charset="0"/>
              </a:rPr>
              <a:t>3. Write notes on: a. Functions of lysosomes b. chemical structure of centriole c. functions of centriole d. structure and function of microtubules e. types of lysosomes </a:t>
            </a:r>
          </a:p>
          <a:p>
            <a:pPr algn="just"/>
            <a:r>
              <a:rPr lang="en-US" sz="2700" dirty="0">
                <a:latin typeface="Agency FB" panose="020B0503020202020204" pitchFamily="34" charset="0"/>
              </a:rPr>
              <a:t>4. Explain in detail the ultra structure centriole. </a:t>
            </a:r>
          </a:p>
          <a:p>
            <a:pPr algn="just"/>
            <a:r>
              <a:rPr lang="en-US" sz="2700" dirty="0">
                <a:latin typeface="Agency FB" panose="020B0503020202020204" pitchFamily="34" charset="0"/>
              </a:rPr>
              <a:t>5. Explain in detail the ultra structure microtubules. </a:t>
            </a:r>
          </a:p>
        </p:txBody>
      </p:sp>
    </p:spTree>
    <p:extLst>
      <p:ext uri="{BB962C8B-B14F-4D97-AF65-F5344CB8AC3E}">
        <p14:creationId xmlns:p14="http://schemas.microsoft.com/office/powerpoint/2010/main" val="20035090"/>
      </p:ext>
    </p:extLst>
  </p:cSld>
  <p:clrMapOvr>
    <a:masterClrMapping/>
  </p:clrMapOvr>
  <p:timing>
    <p:tnLst>
      <p:par>
        <p:cTn id="1" dur="indefinite" restart="never" nodeType="tmRoot">
          <p:childTnLst>
            <p:par>
              <p:cTn id="2"/>
            </p:par>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2900" dirty="0">
                <a:latin typeface="Agency FB" panose="020B0503020202020204" pitchFamily="34" charset="0"/>
              </a:rPr>
              <a:t>  </a:t>
            </a:r>
            <a:r>
              <a:rPr lang="en-US" sz="3500" b="1" dirty="0">
                <a:solidFill>
                  <a:srgbClr val="FF0000"/>
                </a:solidFill>
                <a:latin typeface="Agency FB" panose="020B0503020202020204" pitchFamily="34" charset="0"/>
              </a:rPr>
              <a:t>Nucleus</a:t>
            </a:r>
          </a:p>
          <a:p>
            <a:pPr marL="0" indent="0" algn="just">
              <a:buNone/>
            </a:pPr>
            <a:r>
              <a:rPr lang="en-US" sz="3500" b="1" dirty="0">
                <a:solidFill>
                  <a:srgbClr val="FF0000"/>
                </a:solidFill>
                <a:latin typeface="Agency FB" panose="020B0503020202020204" pitchFamily="34" charset="0"/>
              </a:rPr>
              <a:t>  General History of Nucleus</a:t>
            </a:r>
          </a:p>
          <a:p>
            <a:pPr algn="just"/>
            <a:r>
              <a:rPr lang="en-US" sz="2900" dirty="0">
                <a:latin typeface="Agency FB" panose="020B0503020202020204" pitchFamily="34" charset="0"/>
              </a:rPr>
              <a:t>Nucleus was observed by a Dutch Microscopist, </a:t>
            </a:r>
            <a:r>
              <a:rPr lang="en-US" sz="2900" b="1" dirty="0" err="1">
                <a:highlight>
                  <a:srgbClr val="FFFF00"/>
                </a:highlight>
                <a:latin typeface="Agency FB" panose="020B0503020202020204" pitchFamily="34" charset="0"/>
              </a:rPr>
              <a:t>Antonie</a:t>
            </a:r>
            <a:r>
              <a:rPr lang="en-US" sz="2900" b="1" dirty="0">
                <a:highlight>
                  <a:srgbClr val="FFFF00"/>
                </a:highlight>
                <a:latin typeface="Agency FB" panose="020B0503020202020204" pitchFamily="34" charset="0"/>
              </a:rPr>
              <a:t> van Leeuwenhoek in 1710</a:t>
            </a:r>
            <a:r>
              <a:rPr lang="en-US" sz="2900" dirty="0">
                <a:latin typeface="Agency FB" panose="020B0503020202020204" pitchFamily="34" charset="0"/>
              </a:rPr>
              <a:t>, as a centrally placed clear area in the blood cells of amphibians and birds. </a:t>
            </a:r>
          </a:p>
          <a:p>
            <a:pPr algn="just"/>
            <a:r>
              <a:rPr lang="en-US" sz="2900" dirty="0">
                <a:latin typeface="Agency FB" panose="020B0503020202020204" pitchFamily="34" charset="0"/>
              </a:rPr>
              <a:t>Fontana (1781) recorded an ovoid structure in each of the isolated epidermal cells of eel's skin. </a:t>
            </a:r>
          </a:p>
          <a:p>
            <a:pPr algn="just"/>
            <a:r>
              <a:rPr lang="en-US" sz="2900" dirty="0">
                <a:latin typeface="Agency FB" panose="020B0503020202020204" pitchFamily="34" charset="0"/>
              </a:rPr>
              <a:t>However, Robert Brown (1831) was the first to use the term nucleus for a prominent body present in the orchid cell. </a:t>
            </a:r>
          </a:p>
          <a:p>
            <a:pPr algn="just"/>
            <a:r>
              <a:rPr lang="en-US" sz="2900" dirty="0">
                <a:latin typeface="Agency FB" panose="020B0503020202020204" pitchFamily="34" charset="0"/>
              </a:rPr>
              <a:t>He stated that nucleus was the regular feature of the cells and initiated the concept of nucleated cells.</a:t>
            </a:r>
          </a:p>
          <a:p>
            <a:pPr algn="just"/>
            <a:endParaRPr lang="en-US" sz="2900" dirty="0">
              <a:latin typeface="Agency FB" panose="020B0503020202020204" pitchFamily="34" charset="0"/>
            </a:endParaRPr>
          </a:p>
        </p:txBody>
      </p:sp>
    </p:spTree>
    <p:extLst>
      <p:ext uri="{BB962C8B-B14F-4D97-AF65-F5344CB8AC3E}">
        <p14:creationId xmlns:p14="http://schemas.microsoft.com/office/powerpoint/2010/main" val="661687819"/>
      </p:ext>
    </p:extLst>
  </p:cSld>
  <p:clrMapOvr>
    <a:masterClrMapping/>
  </p:clrMapOvr>
  <p:timing>
    <p:tnLst>
      <p:par>
        <p:cTn id="1" dur="indefinite" restart="never" nodeType="tmRoot">
          <p:childTnLst>
            <p:par>
              <p:cTn id="2"/>
            </p:par>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Structure of Nucleus</a:t>
            </a:r>
          </a:p>
          <a:p>
            <a:pPr algn="just"/>
            <a:r>
              <a:rPr lang="en-US" sz="2900" dirty="0">
                <a:latin typeface="Agency FB" panose="020B0503020202020204" pitchFamily="34" charset="0"/>
              </a:rPr>
              <a:t>The nucleus consists of various parts. </a:t>
            </a:r>
          </a:p>
          <a:p>
            <a:pPr algn="just"/>
            <a:r>
              <a:rPr lang="en-US" sz="2900" dirty="0">
                <a:latin typeface="Agency FB" panose="020B0503020202020204" pitchFamily="34" charset="0"/>
              </a:rPr>
              <a:t>It is bounded by a thin but clearly defined covering, the </a:t>
            </a:r>
            <a:r>
              <a:rPr lang="en-US" sz="2900" b="1" dirty="0">
                <a:highlight>
                  <a:srgbClr val="FFFF00"/>
                </a:highlight>
                <a:latin typeface="Agency FB" panose="020B0503020202020204" pitchFamily="34" charset="0"/>
              </a:rPr>
              <a:t>nuclear envelop or karyotheca</a:t>
            </a:r>
            <a:r>
              <a:rPr lang="en-US" sz="2900" dirty="0">
                <a:latin typeface="Agency FB" panose="020B0503020202020204" pitchFamily="34" charset="0"/>
              </a:rPr>
              <a:t>. </a:t>
            </a:r>
          </a:p>
          <a:p>
            <a:pPr algn="just"/>
            <a:r>
              <a:rPr lang="en-US" sz="2900" dirty="0">
                <a:latin typeface="Agency FB" panose="020B0503020202020204" pitchFamily="34" charset="0"/>
              </a:rPr>
              <a:t>Within the envelope is a clear fluid substance called </a:t>
            </a:r>
            <a:r>
              <a:rPr lang="en-US" sz="2900" b="1" dirty="0">
                <a:highlight>
                  <a:srgbClr val="FFFF00"/>
                </a:highlight>
                <a:latin typeface="Agency FB" panose="020B0503020202020204" pitchFamily="34" charset="0"/>
              </a:rPr>
              <a:t>nucleoplasm or nuclear sap or karyolymph </a:t>
            </a:r>
            <a:r>
              <a:rPr lang="en-US" sz="2900" dirty="0">
                <a:latin typeface="Agency FB" panose="020B0503020202020204" pitchFamily="34" charset="0"/>
              </a:rPr>
              <a:t>is present in which the solutes of the nucleus are dissolved. </a:t>
            </a:r>
          </a:p>
          <a:p>
            <a:pPr algn="just"/>
            <a:r>
              <a:rPr lang="en-US" sz="2900" dirty="0">
                <a:latin typeface="Agency FB" panose="020B0503020202020204" pitchFamily="34" charset="0"/>
              </a:rPr>
              <a:t>Suspended in the nucleoplasm are network of protein-containing fibrils called nuclear matrix; fine intermingled nucleoprotein filaments collectively referred to as the chromatin; and one or more spherical bodies known as </a:t>
            </a:r>
            <a:r>
              <a:rPr lang="en-US" sz="2900" b="1" dirty="0">
                <a:highlight>
                  <a:srgbClr val="FFFF00"/>
                </a:highlight>
                <a:latin typeface="Agency FB" panose="020B0503020202020204" pitchFamily="34" charset="0"/>
              </a:rPr>
              <a:t>nucleoli (singular, nucleolus)</a:t>
            </a:r>
            <a:r>
              <a:rPr lang="en-US" sz="2900" dirty="0">
                <a:latin typeface="Agency FB" panose="020B0503020202020204" pitchFamily="34" charset="0"/>
              </a:rPr>
              <a:t>. </a:t>
            </a:r>
          </a:p>
          <a:p>
            <a:pPr algn="just"/>
            <a:r>
              <a:rPr lang="en-US" sz="2900" dirty="0">
                <a:latin typeface="Agency FB" panose="020B0503020202020204" pitchFamily="34" charset="0"/>
              </a:rPr>
              <a:t>There are no membranes or microtubules inside the nucleus. </a:t>
            </a:r>
          </a:p>
          <a:p>
            <a:pPr algn="just"/>
            <a:r>
              <a:rPr lang="en-US" sz="2900" dirty="0">
                <a:latin typeface="Agency FB" panose="020B0503020202020204" pitchFamily="34" charset="0"/>
              </a:rPr>
              <a:t>Protozoans that form a mitotic spindle within the nuclear envelop, however, have microtubules in their nuclei. </a:t>
            </a:r>
          </a:p>
        </p:txBody>
      </p:sp>
    </p:spTree>
    <p:extLst>
      <p:ext uri="{BB962C8B-B14F-4D97-AF65-F5344CB8AC3E}">
        <p14:creationId xmlns:p14="http://schemas.microsoft.com/office/powerpoint/2010/main" val="299615550"/>
      </p:ext>
    </p:extLst>
  </p:cSld>
  <p:clrMapOvr>
    <a:masterClrMapping/>
  </p:clrMapOvr>
  <p:timing>
    <p:tnLst>
      <p:par>
        <p:cTn id="1" dur="indefinite" restart="never" nodeType="tmRoot">
          <p:childTnLst>
            <p:par>
              <p:cTn id="2"/>
            </p:par>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124CAD05-722C-1F7D-53C0-2C6D145D1415}"/>
              </a:ext>
            </a:extLst>
          </p:cNvPr>
          <p:cNvPicPr>
            <a:picLocks noChangeAspect="1"/>
          </p:cNvPicPr>
          <p:nvPr/>
        </p:nvPicPr>
        <p:blipFill rotWithShape="1">
          <a:blip r:embed="rId2"/>
          <a:srcRect l="29138" t="31248" r="32282" b="22828"/>
          <a:stretch/>
        </p:blipFill>
        <p:spPr>
          <a:xfrm>
            <a:off x="674557" y="554636"/>
            <a:ext cx="6895476" cy="5651291"/>
          </a:xfrm>
          <a:prstGeom prst="rect">
            <a:avLst/>
          </a:prstGeom>
        </p:spPr>
      </p:pic>
      <p:sp>
        <p:nvSpPr>
          <p:cNvPr id="6" name="TextBox 5">
            <a:extLst>
              <a:ext uri="{FF2B5EF4-FFF2-40B4-BE49-F238E27FC236}">
                <a16:creationId xmlns:a16="http://schemas.microsoft.com/office/drawing/2014/main" id="{EAC4418E-E5D7-3965-7269-85AFD9BD5015}"/>
              </a:ext>
            </a:extLst>
          </p:cNvPr>
          <p:cNvSpPr txBox="1"/>
          <p:nvPr/>
        </p:nvSpPr>
        <p:spPr>
          <a:xfrm>
            <a:off x="4215983" y="5996060"/>
            <a:ext cx="2559570"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Structure of nucleus</a:t>
            </a:r>
          </a:p>
        </p:txBody>
      </p:sp>
    </p:spTree>
    <p:extLst>
      <p:ext uri="{BB962C8B-B14F-4D97-AF65-F5344CB8AC3E}">
        <p14:creationId xmlns:p14="http://schemas.microsoft.com/office/powerpoint/2010/main" val="1757372232"/>
      </p:ext>
    </p:extLst>
  </p:cSld>
  <p:clrMapOvr>
    <a:masterClrMapping/>
  </p:clrMapOvr>
  <p:timing>
    <p:tnLst>
      <p:par>
        <p:cTn id="1" dur="indefinite" restart="never" nodeType="tmRoot">
          <p:childTnLst>
            <p:par>
              <p:cTn id="2"/>
            </p:par>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119921" y="134911"/>
            <a:ext cx="11872210" cy="6459853"/>
          </a:xfrm>
          <a:ln w="38100">
            <a:solidFill>
              <a:srgbClr val="FF0000"/>
            </a:solidFill>
          </a:ln>
        </p:spPr>
        <p:txBody>
          <a:bodyPr>
            <a:normAutofit lnSpcReduction="10000"/>
          </a:bodyPr>
          <a:lstStyle/>
          <a:p>
            <a:pPr marL="0" indent="0" algn="just">
              <a:buNone/>
            </a:pPr>
            <a:r>
              <a:rPr lang="en-US" sz="2000" dirty="0">
                <a:latin typeface="Agency FB" panose="020B0503020202020204" pitchFamily="34" charset="0"/>
              </a:rPr>
              <a:t>    </a:t>
            </a:r>
            <a:r>
              <a:rPr lang="en-US" sz="3500" b="1" dirty="0">
                <a:solidFill>
                  <a:srgbClr val="FF0000"/>
                </a:solidFill>
                <a:latin typeface="Agency FB" panose="020B0503020202020204" pitchFamily="34" charset="0"/>
              </a:rPr>
              <a:t>Chemical Composition of the Nucleus </a:t>
            </a:r>
          </a:p>
          <a:p>
            <a:pPr algn="just"/>
            <a:r>
              <a:rPr lang="en-US" sz="2700" dirty="0">
                <a:latin typeface="Agency FB" panose="020B0503020202020204" pitchFamily="34" charset="0"/>
              </a:rPr>
              <a:t>Is composed of about 9-12% DNA, 5% RNA, 3% lipids, 15% simple basic proteins such as histone or </a:t>
            </a:r>
            <a:r>
              <a:rPr lang="en-US" sz="2700" dirty="0" err="1">
                <a:latin typeface="Agency FB" panose="020B0503020202020204" pitchFamily="34" charset="0"/>
              </a:rPr>
              <a:t>protamines</a:t>
            </a:r>
            <a:r>
              <a:rPr lang="en-US" sz="2700" dirty="0">
                <a:latin typeface="Agency FB" panose="020B0503020202020204" pitchFamily="34" charset="0"/>
              </a:rPr>
              <a:t>, about 65% complex acid or neutral proteins, including enzymes such as polymerases for the synthesis of DNA and RNA, organic phosphates and inorganic salts or ions such as Mg++, Ca++ and Fe++ .  </a:t>
            </a:r>
          </a:p>
          <a:p>
            <a:pPr marL="0" indent="0" algn="just">
              <a:buNone/>
            </a:pPr>
            <a:r>
              <a:rPr lang="en-US" sz="2700" dirty="0">
                <a:latin typeface="Agency FB" panose="020B0503020202020204" pitchFamily="34" charset="0"/>
              </a:rPr>
              <a:t>     </a:t>
            </a:r>
            <a:r>
              <a:rPr lang="en-US" sz="3500" b="1" dirty="0">
                <a:solidFill>
                  <a:srgbClr val="FF0000"/>
                </a:solidFill>
                <a:latin typeface="Agency FB" panose="020B0503020202020204" pitchFamily="34" charset="0"/>
              </a:rPr>
              <a:t>Functions of the Nucleus</a:t>
            </a:r>
          </a:p>
          <a:p>
            <a:pPr algn="just"/>
            <a:r>
              <a:rPr lang="en-US" sz="2700" dirty="0">
                <a:latin typeface="Agency FB" panose="020B0503020202020204" pitchFamily="34" charset="0"/>
              </a:rPr>
              <a:t> The nucleus acts as a control center of the cell. It serves the following main functions: </a:t>
            </a:r>
          </a:p>
          <a:p>
            <a:pPr algn="just"/>
            <a:r>
              <a:rPr lang="en-US" sz="2700" dirty="0">
                <a:latin typeface="Agency FB" panose="020B0503020202020204" pitchFamily="34" charset="0"/>
              </a:rPr>
              <a:t>• It maintains the cell by directing the synthesis of structural proteins. </a:t>
            </a:r>
          </a:p>
          <a:p>
            <a:pPr algn="just"/>
            <a:r>
              <a:rPr lang="en-US" sz="2700" dirty="0">
                <a:latin typeface="Agency FB" panose="020B0503020202020204" pitchFamily="34" charset="0"/>
              </a:rPr>
              <a:t>• It regulates cell metabolism by directing the synthesis of enzymatic proteins. </a:t>
            </a:r>
          </a:p>
          <a:p>
            <a:pPr algn="just"/>
            <a:r>
              <a:rPr lang="en-US" sz="2700" dirty="0">
                <a:latin typeface="Agency FB" panose="020B0503020202020204" pitchFamily="34" charset="0"/>
              </a:rPr>
              <a:t>• It contains genetic information for reproduction, development and behavior of the organism besides for structure and metabolism. </a:t>
            </a:r>
          </a:p>
          <a:p>
            <a:pPr algn="just"/>
            <a:r>
              <a:rPr lang="en-US" sz="2700" dirty="0">
                <a:latin typeface="Agency FB" panose="020B0503020202020204" pitchFamily="34" charset="0"/>
              </a:rPr>
              <a:t>• It brings about cell replication when needed. </a:t>
            </a:r>
          </a:p>
          <a:p>
            <a:pPr algn="just"/>
            <a:r>
              <a:rPr lang="en-US" sz="2700" dirty="0">
                <a:latin typeface="Agency FB" panose="020B0503020202020204" pitchFamily="34" charset="0"/>
              </a:rPr>
              <a:t>• It is the site for the formation of ribosome subunits. </a:t>
            </a:r>
          </a:p>
          <a:p>
            <a:pPr algn="just"/>
            <a:r>
              <a:rPr lang="en-US" sz="2700" dirty="0">
                <a:latin typeface="Agency FB" panose="020B0503020202020204" pitchFamily="34" charset="0"/>
              </a:rPr>
              <a:t>• It brings about cell differentiation by keeping only certain genes operational. </a:t>
            </a:r>
          </a:p>
          <a:p>
            <a:pPr algn="just"/>
            <a:r>
              <a:rPr lang="en-US" sz="2700" dirty="0">
                <a:latin typeface="Agency FB" panose="020B0503020202020204" pitchFamily="34" charset="0"/>
              </a:rPr>
              <a:t>• It develops genetic variations that result in evolution.</a:t>
            </a:r>
          </a:p>
        </p:txBody>
      </p:sp>
    </p:spTree>
    <p:extLst>
      <p:ext uri="{BB962C8B-B14F-4D97-AF65-F5344CB8AC3E}">
        <p14:creationId xmlns:p14="http://schemas.microsoft.com/office/powerpoint/2010/main" val="926264184"/>
      </p:ext>
    </p:extLst>
  </p:cSld>
  <p:clrMapOvr>
    <a:masterClrMapping/>
  </p:clrMapOvr>
  <p:timing>
    <p:tnLst>
      <p:par>
        <p:cTn id="1" dur="indefinite" restart="never" nodeType="tmRoot">
          <p:childTnLst>
            <p:par>
              <p:cTn id="2"/>
            </p:par>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Autofit/>
          </a:bodyPr>
          <a:lstStyle/>
          <a:p>
            <a:pPr algn="just"/>
            <a:r>
              <a:rPr lang="en-US" sz="2300" b="1" dirty="0">
                <a:solidFill>
                  <a:srgbClr val="FF0000"/>
                </a:solidFill>
                <a:highlight>
                  <a:srgbClr val="FFFF00"/>
                </a:highlight>
                <a:latin typeface="Agency FB" panose="020B0503020202020204" pitchFamily="34" charset="0"/>
              </a:rPr>
              <a:t>Eukaryotic Cells </a:t>
            </a:r>
          </a:p>
          <a:p>
            <a:pPr algn="just"/>
            <a:r>
              <a:rPr lang="en-US" sz="2300" dirty="0">
                <a:latin typeface="Agency FB" panose="020B0503020202020204" pitchFamily="34" charset="0"/>
              </a:rPr>
              <a:t>The internal organization of eukaryotic cell is more developed than prokaryotic cells from which they are believed to have been evolved. </a:t>
            </a:r>
          </a:p>
          <a:p>
            <a:pPr algn="just"/>
            <a:r>
              <a:rPr lang="en-US" sz="2300" dirty="0">
                <a:latin typeface="Agency FB" panose="020B0503020202020204" pitchFamily="34" charset="0"/>
              </a:rPr>
              <a:t>They are evolved to have double membrane system. Primary membranes are the one that surrounds the cell, celled cell or plasma membrane and the secondary membrane surround the nucleus and other cellular organelles. Eukaryotic cells occur in protists, fungi, plants and animals. </a:t>
            </a:r>
          </a:p>
          <a:p>
            <a:pPr algn="just"/>
            <a:r>
              <a:rPr lang="en-US" sz="2300" b="1" dirty="0">
                <a:highlight>
                  <a:srgbClr val="FFFF00"/>
                </a:highlight>
                <a:latin typeface="Agency FB" panose="020B0503020202020204" pitchFamily="34" charset="0"/>
              </a:rPr>
              <a:t>Eukaryotic cells have the following characteristics: </a:t>
            </a:r>
          </a:p>
          <a:p>
            <a:pPr algn="just"/>
            <a:r>
              <a:rPr lang="en-US" sz="2300" b="1" dirty="0">
                <a:highlight>
                  <a:srgbClr val="FFFF00"/>
                </a:highlight>
                <a:latin typeface="Agency FB" panose="020B0503020202020204" pitchFamily="34" charset="0"/>
              </a:rPr>
              <a:t>1. Number- </a:t>
            </a:r>
            <a:r>
              <a:rPr lang="en-US" sz="2300" dirty="0">
                <a:latin typeface="Agency FB" panose="020B0503020202020204" pitchFamily="34" charset="0"/>
              </a:rPr>
              <a:t>In multicellular organisms the numbers of cells are correlated with the body size. The human blood contains about 30 quadrillion (3 × 10</a:t>
            </a:r>
            <a:r>
              <a:rPr lang="en-US" sz="2300" baseline="30000" dirty="0">
                <a:latin typeface="Agency FB" panose="020B0503020202020204" pitchFamily="34" charset="0"/>
              </a:rPr>
              <a:t>15</a:t>
            </a:r>
            <a:r>
              <a:rPr lang="en-US" sz="2300" dirty="0">
                <a:latin typeface="Agency FB" panose="020B0503020202020204" pitchFamily="34" charset="0"/>
              </a:rPr>
              <a:t>) corpuscles and a 60 kg human being has about 60 × 1015 cells. </a:t>
            </a:r>
          </a:p>
          <a:p>
            <a:pPr algn="just"/>
            <a:r>
              <a:rPr lang="en-US" sz="2300" dirty="0">
                <a:latin typeface="Agency FB" panose="020B0503020202020204" pitchFamily="34" charset="0"/>
              </a:rPr>
              <a:t>All multicellular organisms begin their life with a single cell “Zygote” and then become multicellular by its mitotic division during development. </a:t>
            </a:r>
          </a:p>
          <a:p>
            <a:pPr algn="just"/>
            <a:r>
              <a:rPr lang="en-US" sz="2300" b="1" dirty="0">
                <a:highlight>
                  <a:srgbClr val="FFFF00"/>
                </a:highlight>
                <a:latin typeface="Agency FB" panose="020B0503020202020204" pitchFamily="34" charset="0"/>
              </a:rPr>
              <a:t>2. Shape- </a:t>
            </a:r>
            <a:r>
              <a:rPr lang="en-US" sz="2300" dirty="0">
                <a:latin typeface="Agency FB" panose="020B0503020202020204" pitchFamily="34" charset="0"/>
              </a:rPr>
              <a:t>A cell may be spherical, cuboidal, oval, disc-like, polygonal, columnar, spindle like or irregular. Thus, cells acquire a variety of shapes not only in various organisms but also in different tissues of the same organism. </a:t>
            </a:r>
          </a:p>
          <a:p>
            <a:pPr algn="just"/>
            <a:r>
              <a:rPr lang="en-US" sz="2300" dirty="0">
                <a:latin typeface="Agency FB" panose="020B0503020202020204" pitchFamily="34" charset="0"/>
              </a:rPr>
              <a:t>The shape of cell is correlated with its functions like the shape of muscles and nerve cells are well adapted to their functions. </a:t>
            </a:r>
          </a:p>
          <a:p>
            <a:pPr algn="just"/>
            <a:r>
              <a:rPr lang="en-US" sz="2300" dirty="0">
                <a:latin typeface="Agency FB" panose="020B0503020202020204" pitchFamily="34" charset="0"/>
              </a:rPr>
              <a:t>Many factors such as cell functions, age of cell, presence or absence of cell wall, viscosity of cytoplasm etc. are responsible for various shapes of cells. </a:t>
            </a:r>
          </a:p>
        </p:txBody>
      </p:sp>
    </p:spTree>
    <p:extLst>
      <p:ext uri="{BB962C8B-B14F-4D97-AF65-F5344CB8AC3E}">
        <p14:creationId xmlns:p14="http://schemas.microsoft.com/office/powerpoint/2010/main" val="99973309"/>
      </p:ext>
    </p:extLst>
  </p:cSld>
  <p:clrMapOvr>
    <a:masterClrMapping/>
  </p:clrMapOvr>
  <p:timing>
    <p:tnLst>
      <p:par>
        <p:cTn id="1" dur="indefinite" restart="never" nodeType="tmRoot">
          <p:childTnLst>
            <p:par>
              <p:cTn id="2"/>
            </p:par>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224852" y="235528"/>
            <a:ext cx="11782269"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Nuclear Envelope</a:t>
            </a:r>
          </a:p>
          <a:p>
            <a:pPr algn="just"/>
            <a:r>
              <a:rPr lang="en-US" sz="2700" dirty="0">
                <a:latin typeface="Agency FB" panose="020B0503020202020204" pitchFamily="34" charset="0"/>
              </a:rPr>
              <a:t>The nuclear envelop separates the </a:t>
            </a:r>
            <a:r>
              <a:rPr lang="en-US" sz="2700" b="1" dirty="0">
                <a:highlight>
                  <a:srgbClr val="FFFF00"/>
                </a:highlight>
                <a:latin typeface="Agency FB" panose="020B0503020202020204" pitchFamily="34" charset="0"/>
              </a:rPr>
              <a:t>nucleoplasm</a:t>
            </a:r>
            <a:r>
              <a:rPr lang="en-US" sz="2700" dirty="0">
                <a:latin typeface="Agency FB" panose="020B0503020202020204" pitchFamily="34" charset="0"/>
              </a:rPr>
              <a:t> from the cytoplasm. It consists of two unit membranes: outer and inner. Each unit membrane is about 75Å thick, and is a trilaminar lipoprotein like the plasma membrane. The two unit membranes are separated by a space called the inter membrane or perinuclear space. It is about 250Å wide. </a:t>
            </a:r>
          </a:p>
          <a:p>
            <a:pPr algn="just"/>
            <a:r>
              <a:rPr lang="en-US" sz="2700" dirty="0">
                <a:latin typeface="Agency FB" panose="020B0503020202020204" pitchFamily="34" charset="0"/>
              </a:rPr>
              <a:t>The outer or cytoplasmic surface of the outer membrane is studded with ribosomes and polysomes and is rough. These ribosomes carry on protein synthesis. The outer membrane is continuous with RER at certain places. </a:t>
            </a:r>
          </a:p>
          <a:p>
            <a:pPr algn="just"/>
            <a:r>
              <a:rPr lang="en-US" sz="2700" dirty="0">
                <a:latin typeface="Agency FB" panose="020B0503020202020204" pitchFamily="34" charset="0"/>
              </a:rPr>
              <a:t>Thus, the perinuclear space is continuous with the channels of the RER. The inner membrane of the nuclear envelope is free of ribosomes, but has a dense layer, the nuclear lamina, closely associated with its inner or </a:t>
            </a:r>
            <a:r>
              <a:rPr lang="en-US" sz="2700" dirty="0" err="1">
                <a:latin typeface="Agency FB" panose="020B0503020202020204" pitchFamily="34" charset="0"/>
              </a:rPr>
              <a:t>nucleoplasmic</a:t>
            </a:r>
            <a:r>
              <a:rPr lang="en-US" sz="2700" dirty="0">
                <a:latin typeface="Agency FB" panose="020B0503020202020204" pitchFamily="34" charset="0"/>
              </a:rPr>
              <a:t> surface. The nuclear lamina is a 30 to 100 nm thick network of filaments composed of proteins named lamina A, B and C. </a:t>
            </a:r>
          </a:p>
          <a:p>
            <a:pPr algn="just"/>
            <a:r>
              <a:rPr lang="en-US" sz="2700" dirty="0">
                <a:latin typeface="Agency FB" panose="020B0503020202020204" pitchFamily="34" charset="0"/>
              </a:rPr>
              <a:t>The nuclear lamina supports the inner membrane and gives shape to it. It connects chromatin to the inner membrane, keeping most of the chromosomes in the periphery of the nucleus. It also plays a role in the breakdown and reformation of nuclear envelope during mitosis.</a:t>
            </a:r>
          </a:p>
        </p:txBody>
      </p:sp>
    </p:spTree>
    <p:extLst>
      <p:ext uri="{BB962C8B-B14F-4D97-AF65-F5344CB8AC3E}">
        <p14:creationId xmlns:p14="http://schemas.microsoft.com/office/powerpoint/2010/main" val="2757391969"/>
      </p:ext>
    </p:extLst>
  </p:cSld>
  <p:clrMapOvr>
    <a:masterClrMapping/>
  </p:clrMapOvr>
  <p:timing>
    <p:tnLst>
      <p:par>
        <p:cTn id="1" dur="indefinite" restart="never" nodeType="tmRoot">
          <p:childTnLst>
            <p:par>
              <p:cTn id="2"/>
            </p:par>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299803" y="194872"/>
            <a:ext cx="11677338" cy="6399892"/>
          </a:xfrm>
          <a:ln w="38100">
            <a:solidFill>
              <a:srgbClr val="FF0000"/>
            </a:solidFill>
          </a:ln>
        </p:spPr>
        <p:txBody>
          <a:bodyPr>
            <a:normAutofit lnSpcReduction="10000"/>
          </a:bodyPr>
          <a:lstStyle/>
          <a:p>
            <a:pPr marL="0" indent="0" algn="just">
              <a:buNone/>
            </a:pPr>
            <a:r>
              <a:rPr lang="en-US" sz="2700" dirty="0">
                <a:latin typeface="Agency FB" panose="020B0503020202020204" pitchFamily="34" charset="0"/>
              </a:rPr>
              <a:t>   </a:t>
            </a:r>
            <a:r>
              <a:rPr lang="en-US" sz="3500" b="1" dirty="0">
                <a:solidFill>
                  <a:srgbClr val="FF0000"/>
                </a:solidFill>
                <a:latin typeface="Agency FB" panose="020B0503020202020204" pitchFamily="34" charset="0"/>
              </a:rPr>
              <a:t>Nuclear Pores</a:t>
            </a:r>
          </a:p>
          <a:p>
            <a:pPr algn="just"/>
            <a:r>
              <a:rPr lang="en-US" sz="2700" dirty="0">
                <a:latin typeface="Agency FB" panose="020B0503020202020204" pitchFamily="34" charset="0"/>
              </a:rPr>
              <a:t>The nuclear envelope is generally perforated by minute apertures, the nuclear pores that control the passage of some molecules and particles. The pores are formed by fusion of the inner and outer membranes of the nuclear envelope. </a:t>
            </a:r>
          </a:p>
          <a:p>
            <a:pPr algn="just"/>
            <a:r>
              <a:rPr lang="en-US" sz="2700" dirty="0">
                <a:latin typeface="Agency FB" panose="020B0503020202020204" pitchFamily="34" charset="0"/>
              </a:rPr>
              <a:t>There may be </a:t>
            </a:r>
            <a:r>
              <a:rPr lang="en-US" sz="2700" b="1" dirty="0">
                <a:solidFill>
                  <a:srgbClr val="FF0000"/>
                </a:solidFill>
                <a:highlight>
                  <a:srgbClr val="FFFF00"/>
                </a:highlight>
                <a:latin typeface="Agency FB" panose="020B0503020202020204" pitchFamily="34" charset="0"/>
              </a:rPr>
              <a:t>1000 to 10,000 pores per nucleus</a:t>
            </a:r>
            <a:r>
              <a:rPr lang="en-US" sz="2700" dirty="0">
                <a:latin typeface="Agency FB" panose="020B0503020202020204" pitchFamily="34" charset="0"/>
              </a:rPr>
              <a:t>. Each nuclear pore is fitted with an apparatus called the pore complex which fills considerable part of the pore. </a:t>
            </a:r>
          </a:p>
          <a:p>
            <a:pPr algn="just"/>
            <a:r>
              <a:rPr lang="en-US" sz="2700" dirty="0">
                <a:latin typeface="Agency FB" panose="020B0503020202020204" pitchFamily="34" charset="0"/>
              </a:rPr>
              <a:t>The pore complex is nearly cylindrical, projects into both cytoplasm and nucleoplasm, and projects beyond the rim of the pore over the nuclear envelope. </a:t>
            </a:r>
            <a:r>
              <a:rPr lang="en-US" sz="2700" dirty="0">
                <a:highlight>
                  <a:srgbClr val="FFFF00"/>
                </a:highlight>
                <a:latin typeface="Agency FB" panose="020B0503020202020204" pitchFamily="34" charset="0"/>
              </a:rPr>
              <a:t>The pore complex consists of two rings, the annuli, one located at the cytoplasmic rim of the pore and the other at the </a:t>
            </a:r>
            <a:r>
              <a:rPr lang="en-US" sz="2700" dirty="0" err="1">
                <a:highlight>
                  <a:srgbClr val="FFFF00"/>
                </a:highlight>
                <a:latin typeface="Agency FB" panose="020B0503020202020204" pitchFamily="34" charset="0"/>
              </a:rPr>
              <a:t>nucleoplasmic</a:t>
            </a:r>
            <a:r>
              <a:rPr lang="en-US" sz="2700" dirty="0">
                <a:highlight>
                  <a:srgbClr val="FFFF00"/>
                </a:highlight>
                <a:latin typeface="Agency FB" panose="020B0503020202020204" pitchFamily="34" charset="0"/>
              </a:rPr>
              <a:t> rim</a:t>
            </a:r>
            <a:r>
              <a:rPr lang="en-US" sz="2700" dirty="0">
                <a:latin typeface="Agency FB" panose="020B0503020202020204" pitchFamily="34" charset="0"/>
              </a:rPr>
              <a:t>. </a:t>
            </a:r>
          </a:p>
          <a:p>
            <a:pPr algn="just"/>
            <a:r>
              <a:rPr lang="en-US" sz="2700" dirty="0">
                <a:latin typeface="Agency FB" panose="020B0503020202020204" pitchFamily="34" charset="0"/>
              </a:rPr>
              <a:t>Each annulus comprises eight symmetrically arranged subunits, and sends a spoke into the pore. The spoke encloses a channel about 100 to 200 Å wide. </a:t>
            </a:r>
          </a:p>
          <a:p>
            <a:pPr algn="just"/>
            <a:r>
              <a:rPr lang="en-US" sz="2700" dirty="0">
                <a:latin typeface="Agency FB" panose="020B0503020202020204" pitchFamily="34" charset="0"/>
              </a:rPr>
              <a:t>Ions and small molecules of the size of monosaccharide, disaccharides or amino acids pass freely between the nucleus and cytoplasm. </a:t>
            </a:r>
          </a:p>
          <a:p>
            <a:pPr algn="just"/>
            <a:r>
              <a:rPr lang="en-US" sz="2700" dirty="0">
                <a:latin typeface="Agency FB" panose="020B0503020202020204" pitchFamily="34" charset="0"/>
              </a:rPr>
              <a:t>The pore complexes do control the passage of larger molecules, such as RNA and proteins, and of ribosomal subunits. The pore complexes also act as a barrier to some molecules such as DNA of chromosomes.</a:t>
            </a:r>
          </a:p>
        </p:txBody>
      </p:sp>
    </p:spTree>
    <p:extLst>
      <p:ext uri="{BB962C8B-B14F-4D97-AF65-F5344CB8AC3E}">
        <p14:creationId xmlns:p14="http://schemas.microsoft.com/office/powerpoint/2010/main" val="3789307093"/>
      </p:ext>
    </p:extLst>
  </p:cSld>
  <p:clrMapOvr>
    <a:masterClrMapping/>
  </p:clrMapOvr>
  <p:timing>
    <p:tnLst>
      <p:par>
        <p:cTn id="1" dur="indefinite" restart="never" nodeType="tmRoot">
          <p:childTnLst>
            <p:par>
              <p:cTn id="2"/>
            </p:par>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Autofit/>
          </a:bodyPr>
          <a:lstStyle/>
          <a:p>
            <a:pPr marL="0" indent="0" algn="just">
              <a:buNone/>
            </a:pPr>
            <a:r>
              <a:rPr lang="en-US" sz="2700" dirty="0">
                <a:latin typeface="Agency FB" panose="020B0503020202020204" pitchFamily="34" charset="0"/>
              </a:rPr>
              <a:t>   </a:t>
            </a:r>
            <a:r>
              <a:rPr lang="en-US" sz="3500" b="1" dirty="0">
                <a:solidFill>
                  <a:srgbClr val="FF0000"/>
                </a:solidFill>
                <a:latin typeface="Agency FB" panose="020B0503020202020204" pitchFamily="34" charset="0"/>
              </a:rPr>
              <a:t>Functions of the Nuclear Pores</a:t>
            </a:r>
          </a:p>
          <a:p>
            <a:pPr algn="just"/>
            <a:r>
              <a:rPr lang="en-US" sz="2700" dirty="0">
                <a:latin typeface="Agency FB" panose="020B0503020202020204" pitchFamily="34" charset="0"/>
              </a:rPr>
              <a:t>It maintains the shape of the nucleus.  It keeps the nuclear contents in place and distinct from cytoplasm. </a:t>
            </a:r>
          </a:p>
          <a:p>
            <a:pPr algn="just"/>
            <a:r>
              <a:rPr lang="en-US" sz="2700" dirty="0">
                <a:latin typeface="Agency FB" panose="020B0503020202020204" pitchFamily="34" charset="0"/>
              </a:rPr>
              <a:t> It regulates the flow of materials into and out of the nucleus by active transport and out pocketing.  Its pores allow the exit of ribosomal subunits formed in the nucleolus and tRNA and mRNA synthesized on the chromosomes. </a:t>
            </a:r>
          </a:p>
          <a:p>
            <a:pPr marL="0" indent="0" algn="just">
              <a:buNone/>
            </a:pPr>
            <a:r>
              <a:rPr lang="en-US" sz="3500" b="1" dirty="0">
                <a:solidFill>
                  <a:srgbClr val="FF0000"/>
                </a:solidFill>
                <a:latin typeface="Agency FB" panose="020B0503020202020204" pitchFamily="34" charset="0"/>
              </a:rPr>
              <a:t>   Nucleoplasm</a:t>
            </a:r>
          </a:p>
          <a:p>
            <a:pPr algn="just"/>
            <a:r>
              <a:rPr lang="en-US" sz="2700" dirty="0">
                <a:latin typeface="Agency FB" panose="020B0503020202020204" pitchFamily="34" charset="0"/>
              </a:rPr>
              <a:t>Nucleoplasm is a transparent fluid material in the nucleus. The chromatin fibers and nucleoli are suspended in it. It contains raw materials (nucleotides), enzymes (polymerases) and metal ions (Mn++, Mg++) for the synthesis of DNA and RNA. It also contains proteins and lipids. The proteins include basic histones and acidic or neutral non-histones that associate with the DNA molecules. There are proteins for the formation of ribosomal subunits also. The RNAs (rRNAs, tRNAs, mRNAs) and ribosomal subunits synthesized in the nucleoplasm pass into the cytoplasm via nuclear pores. </a:t>
            </a:r>
          </a:p>
          <a:p>
            <a:pPr marL="0" indent="0" algn="just">
              <a:buNone/>
            </a:pPr>
            <a:r>
              <a:rPr lang="en-US" sz="2700" dirty="0">
                <a:latin typeface="Agency FB" panose="020B0503020202020204" pitchFamily="34" charset="0"/>
              </a:rPr>
              <a:t>   </a:t>
            </a:r>
            <a:r>
              <a:rPr lang="en-US" sz="3500" b="1" dirty="0">
                <a:solidFill>
                  <a:srgbClr val="FF0000"/>
                </a:solidFill>
                <a:latin typeface="Agency FB" panose="020B0503020202020204" pitchFamily="34" charset="0"/>
              </a:rPr>
              <a:t>Functions of the Nucleoplasm </a:t>
            </a:r>
          </a:p>
          <a:p>
            <a:pPr algn="just"/>
            <a:r>
              <a:rPr lang="en-US" sz="2700" dirty="0">
                <a:latin typeface="Agency FB" panose="020B0503020202020204" pitchFamily="34" charset="0"/>
              </a:rPr>
              <a:t>It is the seat for the synthesis of DNA, RNAs, ribosomal subunits, ATP and NAD.  </a:t>
            </a:r>
          </a:p>
          <a:p>
            <a:pPr algn="just"/>
            <a:r>
              <a:rPr lang="en-US" sz="2700" dirty="0">
                <a:latin typeface="Agency FB" panose="020B0503020202020204" pitchFamily="34" charset="0"/>
              </a:rPr>
              <a:t>It supports the nuclear matrix, chromatin material and nucleoli.  It provides turgidity to the nucleus. </a:t>
            </a:r>
          </a:p>
        </p:txBody>
      </p:sp>
    </p:spTree>
    <p:extLst>
      <p:ext uri="{BB962C8B-B14F-4D97-AF65-F5344CB8AC3E}">
        <p14:creationId xmlns:p14="http://schemas.microsoft.com/office/powerpoint/2010/main" val="3701873365"/>
      </p:ext>
    </p:extLst>
  </p:cSld>
  <p:clrMapOvr>
    <a:masterClrMapping/>
  </p:clrMapOvr>
  <p:timing>
    <p:tnLst>
      <p:par>
        <p:cTn id="1" dur="indefinite" restart="never" nodeType="tmRoot">
          <p:childTnLst>
            <p:par>
              <p:cTn id="2"/>
            </p:par>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B13DFB54-6D11-21C7-A3E2-BD382A05D64A}"/>
              </a:ext>
            </a:extLst>
          </p:cNvPr>
          <p:cNvPicPr>
            <a:picLocks noChangeAspect="1"/>
          </p:cNvPicPr>
          <p:nvPr/>
        </p:nvPicPr>
        <p:blipFill rotWithShape="1">
          <a:blip r:embed="rId2"/>
          <a:srcRect l="29262" t="26000" r="30410" b="17798"/>
          <a:stretch/>
        </p:blipFill>
        <p:spPr>
          <a:xfrm>
            <a:off x="944383" y="509667"/>
            <a:ext cx="6610663" cy="5411448"/>
          </a:xfrm>
          <a:prstGeom prst="rect">
            <a:avLst/>
          </a:prstGeom>
        </p:spPr>
      </p:pic>
      <p:sp>
        <p:nvSpPr>
          <p:cNvPr id="6" name="TextBox 5">
            <a:extLst>
              <a:ext uri="{FF2B5EF4-FFF2-40B4-BE49-F238E27FC236}">
                <a16:creationId xmlns:a16="http://schemas.microsoft.com/office/drawing/2014/main" id="{84A33371-A63E-0A0B-2BFE-4DDC38FD4DB5}"/>
              </a:ext>
            </a:extLst>
          </p:cNvPr>
          <p:cNvSpPr txBox="1"/>
          <p:nvPr/>
        </p:nvSpPr>
        <p:spPr>
          <a:xfrm>
            <a:off x="4560755" y="6088716"/>
            <a:ext cx="6093500"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Ultra structure of nucleus </a:t>
            </a:r>
          </a:p>
        </p:txBody>
      </p:sp>
    </p:spTree>
    <p:extLst>
      <p:ext uri="{BB962C8B-B14F-4D97-AF65-F5344CB8AC3E}">
        <p14:creationId xmlns:p14="http://schemas.microsoft.com/office/powerpoint/2010/main" val="4131168285"/>
      </p:ext>
    </p:extLst>
  </p:cSld>
  <p:clrMapOvr>
    <a:masterClrMapping/>
  </p:clrMapOvr>
  <p:timing>
    <p:tnLst>
      <p:par>
        <p:cTn id="1" dur="indefinite" restart="never" nodeType="tmRoot">
          <p:childTnLst>
            <p:par>
              <p:cTn id="2"/>
            </p:par>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2700" dirty="0">
                <a:latin typeface="Agency FB" panose="020B0503020202020204" pitchFamily="34" charset="0"/>
              </a:rPr>
              <a:t>   </a:t>
            </a:r>
            <a:r>
              <a:rPr lang="en-US" sz="3500" b="1" dirty="0">
                <a:solidFill>
                  <a:srgbClr val="FF0000"/>
                </a:solidFill>
                <a:latin typeface="Agency FB" panose="020B0503020202020204" pitchFamily="34" charset="0"/>
              </a:rPr>
              <a:t>Nuclear Matrix</a:t>
            </a:r>
          </a:p>
          <a:p>
            <a:pPr algn="just"/>
            <a:r>
              <a:rPr lang="en-US" sz="2700" dirty="0">
                <a:latin typeface="Agency FB" panose="020B0503020202020204" pitchFamily="34" charset="0"/>
              </a:rPr>
              <a:t>The nuclear matrix is a network of thin, </a:t>
            </a:r>
            <a:r>
              <a:rPr lang="en-US" sz="2700" dirty="0" err="1">
                <a:latin typeface="Agency FB" panose="020B0503020202020204" pitchFamily="34" charset="0"/>
              </a:rPr>
              <a:t>criss-crossing</a:t>
            </a:r>
            <a:r>
              <a:rPr lang="en-US" sz="2700" dirty="0">
                <a:latin typeface="Agency FB" panose="020B0503020202020204" pitchFamily="34" charset="0"/>
              </a:rPr>
              <a:t>, protein- containing fibrils that are connected at their ends to the nuclear envelope. </a:t>
            </a:r>
          </a:p>
          <a:p>
            <a:pPr algn="just"/>
            <a:r>
              <a:rPr lang="en-US" sz="2700" dirty="0">
                <a:latin typeface="Agency FB" panose="020B0503020202020204" pitchFamily="34" charset="0"/>
              </a:rPr>
              <a:t>It forms a sort of nuclear skeleton. It remains intact after the chromatin and DNA have been removed. </a:t>
            </a:r>
          </a:p>
          <a:p>
            <a:pPr algn="just"/>
            <a:endParaRPr lang="en-US" sz="2700" dirty="0">
              <a:latin typeface="Agency FB" panose="020B0503020202020204" pitchFamily="34" charset="0"/>
            </a:endParaRPr>
          </a:p>
          <a:p>
            <a:pPr marL="0" indent="0" algn="just">
              <a:buNone/>
            </a:pPr>
            <a:r>
              <a:rPr lang="en-US" sz="3500" b="1" dirty="0">
                <a:solidFill>
                  <a:srgbClr val="FF0000"/>
                </a:solidFill>
                <a:latin typeface="Agency FB" panose="020B0503020202020204" pitchFamily="34" charset="0"/>
              </a:rPr>
              <a:t>   Functions of the Nuclear Matrix </a:t>
            </a:r>
          </a:p>
          <a:p>
            <a:pPr algn="just"/>
            <a:r>
              <a:rPr lang="en-US" sz="2700" dirty="0">
                <a:latin typeface="Agency FB" panose="020B0503020202020204" pitchFamily="34" charset="0"/>
              </a:rPr>
              <a:t>It maintains the shape of the nucleus.  </a:t>
            </a:r>
          </a:p>
          <a:p>
            <a:pPr algn="just"/>
            <a:r>
              <a:rPr lang="en-US" sz="2700" dirty="0">
                <a:latin typeface="Agency FB" panose="020B0503020202020204" pitchFamily="34" charset="0"/>
              </a:rPr>
              <a:t>Chromatin fibers are anchored to nuclear matrix. </a:t>
            </a:r>
          </a:p>
          <a:p>
            <a:pPr algn="just"/>
            <a:r>
              <a:rPr lang="en-US" sz="2700" dirty="0">
                <a:latin typeface="Agency FB" panose="020B0503020202020204" pitchFamily="34" charset="0"/>
              </a:rPr>
              <a:t> The machinery for various nuclear activities, such as transcription and replication, is associated with the matrix.  </a:t>
            </a:r>
          </a:p>
          <a:p>
            <a:pPr algn="just"/>
            <a:r>
              <a:rPr lang="en-US" sz="2700" dirty="0">
                <a:latin typeface="Agency FB" panose="020B0503020202020204" pitchFamily="34" charset="0"/>
              </a:rPr>
              <a:t>It has also been implicated in the processing of newly formed RNA molecules and their transport through the nucleus.</a:t>
            </a:r>
          </a:p>
        </p:txBody>
      </p:sp>
    </p:spTree>
    <p:extLst>
      <p:ext uri="{BB962C8B-B14F-4D97-AF65-F5344CB8AC3E}">
        <p14:creationId xmlns:p14="http://schemas.microsoft.com/office/powerpoint/2010/main" val="2354643581"/>
      </p:ext>
    </p:extLst>
  </p:cSld>
  <p:clrMapOvr>
    <a:masterClrMapping/>
  </p:clrMapOvr>
  <p:timing>
    <p:tnLst>
      <p:par>
        <p:cTn id="1" dur="indefinite" restart="never" nodeType="tmRoot">
          <p:childTnLst>
            <p:par>
              <p:cTn id="2"/>
            </p:par>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marL="0" indent="0" algn="just">
              <a:buNone/>
            </a:pPr>
            <a:r>
              <a:rPr lang="en-US" sz="3500" b="1" dirty="0">
                <a:solidFill>
                  <a:srgbClr val="FF0000"/>
                </a:solidFill>
                <a:latin typeface="Agency FB" panose="020B0503020202020204" pitchFamily="34" charset="0"/>
              </a:rPr>
              <a:t>   Chromatin</a:t>
            </a:r>
          </a:p>
          <a:p>
            <a:pPr algn="just"/>
            <a:r>
              <a:rPr lang="en-US" sz="2700" b="1" dirty="0">
                <a:highlight>
                  <a:srgbClr val="FFFF00"/>
                </a:highlight>
                <a:latin typeface="Agency FB" panose="020B0503020202020204" pitchFamily="34" charset="0"/>
              </a:rPr>
              <a:t>The term chromatin was first coined by Flemming in 1879</a:t>
            </a:r>
            <a:r>
              <a:rPr lang="en-US" sz="2700" dirty="0">
                <a:latin typeface="Agency FB" panose="020B0503020202020204" pitchFamily="34" charset="0"/>
              </a:rPr>
              <a:t>. The chromatin occurs in an interphase (non-dividing) nucleus as fine filaments, the chromatin fibers. The fibers lie </a:t>
            </a:r>
            <a:r>
              <a:rPr lang="en-US" sz="2700" dirty="0" err="1">
                <a:latin typeface="Agency FB" panose="020B0503020202020204" pitchFamily="34" charset="0"/>
              </a:rPr>
              <a:t>criss-cross</a:t>
            </a:r>
            <a:r>
              <a:rPr lang="en-US" sz="2700" dirty="0">
                <a:latin typeface="Agency FB" panose="020B0503020202020204" pitchFamily="34" charset="0"/>
              </a:rPr>
              <a:t> so as to give the appearance of a diffuse network often referred to as the nuclear or chromatin reticulum. The chromatin occupies most of the nucleus. </a:t>
            </a:r>
          </a:p>
          <a:p>
            <a:pPr algn="just"/>
            <a:r>
              <a:rPr lang="en-US" sz="2700" dirty="0">
                <a:latin typeface="Agency FB" panose="020B0503020202020204" pitchFamily="34" charset="0"/>
              </a:rPr>
              <a:t>The chromatin fibers are simply extremely extended chromosomes. A chromatin fiber is normally about 100Å in diameter. A fiber thicker than 100Å appears to be coiled or folded, a fiber thinner than 100Å seems to have less protein content associated with it. </a:t>
            </a:r>
          </a:p>
          <a:p>
            <a:pPr algn="just"/>
            <a:r>
              <a:rPr lang="en-US" sz="2700" dirty="0">
                <a:latin typeface="Agency FB" panose="020B0503020202020204" pitchFamily="34" charset="0"/>
              </a:rPr>
              <a:t>Chromatin fibers typically appear approximately 250Å in diameter. </a:t>
            </a:r>
          </a:p>
          <a:p>
            <a:pPr algn="just"/>
            <a:r>
              <a:rPr lang="en-US" sz="2700" dirty="0">
                <a:latin typeface="Agency FB" panose="020B0503020202020204" pitchFamily="34" charset="0"/>
              </a:rPr>
              <a:t>During cell division, the chromatin fibers, by condensing and tight coiling, form short, thick, rod like bodies known as chromosomes. Upon staining, this diffuse network of chromatin material shows light stained and dark stained areas. </a:t>
            </a:r>
          </a:p>
          <a:p>
            <a:pPr algn="just"/>
            <a:r>
              <a:rPr lang="en-US" sz="2700" dirty="0">
                <a:latin typeface="Agency FB" panose="020B0503020202020204" pitchFamily="34" charset="0"/>
              </a:rPr>
              <a:t>After cell division, the chromosomes change back into chromatin fibers. Most of the chromatin fibers become uncoiled, extended and scattered in the nucleoplasm. </a:t>
            </a:r>
          </a:p>
          <a:p>
            <a:pPr algn="just"/>
            <a:r>
              <a:rPr lang="en-US" sz="2700" dirty="0">
                <a:latin typeface="Agency FB" panose="020B0503020202020204" pitchFamily="34" charset="0"/>
              </a:rPr>
              <a:t>These represent the euchromatin (true chromatin) of the interphase nucleus. They are stained lightly.</a:t>
            </a:r>
          </a:p>
        </p:txBody>
      </p:sp>
    </p:spTree>
    <p:extLst>
      <p:ext uri="{BB962C8B-B14F-4D97-AF65-F5344CB8AC3E}">
        <p14:creationId xmlns:p14="http://schemas.microsoft.com/office/powerpoint/2010/main" val="592832475"/>
      </p:ext>
    </p:extLst>
  </p:cSld>
  <p:clrMapOvr>
    <a:masterClrMapping/>
  </p:clrMapOvr>
  <p:timing>
    <p:tnLst>
      <p:par>
        <p:cTn id="1" dur="indefinite" restart="never" nodeType="tmRoot">
          <p:childTnLst>
            <p:par>
              <p:cTn id="2"/>
            </p:par>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algn="just"/>
            <a:r>
              <a:rPr lang="en-US" sz="3000" dirty="0">
                <a:latin typeface="Agency FB" panose="020B0503020202020204" pitchFamily="34" charset="0"/>
              </a:rPr>
              <a:t>The term </a:t>
            </a:r>
            <a:r>
              <a:rPr lang="en-US" sz="3000" b="1" dirty="0">
                <a:highlight>
                  <a:srgbClr val="FFFF00"/>
                </a:highlight>
                <a:latin typeface="Agency FB" panose="020B0503020202020204" pitchFamily="34" charset="0"/>
              </a:rPr>
              <a:t>heterochromatin</a:t>
            </a:r>
            <a:r>
              <a:rPr lang="en-US" sz="3000" dirty="0">
                <a:latin typeface="Agency FB" panose="020B0503020202020204" pitchFamily="34" charset="0"/>
              </a:rPr>
              <a:t> is applied to those chromosomal regions that stain darker than others. They remain coiled and compacted in the interphase too. </a:t>
            </a:r>
          </a:p>
          <a:p>
            <a:pPr algn="just"/>
            <a:r>
              <a:rPr lang="en-US" sz="3000" dirty="0">
                <a:latin typeface="Agency FB" panose="020B0503020202020204" pitchFamily="34" charset="0"/>
              </a:rPr>
              <a:t>Heterochromatin represents relatively inactive parts of the chromosomes. It contains less DNA and more RNA than the euchromatin. </a:t>
            </a:r>
          </a:p>
          <a:p>
            <a:pPr algn="just"/>
            <a:r>
              <a:rPr lang="en-US" sz="3000" dirty="0">
                <a:latin typeface="Agency FB" panose="020B0503020202020204" pitchFamily="34" charset="0"/>
              </a:rPr>
              <a:t>Few mutations occur in this region. Little or no mRNA is synthesized here. Most of the DNA in heterochromatin is highly repeated DNA which is never, or very seldom, transcribed. </a:t>
            </a:r>
          </a:p>
          <a:p>
            <a:pPr algn="just"/>
            <a:r>
              <a:rPr lang="en-US" sz="3000" dirty="0">
                <a:latin typeface="Agency FB" panose="020B0503020202020204" pitchFamily="34" charset="0"/>
              </a:rPr>
              <a:t>Heterochromatin is of two types: constitutive and facultative. </a:t>
            </a:r>
          </a:p>
          <a:p>
            <a:pPr algn="just"/>
            <a:r>
              <a:rPr lang="en-US" sz="3000" dirty="0">
                <a:latin typeface="Agency FB" panose="020B0503020202020204" pitchFamily="34" charset="0"/>
              </a:rPr>
              <a:t>The DNA of constitutive heterochromatin is permanently inactivated and remains in the condensed state at all times. </a:t>
            </a:r>
          </a:p>
          <a:p>
            <a:pPr algn="just"/>
            <a:r>
              <a:rPr lang="en-US" sz="3000" dirty="0">
                <a:latin typeface="Agency FB" panose="020B0503020202020204" pitchFamily="34" charset="0"/>
              </a:rPr>
              <a:t>It occurs at several places: adjacent to the centromere of the chromosome, at the ends (telomeres) of the chromosomes, at certain portions within the euchromatin, and adjacent to the nuclear envelope. </a:t>
            </a:r>
          </a:p>
          <a:p>
            <a:pPr algn="just"/>
            <a:r>
              <a:rPr lang="en-US" sz="3000" dirty="0">
                <a:latin typeface="Agency FB" panose="020B0503020202020204" pitchFamily="34" charset="0"/>
              </a:rPr>
              <a:t>Facultative heterochromatin is partly condensed and inactivated. One X-chromosome in female mammals is condensed to form the heterochromatic Barr body.</a:t>
            </a:r>
          </a:p>
        </p:txBody>
      </p:sp>
    </p:spTree>
    <p:extLst>
      <p:ext uri="{BB962C8B-B14F-4D97-AF65-F5344CB8AC3E}">
        <p14:creationId xmlns:p14="http://schemas.microsoft.com/office/powerpoint/2010/main" val="2840456453"/>
      </p:ext>
    </p:extLst>
  </p:cSld>
  <p:clrMapOvr>
    <a:masterClrMapping/>
  </p:clrMapOvr>
  <p:timing>
    <p:tnLst>
      <p:par>
        <p:cTn id="1" dur="indefinite" restart="never" nodeType="tmRoot">
          <p:childTnLst>
            <p:par>
              <p:cTn id="2"/>
            </p:par>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000" b="1" dirty="0">
                <a:solidFill>
                  <a:srgbClr val="FF0000"/>
                </a:solidFill>
                <a:latin typeface="Agency FB" panose="020B0503020202020204" pitchFamily="34" charset="0"/>
              </a:rPr>
              <a:t>   </a:t>
            </a:r>
            <a:r>
              <a:rPr lang="en-US" sz="3500" b="1" dirty="0">
                <a:solidFill>
                  <a:srgbClr val="FF0000"/>
                </a:solidFill>
                <a:latin typeface="Agency FB" panose="020B0503020202020204" pitchFamily="34" charset="0"/>
              </a:rPr>
              <a:t>Nucleosomes</a:t>
            </a:r>
          </a:p>
          <a:p>
            <a:pPr algn="just"/>
            <a:r>
              <a:rPr lang="en-US" sz="3000" b="1" dirty="0">
                <a:solidFill>
                  <a:srgbClr val="FF0000"/>
                </a:solidFill>
                <a:highlight>
                  <a:srgbClr val="FFFF00"/>
                </a:highlight>
                <a:latin typeface="Agency FB" panose="020B0503020202020204" pitchFamily="34" charset="0"/>
              </a:rPr>
              <a:t>In 1974, Kornberg and Thomas </a:t>
            </a:r>
            <a:r>
              <a:rPr lang="en-US" sz="3000" dirty="0">
                <a:latin typeface="Agency FB" panose="020B0503020202020204" pitchFamily="34" charset="0"/>
              </a:rPr>
              <a:t>proposed that a chromatin fiber is a chain of similar subunits called nucleosomes. </a:t>
            </a:r>
          </a:p>
          <a:p>
            <a:pPr algn="just"/>
            <a:r>
              <a:rPr lang="en-US" sz="3000" dirty="0">
                <a:latin typeface="Agency FB" panose="020B0503020202020204" pitchFamily="34" charset="0"/>
              </a:rPr>
              <a:t>The nucleosome consists of a core particle wrapped by DNA strand. </a:t>
            </a:r>
          </a:p>
          <a:p>
            <a:pPr algn="just"/>
            <a:r>
              <a:rPr lang="en-US" sz="3000" dirty="0">
                <a:latin typeface="Agency FB" panose="020B0503020202020204" pitchFamily="34" charset="0"/>
              </a:rPr>
              <a:t>The core particle is an octamer of 8 histone molecules, two each of the histones H2A, H2B, H3 and H4. </a:t>
            </a:r>
          </a:p>
          <a:p>
            <a:pPr algn="just"/>
            <a:r>
              <a:rPr lang="en-US" sz="3000" dirty="0">
                <a:latin typeface="Agency FB" panose="020B0503020202020204" pitchFamily="34" charset="0"/>
              </a:rPr>
              <a:t>The DNA strand forms 1½ or 1¾ turns around the core and consists of 140 nucleotides. </a:t>
            </a:r>
          </a:p>
          <a:p>
            <a:pPr algn="just"/>
            <a:r>
              <a:rPr lang="en-US" sz="3000" dirty="0">
                <a:latin typeface="Agency FB" panose="020B0503020202020204" pitchFamily="34" charset="0"/>
              </a:rPr>
              <a:t>Each nucleosome is connected to the next by a short DNA linker of 60 nucleotides. </a:t>
            </a:r>
          </a:p>
          <a:p>
            <a:pPr algn="just"/>
            <a:r>
              <a:rPr lang="en-US" sz="3000" dirty="0">
                <a:latin typeface="Agency FB" panose="020B0503020202020204" pitchFamily="34" charset="0"/>
              </a:rPr>
              <a:t>A nucleosome and a linker together have a total average length of 200 nucleotides and are together referred to as a </a:t>
            </a:r>
            <a:r>
              <a:rPr lang="en-US" sz="3000" dirty="0" err="1">
                <a:latin typeface="Agency FB" panose="020B0503020202020204" pitchFamily="34" charset="0"/>
              </a:rPr>
              <a:t>chromatosome</a:t>
            </a:r>
            <a:r>
              <a:rPr lang="en-US" sz="3000" dirty="0">
                <a:latin typeface="Agency FB" panose="020B0503020202020204" pitchFamily="34" charset="0"/>
              </a:rPr>
              <a:t>. </a:t>
            </a:r>
          </a:p>
        </p:txBody>
      </p:sp>
    </p:spTree>
    <p:extLst>
      <p:ext uri="{BB962C8B-B14F-4D97-AF65-F5344CB8AC3E}">
        <p14:creationId xmlns:p14="http://schemas.microsoft.com/office/powerpoint/2010/main" val="4102000555"/>
      </p:ext>
    </p:extLst>
  </p:cSld>
  <p:clrMapOvr>
    <a:masterClrMapping/>
  </p:clrMapOvr>
  <p:timing>
    <p:tnLst>
      <p:par>
        <p:cTn id="1" dur="indefinite" restart="never" nodeType="tmRoot">
          <p:childTnLst>
            <p:par>
              <p:cTn id="2"/>
            </p:par>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3000" dirty="0">
                <a:latin typeface="Agency FB" panose="020B0503020202020204" pitchFamily="34" charset="0"/>
              </a:rPr>
              <a:t>A molecule of histone H1 is associated with each DNA linker and it serves to pack nucleosomes together. </a:t>
            </a:r>
          </a:p>
          <a:p>
            <a:pPr algn="just"/>
            <a:r>
              <a:rPr lang="en-US" sz="3000" dirty="0">
                <a:latin typeface="Agency FB" panose="020B0503020202020204" pitchFamily="34" charset="0"/>
              </a:rPr>
              <a:t>Thus, a </a:t>
            </a:r>
            <a:r>
              <a:rPr lang="en-US" sz="3000" b="1" dirty="0">
                <a:highlight>
                  <a:srgbClr val="FFFF00"/>
                </a:highlight>
                <a:latin typeface="Agency FB" panose="020B0503020202020204" pitchFamily="34" charset="0"/>
              </a:rPr>
              <a:t>chromatin fiber is a chain of beads</a:t>
            </a:r>
            <a:r>
              <a:rPr lang="en-US" sz="3000" dirty="0">
                <a:latin typeface="Agency FB" panose="020B0503020202020204" pitchFamily="34" charset="0"/>
              </a:rPr>
              <a:t>, a bead (nucleosome) is about 100Å wide and DNA linker is about 140Å long. </a:t>
            </a:r>
          </a:p>
          <a:p>
            <a:pPr algn="just"/>
            <a:r>
              <a:rPr lang="en-US" sz="3000" dirty="0">
                <a:latin typeface="Agency FB" panose="020B0503020202020204" pitchFamily="34" charset="0"/>
              </a:rPr>
              <a:t>Nucleosomes represent the lowest level of chromatin organization. </a:t>
            </a:r>
          </a:p>
          <a:p>
            <a:pPr algn="just"/>
            <a:r>
              <a:rPr lang="en-US" sz="3000" dirty="0">
                <a:latin typeface="Agency FB" panose="020B0503020202020204" pitchFamily="34" charset="0"/>
              </a:rPr>
              <a:t>Chromatin fiber appears about 250Å thick in electron micrographs. which suggests that the 100Å thick chromatin fiber is either packed into a spiral or solenoids, containing 6 nucleosomes per turn or 6 nucleosomes are organized into a cluster, or super bead, thereby increasing the DNA packing by 5 folds. </a:t>
            </a:r>
          </a:p>
          <a:p>
            <a:pPr algn="just"/>
            <a:r>
              <a:rPr lang="en-US" sz="3000" dirty="0">
                <a:latin typeface="Agency FB" panose="020B0503020202020204" pitchFamily="34" charset="0"/>
              </a:rPr>
              <a:t>The thicker filament is maintained by H1 histone protein. </a:t>
            </a:r>
          </a:p>
          <a:p>
            <a:pPr algn="just"/>
            <a:r>
              <a:rPr lang="en-US" sz="3000" dirty="0">
                <a:latin typeface="Agency FB" panose="020B0503020202020204" pitchFamily="34" charset="0"/>
              </a:rPr>
              <a:t>The non-histone proteins do not occur in the nucleosome structure of chromatin. </a:t>
            </a:r>
          </a:p>
          <a:p>
            <a:pPr algn="just"/>
            <a:r>
              <a:rPr lang="en-US" sz="3000" dirty="0">
                <a:latin typeface="Agency FB" panose="020B0503020202020204" pitchFamily="34" charset="0"/>
              </a:rPr>
              <a:t>Nucleosomes are not formed in prokaryotes.</a:t>
            </a:r>
          </a:p>
        </p:txBody>
      </p:sp>
    </p:spTree>
    <p:extLst>
      <p:ext uri="{BB962C8B-B14F-4D97-AF65-F5344CB8AC3E}">
        <p14:creationId xmlns:p14="http://schemas.microsoft.com/office/powerpoint/2010/main" val="3451749806"/>
      </p:ext>
    </p:extLst>
  </p:cSld>
  <p:clrMapOvr>
    <a:masterClrMapping/>
  </p:clrMapOvr>
  <p:timing>
    <p:tnLst>
      <p:par>
        <p:cTn id="1" dur="indefinite" restart="never" nodeType="tmRoot">
          <p:childTnLst>
            <p:par>
              <p:cTn id="2"/>
            </p:par>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buNone/>
            </a:pPr>
            <a:r>
              <a:rPr lang="en-US" sz="2000" dirty="0">
                <a:latin typeface="Agency FB" panose="020B0503020202020204" pitchFamily="34" charset="0"/>
              </a:rPr>
              <a:t>     </a:t>
            </a:r>
            <a:r>
              <a:rPr lang="en-US" sz="3500" b="1" dirty="0">
                <a:latin typeface="Agency FB" panose="020B0503020202020204" pitchFamily="34" charset="0"/>
              </a:rPr>
              <a:t>Functions of the Chromatin  </a:t>
            </a:r>
          </a:p>
          <a:p>
            <a:r>
              <a:rPr lang="en-US" sz="2700" dirty="0">
                <a:latin typeface="Agency FB" panose="020B0503020202020204" pitchFamily="34" charset="0"/>
              </a:rPr>
              <a:t>The chromatin fibers form chromosomes during cell division.</a:t>
            </a:r>
          </a:p>
        </p:txBody>
      </p:sp>
      <p:pic>
        <p:nvPicPr>
          <p:cNvPr id="4" name="Picture 3">
            <a:extLst>
              <a:ext uri="{FF2B5EF4-FFF2-40B4-BE49-F238E27FC236}">
                <a16:creationId xmlns:a16="http://schemas.microsoft.com/office/drawing/2014/main" id="{B382294C-1740-FE8D-5D54-CB6B213E7FD5}"/>
              </a:ext>
            </a:extLst>
          </p:cNvPr>
          <p:cNvPicPr>
            <a:picLocks noChangeAspect="1"/>
          </p:cNvPicPr>
          <p:nvPr/>
        </p:nvPicPr>
        <p:blipFill rotWithShape="1">
          <a:blip r:embed="rId2"/>
          <a:srcRect l="37377" t="34091" r="35819" b="34200"/>
          <a:stretch/>
        </p:blipFill>
        <p:spPr>
          <a:xfrm>
            <a:off x="854439" y="1319134"/>
            <a:ext cx="6970427" cy="5021705"/>
          </a:xfrm>
          <a:prstGeom prst="rect">
            <a:avLst/>
          </a:prstGeom>
        </p:spPr>
      </p:pic>
      <p:sp>
        <p:nvSpPr>
          <p:cNvPr id="6" name="TextBox 5">
            <a:extLst>
              <a:ext uri="{FF2B5EF4-FFF2-40B4-BE49-F238E27FC236}">
                <a16:creationId xmlns:a16="http://schemas.microsoft.com/office/drawing/2014/main" id="{9ABB3742-C9E3-640B-7615-DA18F9118EBA}"/>
              </a:ext>
            </a:extLst>
          </p:cNvPr>
          <p:cNvSpPr txBox="1"/>
          <p:nvPr/>
        </p:nvSpPr>
        <p:spPr>
          <a:xfrm>
            <a:off x="8383240" y="5908836"/>
            <a:ext cx="2064899"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Nucleosome</a:t>
            </a:r>
          </a:p>
        </p:txBody>
      </p:sp>
    </p:spTree>
    <p:extLst>
      <p:ext uri="{BB962C8B-B14F-4D97-AF65-F5344CB8AC3E}">
        <p14:creationId xmlns:p14="http://schemas.microsoft.com/office/powerpoint/2010/main" val="3290317581"/>
      </p:ext>
    </p:extLst>
  </p:cSld>
  <p:clrMapOvr>
    <a:masterClrMapping/>
  </p:clrMapOvr>
  <p:timing>
    <p:tnLst>
      <p:par>
        <p:cTn id="1" dur="indefinite" restart="never" nodeType="tmRoot">
          <p:childTnLst>
            <p:par>
              <p:cTn id="2"/>
            </p:par>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500" b="1" dirty="0">
                <a:highlight>
                  <a:srgbClr val="FFFF00"/>
                </a:highlight>
                <a:latin typeface="Agency FB" panose="020B0503020202020204" pitchFamily="34" charset="0"/>
              </a:rPr>
              <a:t>3. Size- </a:t>
            </a:r>
            <a:r>
              <a:rPr lang="en-US" sz="2500" dirty="0">
                <a:latin typeface="Agency FB" panose="020B0503020202020204" pitchFamily="34" charset="0"/>
              </a:rPr>
              <a:t>Most of the eukaryotic cells is microscopic and their size ranges between 10 to 100µm. </a:t>
            </a:r>
            <a:r>
              <a:rPr lang="en-US" sz="2500" dirty="0" err="1">
                <a:latin typeface="Agency FB" panose="020B0503020202020204" pitchFamily="34" charset="0"/>
              </a:rPr>
              <a:t>Sporozoits</a:t>
            </a:r>
            <a:r>
              <a:rPr lang="en-US" sz="2500" dirty="0">
                <a:latin typeface="Agency FB" panose="020B0503020202020204" pitchFamily="34" charset="0"/>
              </a:rPr>
              <a:t> of malaria parasite (Plasmodium vivax) is among the smallest cells having the size equal to 2µm long. While the Ostrich egg measures 175 × 120mm. Nerve cells are the longest having the size of its fiber to be of few meters long. Human cells generally range from 20 to 30µm. </a:t>
            </a:r>
          </a:p>
          <a:p>
            <a:pPr algn="just"/>
            <a:r>
              <a:rPr lang="en-US" sz="2500" b="1" dirty="0">
                <a:highlight>
                  <a:srgbClr val="FFFF00"/>
                </a:highlight>
                <a:latin typeface="Agency FB" panose="020B0503020202020204" pitchFamily="34" charset="0"/>
              </a:rPr>
              <a:t>4. Components of a cell- </a:t>
            </a:r>
            <a:r>
              <a:rPr lang="en-US" sz="2500" dirty="0">
                <a:latin typeface="Agency FB" panose="020B0503020202020204" pitchFamily="34" charset="0"/>
              </a:rPr>
              <a:t>Three main components of the eukaryotic cells are cell membrane, cytoplasm and nucleus. The cytoplasm and the nucleus further have several components. Various cell components are discussed below: </a:t>
            </a:r>
          </a:p>
          <a:p>
            <a:pPr algn="just"/>
            <a:r>
              <a:rPr lang="en-US" sz="2500" dirty="0">
                <a:latin typeface="Agency FB" panose="020B0503020202020204" pitchFamily="34" charset="0"/>
              </a:rPr>
              <a:t>(</a:t>
            </a:r>
            <a:r>
              <a:rPr lang="en-US" sz="2500" b="1" dirty="0" err="1">
                <a:highlight>
                  <a:srgbClr val="FFFF00"/>
                </a:highlight>
                <a:latin typeface="Agency FB" panose="020B0503020202020204" pitchFamily="34" charset="0"/>
              </a:rPr>
              <a:t>i</a:t>
            </a:r>
            <a:r>
              <a:rPr lang="en-US" sz="2500" b="1" dirty="0">
                <a:highlight>
                  <a:srgbClr val="FFFF00"/>
                </a:highlight>
                <a:latin typeface="Agency FB" panose="020B0503020202020204" pitchFamily="34" charset="0"/>
              </a:rPr>
              <a:t>) Cell membrane- </a:t>
            </a:r>
            <a:r>
              <a:rPr lang="en-US" sz="2500" dirty="0">
                <a:latin typeface="Agency FB" panose="020B0503020202020204" pitchFamily="34" charset="0"/>
              </a:rPr>
              <a:t>Cell membrane, plasma membrane or plasmalemma is a thin elastic living covering that surrounds the cell keeping the cell contents in place, provides shape to the cell and controls the transfer of materials across it. </a:t>
            </a:r>
          </a:p>
          <a:p>
            <a:pPr algn="just"/>
            <a:r>
              <a:rPr lang="en-US" sz="2500" dirty="0">
                <a:latin typeface="Agency FB" panose="020B0503020202020204" pitchFamily="34" charset="0"/>
              </a:rPr>
              <a:t>It is composed of lipid-protein complex. It lacks respiratory enzymes. In many protists and animal cells it allows endocytosis and exocytosis. </a:t>
            </a:r>
          </a:p>
          <a:p>
            <a:pPr algn="just"/>
            <a:r>
              <a:rPr lang="en-US" sz="2500" dirty="0">
                <a:latin typeface="Agency FB" panose="020B0503020202020204" pitchFamily="34" charset="0"/>
              </a:rPr>
              <a:t>In certain protists, many fungi and all plant cells, the cell membrane is covered by a thick, rigid non-living cell wall that protects and supports the cell. In prokaryotes the cell wall surrounding the plasma membrane has a different structure in comparison to eukaryotes. </a:t>
            </a:r>
          </a:p>
        </p:txBody>
      </p:sp>
    </p:spTree>
    <p:extLst>
      <p:ext uri="{BB962C8B-B14F-4D97-AF65-F5344CB8AC3E}">
        <p14:creationId xmlns:p14="http://schemas.microsoft.com/office/powerpoint/2010/main" val="675621583"/>
      </p:ext>
    </p:extLst>
  </p:cSld>
  <p:clrMapOvr>
    <a:masterClrMapping/>
  </p:clrMapOvr>
  <p:timing>
    <p:tnLst>
      <p:par>
        <p:cTn id="1" dur="indefinite" restart="never" nodeType="tmRoot">
          <p:childTnLst>
            <p:par>
              <p:cTn id="2"/>
            </p:par>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fontScale="92500" lnSpcReduction="20000"/>
          </a:bodyPr>
          <a:lstStyle/>
          <a:p>
            <a:pPr marL="0" indent="0" algn="just">
              <a:buNone/>
            </a:pPr>
            <a:r>
              <a:rPr lang="en-US" sz="3500" b="1" dirty="0">
                <a:solidFill>
                  <a:srgbClr val="FF0000"/>
                </a:solidFill>
                <a:latin typeface="Agency FB" panose="020B0503020202020204" pitchFamily="34" charset="0"/>
              </a:rPr>
              <a:t>  Nucleolus (Little Nucleus)</a:t>
            </a:r>
          </a:p>
          <a:p>
            <a:pPr algn="just"/>
            <a:r>
              <a:rPr lang="en-US" sz="3000" dirty="0">
                <a:latin typeface="Agency FB" panose="020B0503020202020204" pitchFamily="34" charset="0"/>
              </a:rPr>
              <a:t>The nucleolus was discovered </a:t>
            </a:r>
            <a:r>
              <a:rPr lang="en-US" sz="3000" b="1" dirty="0">
                <a:highlight>
                  <a:srgbClr val="FFFF00"/>
                </a:highlight>
                <a:latin typeface="Agency FB" panose="020B0503020202020204" pitchFamily="34" charset="0"/>
              </a:rPr>
              <a:t>in 1781 by F. Fontana in the slime from the eel skin</a:t>
            </a:r>
            <a:r>
              <a:rPr lang="en-US" sz="3000" dirty="0">
                <a:latin typeface="Agency FB" panose="020B0503020202020204" pitchFamily="34" charset="0"/>
              </a:rPr>
              <a:t>. </a:t>
            </a:r>
          </a:p>
          <a:p>
            <a:pPr algn="just"/>
            <a:r>
              <a:rPr lang="en-US" sz="3000" dirty="0">
                <a:latin typeface="Agency FB" panose="020B0503020202020204" pitchFamily="34" charset="0"/>
              </a:rPr>
              <a:t>It is present in the nucleus of most cells, but is inconspicuous or absent in sperm cells and in muscle cells. </a:t>
            </a:r>
          </a:p>
          <a:p>
            <a:pPr algn="just"/>
            <a:r>
              <a:rPr lang="en-US" sz="3000" b="1" dirty="0">
                <a:highlight>
                  <a:srgbClr val="FFFF00"/>
                </a:highlight>
                <a:latin typeface="Agency FB" panose="020B0503020202020204" pitchFamily="34" charset="0"/>
              </a:rPr>
              <a:t>It is usually spherical, but may have other forms</a:t>
            </a:r>
            <a:r>
              <a:rPr lang="en-US" sz="3000" dirty="0">
                <a:latin typeface="Agency FB" panose="020B0503020202020204" pitchFamily="34" charset="0"/>
              </a:rPr>
              <a:t>. </a:t>
            </a:r>
          </a:p>
          <a:p>
            <a:pPr algn="just"/>
            <a:r>
              <a:rPr lang="en-US" sz="3000" dirty="0">
                <a:latin typeface="Agency FB" panose="020B0503020202020204" pitchFamily="34" charset="0"/>
              </a:rPr>
              <a:t>The number of nucleoli in a nucleus varies in different species. </a:t>
            </a:r>
          </a:p>
          <a:p>
            <a:pPr algn="just"/>
            <a:r>
              <a:rPr lang="en-US" sz="3000" b="1" dirty="0">
                <a:highlight>
                  <a:srgbClr val="FFFF00"/>
                </a:highlight>
                <a:latin typeface="Agency FB" panose="020B0503020202020204" pitchFamily="34" charset="0"/>
              </a:rPr>
              <a:t>The nucleoli disappear during cell division, and are reformed at specific sites, the nucleolar organizers or nucleolar organizer regions (NORs), of certain chromosomes, the nucleolar chromosomes, at the end of cell division before the chromosomes become diffuse</a:t>
            </a:r>
            <a:r>
              <a:rPr lang="en-US" sz="3000" dirty="0">
                <a:latin typeface="Agency FB" panose="020B0503020202020204" pitchFamily="34" charset="0"/>
              </a:rPr>
              <a:t>. </a:t>
            </a:r>
          </a:p>
          <a:p>
            <a:pPr algn="just"/>
            <a:r>
              <a:rPr lang="en-US" sz="3000" u="sng" dirty="0">
                <a:solidFill>
                  <a:srgbClr val="FF0000"/>
                </a:solidFill>
                <a:highlight>
                  <a:srgbClr val="FFFF00"/>
                </a:highlight>
                <a:latin typeface="Agency FB" panose="020B0503020202020204" pitchFamily="34" charset="0"/>
              </a:rPr>
              <a:t>Position of the nucleolus in the nucleus is often eccentric</a:t>
            </a:r>
            <a:r>
              <a:rPr lang="en-US" sz="3000" dirty="0">
                <a:latin typeface="Agency FB" panose="020B0503020202020204" pitchFamily="34" charset="0"/>
              </a:rPr>
              <a:t>. </a:t>
            </a:r>
          </a:p>
          <a:p>
            <a:pPr algn="just"/>
            <a:r>
              <a:rPr lang="en-US" sz="3000" dirty="0">
                <a:latin typeface="Agency FB" panose="020B0503020202020204" pitchFamily="34" charset="0"/>
              </a:rPr>
              <a:t>However, it occupies a specific position on its chromosome. </a:t>
            </a:r>
          </a:p>
          <a:p>
            <a:pPr algn="just"/>
            <a:r>
              <a:rPr lang="en-US" sz="3000" dirty="0">
                <a:latin typeface="Agency FB" panose="020B0503020202020204" pitchFamily="34" charset="0"/>
              </a:rPr>
              <a:t>The nucleolus is a dense, somewhat rounded, dark staining organelle. </a:t>
            </a:r>
          </a:p>
          <a:p>
            <a:pPr algn="just"/>
            <a:r>
              <a:rPr lang="en-US" sz="3000" dirty="0">
                <a:latin typeface="Agency FB" panose="020B0503020202020204" pitchFamily="34" charset="0"/>
              </a:rPr>
              <a:t>It is without a limiting membrane. </a:t>
            </a:r>
          </a:p>
          <a:p>
            <a:pPr algn="just"/>
            <a:r>
              <a:rPr lang="en-US" sz="3000" dirty="0">
                <a:latin typeface="Agency FB" panose="020B0503020202020204" pitchFamily="34" charset="0"/>
              </a:rPr>
              <a:t>Calcium ions keep it intact.</a:t>
            </a:r>
          </a:p>
          <a:p>
            <a:pPr marL="0" indent="0" algn="just">
              <a:buNone/>
            </a:pPr>
            <a:r>
              <a:rPr lang="en-US" sz="3000" dirty="0">
                <a:latin typeface="Agency FB" panose="020B0503020202020204" pitchFamily="34" charset="0"/>
              </a:rPr>
              <a:t> </a:t>
            </a:r>
          </a:p>
        </p:txBody>
      </p:sp>
    </p:spTree>
    <p:extLst>
      <p:ext uri="{BB962C8B-B14F-4D97-AF65-F5344CB8AC3E}">
        <p14:creationId xmlns:p14="http://schemas.microsoft.com/office/powerpoint/2010/main" val="2560137520"/>
      </p:ext>
    </p:extLst>
  </p:cSld>
  <p:clrMapOvr>
    <a:masterClrMapping/>
  </p:clrMapOvr>
  <p:timing>
    <p:tnLst>
      <p:par>
        <p:cTn id="1" dur="indefinite" restart="never" nodeType="tmRoot">
          <p:childTnLst>
            <p:par>
              <p:cTn id="2"/>
            </p:par>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marL="0" indent="0" algn="just">
              <a:buNone/>
            </a:pPr>
            <a:r>
              <a:rPr lang="en-US" sz="3200" b="1" dirty="0">
                <a:solidFill>
                  <a:srgbClr val="FF0000"/>
                </a:solidFill>
                <a:latin typeface="Agency FB" pitchFamily="34" charset="0"/>
              </a:rPr>
              <a:t>The Nucleolus consists of four regions. </a:t>
            </a:r>
          </a:p>
          <a:p>
            <a:pPr algn="just"/>
            <a:r>
              <a:rPr lang="en-US" sz="3200" b="1" dirty="0">
                <a:highlight>
                  <a:srgbClr val="FFFF00"/>
                </a:highlight>
                <a:latin typeface="Agency FB" pitchFamily="34" charset="0"/>
              </a:rPr>
              <a:t>1. Fibrillar Region or </a:t>
            </a:r>
            <a:r>
              <a:rPr lang="en-US" sz="3200" b="1" dirty="0" err="1">
                <a:highlight>
                  <a:srgbClr val="FFFF00"/>
                </a:highlight>
                <a:latin typeface="Agency FB" pitchFamily="34" charset="0"/>
              </a:rPr>
              <a:t>Nucleolonema</a:t>
            </a:r>
            <a:r>
              <a:rPr lang="en-US" sz="3200" b="1" dirty="0">
                <a:highlight>
                  <a:srgbClr val="FFFF00"/>
                </a:highlight>
                <a:latin typeface="Agency FB" pitchFamily="34" charset="0"/>
              </a:rPr>
              <a:t> - </a:t>
            </a:r>
            <a:r>
              <a:rPr lang="en-US" sz="3200" dirty="0">
                <a:latin typeface="Agency FB" pitchFamily="34" charset="0"/>
              </a:rPr>
              <a:t>It contains indistinct fibrils about 50-100Å in diameter. The fibrils represent the long rRNA precursor molecules in early stages of processing before the processing enzymes have cut off segments from them. </a:t>
            </a:r>
          </a:p>
          <a:p>
            <a:pPr algn="just"/>
            <a:r>
              <a:rPr lang="en-US" sz="3200" b="1" dirty="0">
                <a:highlight>
                  <a:srgbClr val="FFFF00"/>
                </a:highlight>
                <a:latin typeface="Agency FB" pitchFamily="34" charset="0"/>
              </a:rPr>
              <a:t>2. Granular Region - </a:t>
            </a:r>
            <a:r>
              <a:rPr lang="en-US" sz="3200" dirty="0">
                <a:latin typeface="Agency FB" pitchFamily="34" charset="0"/>
              </a:rPr>
              <a:t>It contains spherical, electron dense particles, about 150-200 Å in diameter and with fizzy outline. The granules are ribosomal subunits (rRNA + ribosomal proteins) that are nearly ready for transport to the cytoplasm. </a:t>
            </a:r>
          </a:p>
          <a:p>
            <a:pPr algn="just"/>
            <a:r>
              <a:rPr lang="en-US" sz="3200" b="1" dirty="0">
                <a:highlight>
                  <a:srgbClr val="FFFF00"/>
                </a:highlight>
                <a:latin typeface="Agency FB" pitchFamily="34" charset="0"/>
              </a:rPr>
              <a:t>3. Amorphous Region or Pars Amorpha - </a:t>
            </a:r>
            <a:r>
              <a:rPr lang="en-US" sz="3200" dirty="0">
                <a:latin typeface="Agency FB" pitchFamily="34" charset="0"/>
              </a:rPr>
              <a:t>It is a structure-less proteinaceous matrix in which the granular and fibrillar regions are suspended. </a:t>
            </a:r>
          </a:p>
          <a:p>
            <a:pPr algn="just"/>
            <a:r>
              <a:rPr lang="en-US" sz="3200" b="1" dirty="0">
                <a:highlight>
                  <a:srgbClr val="FFFF00"/>
                </a:highlight>
                <a:latin typeface="Agency FB" pitchFamily="34" charset="0"/>
              </a:rPr>
              <a:t>4. Nucleolar Chromatin - </a:t>
            </a:r>
            <a:r>
              <a:rPr lang="en-US" sz="3200" dirty="0">
                <a:latin typeface="Agency FB" pitchFamily="34" charset="0"/>
              </a:rPr>
              <a:t>It consists of 100 Å thick chromatin fibers. The latter are a part of the nucleolar chromosome which follows a tortuous path through the granular and fibrillar components of the nucleolus. </a:t>
            </a:r>
          </a:p>
          <a:p>
            <a:pPr algn="just"/>
            <a:r>
              <a:rPr lang="en-US" sz="3200" dirty="0">
                <a:latin typeface="Agency FB" pitchFamily="34" charset="0"/>
              </a:rPr>
              <a:t>This part contains many copies of DNA that directs the synthesis of ribosomal RNA. The rest of the nucleolar chromosome lies in the nucleoplasm.</a:t>
            </a:r>
            <a:endParaRPr lang="en-US" sz="4400" dirty="0">
              <a:latin typeface="Agency FB" panose="020B0503020202020204" pitchFamily="34" charset="0"/>
            </a:endParaRPr>
          </a:p>
          <a:p>
            <a:endParaRPr lang="en-US" sz="3200" dirty="0">
              <a:latin typeface="Agency FB" pitchFamily="34" charset="0"/>
            </a:endParaRPr>
          </a:p>
        </p:txBody>
      </p:sp>
    </p:spTree>
    <p:extLst>
      <p:ext uri="{BB962C8B-B14F-4D97-AF65-F5344CB8AC3E}">
        <p14:creationId xmlns:p14="http://schemas.microsoft.com/office/powerpoint/2010/main" val="3254639900"/>
      </p:ext>
    </p:extLst>
  </p:cSld>
  <p:clrMapOvr>
    <a:masterClrMapping/>
  </p:clrMapOvr>
  <p:timing>
    <p:tnLst>
      <p:par>
        <p:cTn id="1" dur="indefinite" restart="never" nodeType="tmRoot">
          <p:childTnLst>
            <p:par>
              <p:cTn id="2"/>
            </p:par>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marL="0" indent="0" algn="just">
              <a:buNone/>
            </a:pPr>
            <a:r>
              <a:rPr lang="en-US" sz="3000" dirty="0">
                <a:latin typeface="Agency FB" panose="020B0503020202020204" pitchFamily="34" charset="0"/>
              </a:rPr>
              <a:t>   </a:t>
            </a:r>
            <a:r>
              <a:rPr lang="en-US" sz="3500" b="1" dirty="0">
                <a:solidFill>
                  <a:srgbClr val="FF0000"/>
                </a:solidFill>
                <a:latin typeface="Agency FB" panose="020B0503020202020204" pitchFamily="34" charset="0"/>
              </a:rPr>
              <a:t>Functions of the Nucleolus</a:t>
            </a:r>
          </a:p>
          <a:p>
            <a:pPr algn="just"/>
            <a:r>
              <a:rPr lang="en-US" sz="3000" dirty="0">
                <a:latin typeface="Agency FB" panose="020B0503020202020204" pitchFamily="34" charset="0"/>
              </a:rPr>
              <a:t>The nucleolus synthesizes and stores rRNA.  </a:t>
            </a:r>
          </a:p>
          <a:p>
            <a:pPr algn="just"/>
            <a:r>
              <a:rPr lang="en-US" sz="3000" dirty="0">
                <a:latin typeface="Agency FB" panose="020B0503020202020204" pitchFamily="34" charset="0"/>
              </a:rPr>
              <a:t>It also stores ribosomal proteins received from the cytoplasm.  </a:t>
            </a:r>
          </a:p>
          <a:p>
            <a:pPr algn="just"/>
            <a:r>
              <a:rPr lang="en-US" sz="3000" dirty="0">
                <a:latin typeface="Agency FB" panose="020B0503020202020204" pitchFamily="34" charset="0"/>
              </a:rPr>
              <a:t>It forms ribosomal subunits by wrapping the rRNA by ribosomal proteins. The ribosomal subunits pass out through the nuclear pores into the cytoplasm. Here the subunits join to form ribosomes when needed. Thus, it is the nucleolus which provides machinery (ribosomes) for protein synthesis. </a:t>
            </a:r>
          </a:p>
          <a:p>
            <a:pPr algn="just"/>
            <a:r>
              <a:rPr lang="en-US" sz="3000" dirty="0">
                <a:latin typeface="Agency FB" panose="020B0503020202020204" pitchFamily="34" charset="0"/>
              </a:rPr>
              <a:t> The nucleolus also plays a role in cell division. </a:t>
            </a:r>
          </a:p>
          <a:p>
            <a:pPr algn="just"/>
            <a:endParaRPr lang="en-US" sz="3000" dirty="0">
              <a:latin typeface="Agency FB" panose="020B0503020202020204" pitchFamily="34" charset="0"/>
            </a:endParaRPr>
          </a:p>
          <a:p>
            <a:pPr marL="0" indent="0" algn="just">
              <a:buNone/>
            </a:pPr>
            <a:r>
              <a:rPr lang="en-US" sz="2700" dirty="0">
                <a:latin typeface="Agency FB" panose="020B0503020202020204" pitchFamily="34" charset="0"/>
              </a:rPr>
              <a:t>   </a:t>
            </a:r>
            <a:r>
              <a:rPr lang="en-US" sz="3500" b="1" dirty="0">
                <a:solidFill>
                  <a:srgbClr val="FF0000"/>
                </a:solidFill>
                <a:highlight>
                  <a:srgbClr val="FFFF00"/>
                </a:highlight>
                <a:latin typeface="Agency FB" panose="020B0503020202020204" pitchFamily="34" charset="0"/>
              </a:rPr>
              <a:t>Importance of Nucleus</a:t>
            </a:r>
          </a:p>
          <a:p>
            <a:pPr algn="just"/>
            <a:r>
              <a:rPr lang="en-US" sz="2700" dirty="0">
                <a:latin typeface="Agency FB" panose="020B0503020202020204" pitchFamily="34" charset="0"/>
              </a:rPr>
              <a:t>The nucleus is the control center of a cell. </a:t>
            </a:r>
          </a:p>
          <a:p>
            <a:pPr algn="just"/>
            <a:r>
              <a:rPr lang="en-US" sz="2700" dirty="0">
                <a:latin typeface="Agency FB" panose="020B0503020202020204" pitchFamily="34" charset="0"/>
              </a:rPr>
              <a:t>It regulates all metabolic activities of the cell and stores entire hereditary information. </a:t>
            </a:r>
          </a:p>
          <a:p>
            <a:pPr algn="just"/>
            <a:r>
              <a:rPr lang="en-US" sz="2700" dirty="0">
                <a:latin typeface="Agency FB" panose="020B0503020202020204" pitchFamily="34" charset="0"/>
              </a:rPr>
              <a:t>A cell without nucleus cannot survive. </a:t>
            </a:r>
          </a:p>
        </p:txBody>
      </p:sp>
    </p:spTree>
    <p:extLst>
      <p:ext uri="{BB962C8B-B14F-4D97-AF65-F5344CB8AC3E}">
        <p14:creationId xmlns:p14="http://schemas.microsoft.com/office/powerpoint/2010/main" val="2669813421"/>
      </p:ext>
    </p:extLst>
  </p:cSld>
  <p:clrMapOvr>
    <a:masterClrMapping/>
  </p:clrMapOvr>
  <p:timing>
    <p:tnLst>
      <p:par>
        <p:cTn id="1" dur="indefinite" restart="never" nodeType="tmRoot">
          <p:childTnLst>
            <p:par>
              <p:cTn id="2"/>
            </p:par>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2900" dirty="0">
                <a:latin typeface="Agency FB" panose="020B0503020202020204" pitchFamily="34" charset="0"/>
              </a:rPr>
              <a:t>   </a:t>
            </a:r>
            <a:r>
              <a:rPr lang="en-US" sz="3500" b="1" dirty="0">
                <a:solidFill>
                  <a:srgbClr val="FF0000"/>
                </a:solidFill>
                <a:latin typeface="Agency FB" panose="020B0503020202020204" pitchFamily="34" charset="0"/>
              </a:rPr>
              <a:t>Glossary on the Nucleus  Nucleolus </a:t>
            </a:r>
          </a:p>
          <a:p>
            <a:pPr algn="just"/>
            <a:r>
              <a:rPr lang="en-US" sz="2900" b="1" dirty="0">
                <a:highlight>
                  <a:srgbClr val="FFFF00"/>
                </a:highlight>
                <a:latin typeface="Agency FB" panose="020B0503020202020204" pitchFamily="34" charset="0"/>
              </a:rPr>
              <a:t>Neutrophil: </a:t>
            </a:r>
            <a:r>
              <a:rPr lang="en-US" sz="2900" dirty="0">
                <a:latin typeface="Agency FB" panose="020B0503020202020204" pitchFamily="34" charset="0"/>
              </a:rPr>
              <a:t>Neutrophil are the most abundant type of granulocyte and the most abundant type of white blood cell in most mammals. They form an essential part of the innate immune system. </a:t>
            </a:r>
          </a:p>
          <a:p>
            <a:pPr algn="just"/>
            <a:r>
              <a:rPr lang="en-US" sz="2900" b="1" dirty="0">
                <a:highlight>
                  <a:srgbClr val="FFFF00"/>
                </a:highlight>
                <a:latin typeface="Agency FB" panose="020B0503020202020204" pitchFamily="34" charset="0"/>
              </a:rPr>
              <a:t>Karyotheca: </a:t>
            </a:r>
            <a:r>
              <a:rPr lang="en-US" sz="2900" dirty="0">
                <a:latin typeface="Agency FB" panose="020B0503020202020204" pitchFamily="34" charset="0"/>
              </a:rPr>
              <a:t>A double membrane at the boundary of the nucleoplasm is called karyolymph. It has regularly spaced pores covered by a disc-like nuclear pore complex and a space between the two membranes; the outer membrane is continuous at intervals with the rough endoplasmic reticulum. </a:t>
            </a:r>
          </a:p>
          <a:p>
            <a:pPr algn="just"/>
            <a:r>
              <a:rPr lang="en-US" sz="2900" b="1" dirty="0">
                <a:highlight>
                  <a:srgbClr val="FFFF00"/>
                </a:highlight>
                <a:latin typeface="Agency FB" panose="020B0503020202020204" pitchFamily="34" charset="0"/>
              </a:rPr>
              <a:t>Karyolymph: </a:t>
            </a:r>
            <a:r>
              <a:rPr lang="en-US" sz="2900" dirty="0">
                <a:latin typeface="Agency FB" panose="020B0503020202020204" pitchFamily="34" charset="0"/>
              </a:rPr>
              <a:t>It is the fluid or gel-like substance of the nucleus in which the chromatin material, nucleolus, and other particulate elements of the nucleus are suspended. </a:t>
            </a:r>
          </a:p>
          <a:p>
            <a:pPr algn="just"/>
            <a:r>
              <a:rPr lang="en-US" sz="2900" b="1" dirty="0">
                <a:highlight>
                  <a:srgbClr val="FFFF00"/>
                </a:highlight>
                <a:latin typeface="Agency FB" panose="020B0503020202020204" pitchFamily="34" charset="0"/>
              </a:rPr>
              <a:t>Annuli: </a:t>
            </a:r>
            <a:r>
              <a:rPr lang="en-US" sz="2900" dirty="0">
                <a:latin typeface="Agency FB" panose="020B0503020202020204" pitchFamily="34" charset="0"/>
              </a:rPr>
              <a:t>It is a ring-shaped object, structure, or region. </a:t>
            </a:r>
          </a:p>
          <a:p>
            <a:pPr algn="just"/>
            <a:r>
              <a:rPr lang="en-US" sz="2900" b="1" dirty="0">
                <a:highlight>
                  <a:srgbClr val="FFFF00"/>
                </a:highlight>
                <a:latin typeface="Agency FB" panose="020B0503020202020204" pitchFamily="34" charset="0"/>
              </a:rPr>
              <a:t>Heterochromatin: </a:t>
            </a:r>
            <a:r>
              <a:rPr lang="en-US" sz="2900" dirty="0">
                <a:latin typeface="Agency FB" panose="020B0503020202020204" pitchFamily="34" charset="0"/>
              </a:rPr>
              <a:t>Heterochromatin represents relatively inactive parts of the chromosomes. They stain darker than others and remain coiled and compacted in the interphase. </a:t>
            </a:r>
          </a:p>
        </p:txBody>
      </p:sp>
    </p:spTree>
    <p:extLst>
      <p:ext uri="{BB962C8B-B14F-4D97-AF65-F5344CB8AC3E}">
        <p14:creationId xmlns:p14="http://schemas.microsoft.com/office/powerpoint/2010/main" val="2818314905"/>
      </p:ext>
    </p:extLst>
  </p:cSld>
  <p:clrMapOvr>
    <a:masterClrMapping/>
  </p:clrMapOvr>
  <p:timing>
    <p:tnLst>
      <p:par>
        <p:cTn id="1" dur="indefinite" restart="never" nodeType="tmRoot">
          <p:childTnLst>
            <p:par>
              <p:cTn id="2"/>
            </p:par>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3200" b="1" dirty="0">
                <a:highlight>
                  <a:srgbClr val="FFFF00"/>
                </a:highlight>
                <a:latin typeface="Agency FB" pitchFamily="34" charset="0"/>
              </a:rPr>
              <a:t>Euchromatin: </a:t>
            </a:r>
            <a:r>
              <a:rPr lang="en-US" sz="3200" dirty="0">
                <a:latin typeface="Agency FB" pitchFamily="34" charset="0"/>
              </a:rPr>
              <a:t>The uncoiled chromatin fibers, extended and scattered in the nucleoplasm represent the euchromatin (true chromatin) of the interphase nucleus. They are stained lightly. </a:t>
            </a:r>
          </a:p>
          <a:p>
            <a:pPr algn="just"/>
            <a:r>
              <a:rPr lang="en-US" sz="3200" b="1" dirty="0">
                <a:highlight>
                  <a:srgbClr val="FFFF00"/>
                </a:highlight>
                <a:latin typeface="Agency FB" pitchFamily="34" charset="0"/>
              </a:rPr>
              <a:t>Constitutive heterochromatin: </a:t>
            </a:r>
            <a:r>
              <a:rPr lang="en-US" sz="3200" dirty="0">
                <a:latin typeface="Agency FB" pitchFamily="34" charset="0"/>
              </a:rPr>
              <a:t>The DNA of constitutive heterochromatin is permanently inactivated and remains in the condensed state at all times. </a:t>
            </a:r>
          </a:p>
          <a:p>
            <a:pPr algn="just"/>
            <a:r>
              <a:rPr lang="en-US" sz="3200" b="1" dirty="0">
                <a:highlight>
                  <a:srgbClr val="FFFF00"/>
                </a:highlight>
                <a:latin typeface="Agency FB" pitchFamily="34" charset="0"/>
              </a:rPr>
              <a:t>Facultative heterochromatin: </a:t>
            </a:r>
            <a:r>
              <a:rPr lang="en-US" sz="3200" dirty="0">
                <a:latin typeface="Agency FB" pitchFamily="34" charset="0"/>
              </a:rPr>
              <a:t>Heterochromatin that is partly condensed and inactivated is called facultative heterochromatin. </a:t>
            </a:r>
          </a:p>
          <a:p>
            <a:pPr algn="just"/>
            <a:r>
              <a:rPr lang="en-US" sz="3200" b="1" dirty="0">
                <a:highlight>
                  <a:srgbClr val="FFFF00"/>
                </a:highlight>
                <a:latin typeface="Agency FB" pitchFamily="34" charset="0"/>
              </a:rPr>
              <a:t>DNA linker: </a:t>
            </a:r>
            <a:r>
              <a:rPr lang="en-US" sz="3200" dirty="0">
                <a:latin typeface="Agency FB" pitchFamily="34" charset="0"/>
              </a:rPr>
              <a:t>Linker DNA is double-stranded DNA in between two nucleosome cores that, in association with histone H1, holds the cores together. </a:t>
            </a:r>
          </a:p>
          <a:p>
            <a:pPr algn="just"/>
            <a:r>
              <a:rPr lang="en-US" sz="3200" b="1" dirty="0">
                <a:highlight>
                  <a:srgbClr val="FFFF00"/>
                </a:highlight>
                <a:latin typeface="Agency FB" pitchFamily="34" charset="0"/>
              </a:rPr>
              <a:t>Histone</a:t>
            </a:r>
            <a:r>
              <a:rPr lang="en-US" sz="3200" dirty="0">
                <a:highlight>
                  <a:srgbClr val="FFFF00"/>
                </a:highlight>
                <a:latin typeface="Agency FB" pitchFamily="34" charset="0"/>
              </a:rPr>
              <a:t> </a:t>
            </a:r>
            <a:r>
              <a:rPr lang="en-US" sz="3200" b="1" dirty="0">
                <a:highlight>
                  <a:srgbClr val="FFFF00"/>
                </a:highlight>
                <a:latin typeface="Agency FB" pitchFamily="34" charset="0"/>
              </a:rPr>
              <a:t>proteins: </a:t>
            </a:r>
            <a:r>
              <a:rPr lang="en-US" sz="3200" dirty="0">
                <a:latin typeface="Agency FB" pitchFamily="34" charset="0"/>
              </a:rPr>
              <a:t>Histones are highly alkaline proteins found in eukaryotic cell nuclei that package and order the DNA into structural units called nucleosomes. </a:t>
            </a:r>
            <a:endParaRPr lang="en-US" sz="4400" dirty="0">
              <a:latin typeface="Agency FB" panose="020B0503020202020204" pitchFamily="34" charset="0"/>
            </a:endParaRPr>
          </a:p>
          <a:p>
            <a:endParaRPr lang="en-US" sz="3200" dirty="0">
              <a:latin typeface="Agency FB" pitchFamily="34" charset="0"/>
            </a:endParaRPr>
          </a:p>
        </p:txBody>
      </p:sp>
    </p:spTree>
    <p:extLst>
      <p:ext uri="{BB962C8B-B14F-4D97-AF65-F5344CB8AC3E}">
        <p14:creationId xmlns:p14="http://schemas.microsoft.com/office/powerpoint/2010/main" val="1444061313"/>
      </p:ext>
    </p:extLst>
  </p:cSld>
  <p:clrMapOvr>
    <a:masterClrMapping/>
  </p:clrMapOvr>
  <p:timing>
    <p:tnLst>
      <p:par>
        <p:cTn id="1" dur="indefinite" restart="never" nodeType="tmRoot">
          <p:childTnLst>
            <p:par>
              <p:cTn id="2"/>
            </p:par>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7999"/>
          </a:xfrm>
          <a:ln w="38100">
            <a:solidFill>
              <a:srgbClr val="FF0000"/>
            </a:solidFill>
          </a:ln>
        </p:spPr>
        <p:txBody>
          <a:bodyPr>
            <a:noAutofit/>
          </a:bodyPr>
          <a:lstStyle/>
          <a:p>
            <a:pPr marL="0" indent="0" algn="just">
              <a:buNone/>
            </a:pPr>
            <a:r>
              <a:rPr lang="en-US" sz="2500" dirty="0">
                <a:latin typeface="Agency FB" panose="020B0503020202020204" pitchFamily="34" charset="0"/>
              </a:rPr>
              <a:t>   </a:t>
            </a:r>
            <a:r>
              <a:rPr lang="en-US" sz="3500" b="1" dirty="0">
                <a:solidFill>
                  <a:srgbClr val="FF0000"/>
                </a:solidFill>
                <a:latin typeface="Agency FB" panose="020B0503020202020204" pitchFamily="34" charset="0"/>
              </a:rPr>
              <a:t>Self Assessment Questions and Possible Answers</a:t>
            </a:r>
          </a:p>
          <a:p>
            <a:pPr marL="0" indent="0" algn="just">
              <a:buNone/>
            </a:pPr>
            <a:r>
              <a:rPr lang="en-US" sz="3500" b="1" dirty="0">
                <a:solidFill>
                  <a:srgbClr val="FF0000"/>
                </a:solidFill>
                <a:latin typeface="Agency FB" panose="020B0503020202020204" pitchFamily="34" charset="0"/>
              </a:rPr>
              <a:t>   Multiple Choice Questions:</a:t>
            </a:r>
          </a:p>
          <a:p>
            <a:pPr algn="just"/>
            <a:r>
              <a:rPr lang="en-US" sz="2500" dirty="0">
                <a:latin typeface="Agency FB" panose="020B0503020202020204" pitchFamily="34" charset="0"/>
              </a:rPr>
              <a:t>1. Nucleus is separated from cytoplasm by nuclear membrane which is: (a) Double, non-porous (b) Single, non-porous (c) Single, porous (d) Double, porous </a:t>
            </a:r>
          </a:p>
          <a:p>
            <a:pPr algn="just"/>
            <a:r>
              <a:rPr lang="en-US" sz="2500" dirty="0">
                <a:latin typeface="Agency FB" panose="020B0503020202020204" pitchFamily="34" charset="0"/>
              </a:rPr>
              <a:t>2. Nucleolus is especially rich in: (a) DNA and proteins (b) DNA and lipids (c) RNA and proteins (d) RNA and lipids </a:t>
            </a:r>
          </a:p>
          <a:p>
            <a:pPr algn="just"/>
            <a:r>
              <a:rPr lang="en-US" sz="2500" dirty="0">
                <a:latin typeface="Agency FB" panose="020B0503020202020204" pitchFamily="34" charset="0"/>
              </a:rPr>
              <a:t>3. Nuclear membrane facilitates: (a) Synapses of homologous chromosomes (b) Nucleocytoplasmic exchange of materials (c) </a:t>
            </a:r>
            <a:r>
              <a:rPr lang="en-US" sz="2500" dirty="0" err="1">
                <a:latin typeface="Agency FB" panose="020B0503020202020204" pitchFamily="34" charset="0"/>
              </a:rPr>
              <a:t>Anaphasic</a:t>
            </a:r>
            <a:r>
              <a:rPr lang="en-US" sz="2500" dirty="0">
                <a:latin typeface="Agency FB" panose="020B0503020202020204" pitchFamily="34" charset="0"/>
              </a:rPr>
              <a:t> separation of daughter chromosomes (d) Organization of spindles </a:t>
            </a:r>
          </a:p>
          <a:p>
            <a:pPr algn="just"/>
            <a:r>
              <a:rPr lang="en-US" sz="2500" dirty="0">
                <a:latin typeface="Agency FB" panose="020B0503020202020204" pitchFamily="34" charset="0"/>
              </a:rPr>
              <a:t>4. Nucleoplasm is continuous with cytoplasm through: (a) Centriole (b) Nucleopores (c) E.R. (d) Golgi Body </a:t>
            </a:r>
          </a:p>
          <a:p>
            <a:pPr algn="just"/>
            <a:r>
              <a:rPr lang="en-US" sz="2500" dirty="0">
                <a:latin typeface="Agency FB" panose="020B0503020202020204" pitchFamily="34" charset="0"/>
              </a:rPr>
              <a:t>5. The major component of the nucleus is: (a) DNA (b) RNA (c) Lipids (d) Proteins 6. Chief role of nucleolus in a nucleus concerns: (a) Organization of chromosomes (b) DNA replication (c) Ribosomal synthesis (d) Chromatid separation </a:t>
            </a:r>
          </a:p>
          <a:p>
            <a:pPr algn="just"/>
            <a:r>
              <a:rPr lang="en-US" sz="2500" dirty="0">
                <a:latin typeface="Agency FB" panose="020B0503020202020204" pitchFamily="34" charset="0"/>
              </a:rPr>
              <a:t>7. Nucleus was discovered by: (a) Robert Brown (b) Robert Hook (c) Virchow (d) De Duve </a:t>
            </a:r>
          </a:p>
          <a:p>
            <a:pPr algn="just"/>
            <a:r>
              <a:rPr lang="en-US" sz="2500" dirty="0">
                <a:latin typeface="Agency FB" panose="020B0503020202020204" pitchFamily="34" charset="0"/>
              </a:rPr>
              <a:t>8. Nucleolar organizer is associated with: (a) Synthesis of plasma membrane (b) Ribosome formation (c) G6PD (d) Disappearance of nuclear membrane</a:t>
            </a:r>
          </a:p>
        </p:txBody>
      </p:sp>
    </p:spTree>
    <p:extLst>
      <p:ext uri="{BB962C8B-B14F-4D97-AF65-F5344CB8AC3E}">
        <p14:creationId xmlns:p14="http://schemas.microsoft.com/office/powerpoint/2010/main" val="2219298219"/>
      </p:ext>
    </p:extLst>
  </p:cSld>
  <p:clrMapOvr>
    <a:masterClrMapping/>
  </p:clrMapOvr>
  <p:timing>
    <p:tnLst>
      <p:par>
        <p:cTn id="1" dur="indefinite" restart="never" nodeType="tmRoot">
          <p:childTnLst>
            <p:par>
              <p:cTn id="2"/>
            </p:par>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5638800" cy="6359236"/>
          </a:xfrm>
          <a:ln w="38100">
            <a:solidFill>
              <a:srgbClr val="FF0000"/>
            </a:solidFill>
          </a:ln>
        </p:spPr>
        <p:txBody>
          <a:bodyPr>
            <a:normAutofit lnSpcReduction="10000"/>
          </a:bodyPr>
          <a:lstStyle/>
          <a:p>
            <a:pPr marL="0" indent="0">
              <a:buNone/>
            </a:pPr>
            <a:r>
              <a:rPr lang="en-US" sz="2700" dirty="0">
                <a:latin typeface="Agency FB" panose="020B0503020202020204" pitchFamily="34" charset="0"/>
              </a:rPr>
              <a:t>   </a:t>
            </a:r>
            <a:r>
              <a:rPr lang="en-US" sz="3500" b="1" dirty="0">
                <a:solidFill>
                  <a:srgbClr val="FF0000"/>
                </a:solidFill>
                <a:latin typeface="Agency FB" panose="020B0503020202020204" pitchFamily="34" charset="0"/>
              </a:rPr>
              <a:t>Very Short Questions: </a:t>
            </a:r>
          </a:p>
          <a:p>
            <a:r>
              <a:rPr lang="en-US" sz="2700" dirty="0">
                <a:latin typeface="Agency FB" panose="020B0503020202020204" pitchFamily="34" charset="0"/>
              </a:rPr>
              <a:t>1. What the study of nucleus is called? </a:t>
            </a:r>
          </a:p>
          <a:p>
            <a:r>
              <a:rPr lang="en-US" sz="2700" dirty="0">
                <a:latin typeface="Agency FB" panose="020B0503020202020204" pitchFamily="34" charset="0"/>
              </a:rPr>
              <a:t>2. Who discovered the nucleus? </a:t>
            </a:r>
          </a:p>
          <a:p>
            <a:r>
              <a:rPr lang="en-US" sz="2700" dirty="0">
                <a:latin typeface="Agency FB" panose="020B0503020202020204" pitchFamily="34" charset="0"/>
              </a:rPr>
              <a:t>3. How many types of histones are found associated with DNA? </a:t>
            </a:r>
          </a:p>
          <a:p>
            <a:r>
              <a:rPr lang="en-US" sz="2700" dirty="0">
                <a:latin typeface="Agency FB" panose="020B0503020202020204" pitchFamily="34" charset="0"/>
              </a:rPr>
              <a:t>4. What is the composition of chromatin? </a:t>
            </a:r>
          </a:p>
          <a:p>
            <a:r>
              <a:rPr lang="en-US" sz="2700" dirty="0">
                <a:latin typeface="Agency FB" panose="020B0503020202020204" pitchFamily="34" charset="0"/>
              </a:rPr>
              <a:t>5. What are nucleosomes? </a:t>
            </a:r>
          </a:p>
          <a:p>
            <a:r>
              <a:rPr lang="en-US" sz="2700" dirty="0">
                <a:latin typeface="Agency FB" panose="020B0503020202020204" pitchFamily="34" charset="0"/>
              </a:rPr>
              <a:t>6. What is an interphase nucleus? </a:t>
            </a:r>
          </a:p>
          <a:p>
            <a:r>
              <a:rPr lang="en-US" sz="2700" dirty="0">
                <a:latin typeface="Agency FB" panose="020B0503020202020204" pitchFamily="34" charset="0"/>
              </a:rPr>
              <a:t>7. Give the role of DNA present in nucleolus? </a:t>
            </a:r>
          </a:p>
          <a:p>
            <a:r>
              <a:rPr lang="en-US" sz="2700" dirty="0">
                <a:latin typeface="Agency FB" panose="020B0503020202020204" pitchFamily="34" charset="0"/>
              </a:rPr>
              <a:t>8. Which has more DNA and less RNA, euchromatin or heterochromatin? </a:t>
            </a:r>
          </a:p>
          <a:p>
            <a:r>
              <a:rPr lang="en-US" sz="2700" dirty="0">
                <a:latin typeface="Agency FB" panose="020B0503020202020204" pitchFamily="34" charset="0"/>
              </a:rPr>
              <a:t>9. Where are nucleoli formed at the end of cell division? </a:t>
            </a:r>
          </a:p>
          <a:p>
            <a:r>
              <a:rPr lang="en-US" sz="2700" dirty="0">
                <a:latin typeface="Agency FB" panose="020B0503020202020204" pitchFamily="34" charset="0"/>
              </a:rPr>
              <a:t>10. Name two types of chromatin.</a:t>
            </a:r>
          </a:p>
        </p:txBody>
      </p:sp>
      <p:sp>
        <p:nvSpPr>
          <p:cNvPr id="2" name="Content Placeholder 2">
            <a:extLst>
              <a:ext uri="{FF2B5EF4-FFF2-40B4-BE49-F238E27FC236}">
                <a16:creationId xmlns:a16="http://schemas.microsoft.com/office/drawing/2014/main" id="{7402B766-7050-0DE2-C0EF-2B40196E6D7C}"/>
              </a:ext>
            </a:extLst>
          </p:cNvPr>
          <p:cNvSpPr txBox="1">
            <a:spLocks/>
          </p:cNvSpPr>
          <p:nvPr/>
        </p:nvSpPr>
        <p:spPr>
          <a:xfrm>
            <a:off x="6054437" y="238028"/>
            <a:ext cx="5721926" cy="6359236"/>
          </a:xfrm>
          <a:prstGeom prst="rect">
            <a:avLst/>
          </a:prstGeom>
          <a:ln w="3810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Agency FB" panose="020B0503020202020204" pitchFamily="34" charset="0"/>
              </a:rPr>
              <a:t>    </a:t>
            </a:r>
            <a:r>
              <a:rPr lang="en-US" sz="3500" b="1" dirty="0">
                <a:solidFill>
                  <a:srgbClr val="FF0000"/>
                </a:solidFill>
                <a:latin typeface="Agency FB" panose="020B0503020202020204" pitchFamily="34" charset="0"/>
              </a:rPr>
              <a:t>Terminal and Model Questions </a:t>
            </a:r>
          </a:p>
          <a:p>
            <a:r>
              <a:rPr lang="en-US" sz="2700" dirty="0">
                <a:latin typeface="Agency FB" panose="020B0503020202020204" pitchFamily="34" charset="0"/>
              </a:rPr>
              <a:t>1. Discuss the morphology, chemical organization and functions of the nucleus. </a:t>
            </a:r>
          </a:p>
          <a:p>
            <a:r>
              <a:rPr lang="en-US" sz="2700" dirty="0">
                <a:latin typeface="Agency FB" panose="020B0503020202020204" pitchFamily="34" charset="0"/>
              </a:rPr>
              <a:t>2. Give detailed account of nuclear envelope. </a:t>
            </a:r>
          </a:p>
          <a:p>
            <a:r>
              <a:rPr lang="en-US" sz="2700" dirty="0">
                <a:latin typeface="Agency FB" panose="020B0503020202020204" pitchFamily="34" charset="0"/>
              </a:rPr>
              <a:t>3. Give an account of nuclear matrix. </a:t>
            </a:r>
          </a:p>
          <a:p>
            <a:r>
              <a:rPr lang="en-US" sz="2700" dirty="0">
                <a:latin typeface="Agency FB" panose="020B0503020202020204" pitchFamily="34" charset="0"/>
              </a:rPr>
              <a:t>4. Describe the nuclear pore. </a:t>
            </a:r>
          </a:p>
          <a:p>
            <a:r>
              <a:rPr lang="en-US" sz="2700" dirty="0">
                <a:latin typeface="Agency FB" panose="020B0503020202020204" pitchFamily="34" charset="0"/>
              </a:rPr>
              <a:t>5. Write a short account of the ultra-structure of the nucleus. Mention its chemical composition. </a:t>
            </a:r>
          </a:p>
        </p:txBody>
      </p:sp>
    </p:spTree>
    <p:extLst>
      <p:ext uri="{BB962C8B-B14F-4D97-AF65-F5344CB8AC3E}">
        <p14:creationId xmlns:p14="http://schemas.microsoft.com/office/powerpoint/2010/main" val="3959195078"/>
      </p:ext>
    </p:extLst>
  </p:cSld>
  <p:clrMapOvr>
    <a:masterClrMapping/>
  </p:clrMapOvr>
  <p:timing>
    <p:tnLst>
      <p:par>
        <p:cTn id="1" dur="indefinite" restart="never" nodeType="tmRoot">
          <p:childTnLst>
            <p:par>
              <p:cTn id="2"/>
            </p:par>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fontScale="92500" lnSpcReduction="10000"/>
          </a:bodyPr>
          <a:lstStyle/>
          <a:p>
            <a:pPr marL="0" indent="0" algn="just">
              <a:buNone/>
            </a:pPr>
            <a:r>
              <a:rPr lang="en-US" sz="3800" b="1" dirty="0">
                <a:solidFill>
                  <a:srgbClr val="FF0000"/>
                </a:solidFill>
                <a:latin typeface="Agency FB" panose="020B0503020202020204" pitchFamily="34" charset="0"/>
              </a:rPr>
              <a:t>   Chromosomes</a:t>
            </a:r>
          </a:p>
          <a:p>
            <a:pPr algn="just"/>
            <a:r>
              <a:rPr lang="en-US" sz="2700" dirty="0">
                <a:latin typeface="Agency FB" panose="020B0503020202020204" pitchFamily="34" charset="0"/>
              </a:rPr>
              <a:t>The word chromosome has been derived from </a:t>
            </a:r>
            <a:r>
              <a:rPr lang="en-US" sz="2700" b="1" dirty="0">
                <a:highlight>
                  <a:srgbClr val="FFFF00"/>
                </a:highlight>
                <a:latin typeface="Agency FB" panose="020B0503020202020204" pitchFamily="34" charset="0"/>
              </a:rPr>
              <a:t>two Greek words "Chroma" meaning </a:t>
            </a:r>
            <a:r>
              <a:rPr lang="en-US" sz="2700" b="1" dirty="0" err="1">
                <a:highlight>
                  <a:srgbClr val="FFFF00"/>
                </a:highlight>
                <a:latin typeface="Agency FB" panose="020B0503020202020204" pitchFamily="34" charset="0"/>
              </a:rPr>
              <a:t>colour</a:t>
            </a:r>
            <a:r>
              <a:rPr lang="en-US" sz="2700" b="1" dirty="0">
                <a:highlight>
                  <a:srgbClr val="FFFF00"/>
                </a:highlight>
                <a:latin typeface="Agency FB" panose="020B0503020202020204" pitchFamily="34" charset="0"/>
              </a:rPr>
              <a:t> and "Soma" meaning body</a:t>
            </a:r>
            <a:r>
              <a:rPr lang="en-US" sz="2700" dirty="0">
                <a:latin typeface="Agency FB" panose="020B0503020202020204" pitchFamily="34" charset="0"/>
              </a:rPr>
              <a:t>. </a:t>
            </a:r>
          </a:p>
          <a:p>
            <a:pPr algn="just"/>
            <a:r>
              <a:rPr lang="en-US" sz="2700" dirty="0">
                <a:latin typeface="Agency FB" panose="020B0503020202020204" pitchFamily="34" charset="0"/>
              </a:rPr>
              <a:t>They are the unique cell organelles made up of chromatin material which is the most important and permanent constituent of the cell nucleus. </a:t>
            </a:r>
          </a:p>
          <a:p>
            <a:pPr algn="just"/>
            <a:r>
              <a:rPr lang="en-US" sz="2700" dirty="0">
                <a:latin typeface="Agency FB" panose="020B0503020202020204" pitchFamily="34" charset="0"/>
              </a:rPr>
              <a:t>They are capable of self-reproduction. They control cell's structure and metabolism, and play an important role in the differentiation, heredity, mutation and evolution.  </a:t>
            </a:r>
          </a:p>
          <a:p>
            <a:pPr marL="0" indent="0" algn="just">
              <a:buNone/>
            </a:pPr>
            <a:r>
              <a:rPr lang="en-US" sz="2700" dirty="0">
                <a:latin typeface="Agency FB" panose="020B0503020202020204" pitchFamily="34" charset="0"/>
              </a:rPr>
              <a:t>    </a:t>
            </a:r>
            <a:r>
              <a:rPr lang="en-US" sz="3500" b="1" dirty="0">
                <a:solidFill>
                  <a:srgbClr val="FF0000"/>
                </a:solidFill>
                <a:latin typeface="Agency FB" panose="020B0503020202020204" pitchFamily="34" charset="0"/>
              </a:rPr>
              <a:t>General History of Chromosomes </a:t>
            </a:r>
          </a:p>
          <a:p>
            <a:pPr algn="just"/>
            <a:r>
              <a:rPr lang="en-US" sz="2700" dirty="0">
                <a:latin typeface="Agency FB" panose="020B0503020202020204" pitchFamily="34" charset="0"/>
              </a:rPr>
              <a:t>W. Hofmeister in 1848, discovered nuclear filaments in the nuclei of pollen mother cells of Tradescantia. </a:t>
            </a:r>
          </a:p>
          <a:p>
            <a:pPr algn="just"/>
            <a:r>
              <a:rPr lang="en-US" sz="2700" dirty="0">
                <a:latin typeface="Agency FB" panose="020B0503020202020204" pitchFamily="34" charset="0"/>
              </a:rPr>
              <a:t>First accurate count of chromosomes was made by W. Flemming in 1882, in the nucleus of a cell. </a:t>
            </a:r>
          </a:p>
          <a:p>
            <a:pPr algn="just"/>
            <a:r>
              <a:rPr lang="en-US" sz="2700" dirty="0">
                <a:latin typeface="Agency FB" panose="020B0503020202020204" pitchFamily="34" charset="0"/>
              </a:rPr>
              <a:t>In 1884, W. Flemming, Evan </a:t>
            </a:r>
            <a:r>
              <a:rPr lang="en-US" sz="2700" dirty="0" err="1">
                <a:latin typeface="Agency FB" panose="020B0503020202020204" pitchFamily="34" charset="0"/>
              </a:rPr>
              <a:t>Beneden</a:t>
            </a:r>
            <a:r>
              <a:rPr lang="en-US" sz="2700" dirty="0">
                <a:latin typeface="Agency FB" panose="020B0503020202020204" pitchFamily="34" charset="0"/>
              </a:rPr>
              <a:t> and E. Strasburger demonstrated that the chromosomes double in number by longitudinal division during mitosis. </a:t>
            </a:r>
          </a:p>
          <a:p>
            <a:pPr algn="just"/>
            <a:r>
              <a:rPr lang="en-US" sz="2700" dirty="0" err="1">
                <a:latin typeface="Agency FB" panose="020B0503020202020204" pitchFamily="34" charset="0"/>
              </a:rPr>
              <a:t>Beneden</a:t>
            </a:r>
            <a:r>
              <a:rPr lang="en-US" sz="2700" dirty="0">
                <a:latin typeface="Agency FB" panose="020B0503020202020204" pitchFamily="34" charset="0"/>
              </a:rPr>
              <a:t> in 1887 found that the number of chromosomes for each species was constant. </a:t>
            </a:r>
          </a:p>
          <a:p>
            <a:pPr algn="just"/>
            <a:r>
              <a:rPr lang="en-US" sz="2700" dirty="0">
                <a:latin typeface="Agency FB" panose="020B0503020202020204" pitchFamily="34" charset="0"/>
              </a:rPr>
              <a:t>The term </a:t>
            </a:r>
            <a:r>
              <a:rPr lang="en-US" sz="2700" b="1" dirty="0">
                <a:highlight>
                  <a:srgbClr val="FFFF00"/>
                </a:highlight>
                <a:latin typeface="Agency FB" panose="020B0503020202020204" pitchFamily="34" charset="0"/>
              </a:rPr>
              <a:t>"Chromosomes" was coined in 1888 by W. </a:t>
            </a:r>
            <a:r>
              <a:rPr lang="en-US" sz="2700" b="1" dirty="0" err="1">
                <a:highlight>
                  <a:srgbClr val="FFFF00"/>
                </a:highlight>
                <a:latin typeface="Agency FB" panose="020B0503020202020204" pitchFamily="34" charset="0"/>
              </a:rPr>
              <a:t>Waldeyer</a:t>
            </a:r>
            <a:r>
              <a:rPr lang="en-US" sz="2700" b="1" dirty="0">
                <a:highlight>
                  <a:srgbClr val="FFFF00"/>
                </a:highlight>
                <a:latin typeface="Agency FB" panose="020B0503020202020204" pitchFamily="34" charset="0"/>
              </a:rPr>
              <a:t> for the nuclear filaments. W.S. Sutton and T. </a:t>
            </a:r>
            <a:r>
              <a:rPr lang="en-US" sz="2700" b="1" dirty="0" err="1">
                <a:highlight>
                  <a:srgbClr val="FFFF00"/>
                </a:highlight>
                <a:latin typeface="Agency FB" panose="020B0503020202020204" pitchFamily="34" charset="0"/>
              </a:rPr>
              <a:t>Boveri</a:t>
            </a:r>
            <a:r>
              <a:rPr lang="en-US" sz="2700" b="1" dirty="0">
                <a:highlight>
                  <a:srgbClr val="FFFF00"/>
                </a:highlight>
                <a:latin typeface="Agency FB" panose="020B0503020202020204" pitchFamily="34" charset="0"/>
              </a:rPr>
              <a:t> suggested the role of chromosomes in heredity in 1902, which was confirmed by Morgan in 1933</a:t>
            </a:r>
            <a:r>
              <a:rPr lang="en-US" sz="2700" dirty="0">
                <a:latin typeface="Agency FB" panose="020B0503020202020204" pitchFamily="34" charset="0"/>
              </a:rPr>
              <a:t>.</a:t>
            </a:r>
          </a:p>
        </p:txBody>
      </p:sp>
    </p:spTree>
    <p:extLst>
      <p:ext uri="{BB962C8B-B14F-4D97-AF65-F5344CB8AC3E}">
        <p14:creationId xmlns:p14="http://schemas.microsoft.com/office/powerpoint/2010/main" val="921116714"/>
      </p:ext>
    </p:extLst>
  </p:cSld>
  <p:clrMapOvr>
    <a:masterClrMapping/>
  </p:clrMapOvr>
  <p:timing>
    <p:tnLst>
      <p:par>
        <p:cTn id="1" dur="indefinite" restart="never" nodeType="tmRoot">
          <p:childTnLst>
            <p:par>
              <p:cTn id="2"/>
            </p:par>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900" dirty="0">
                <a:latin typeface="Agency FB" panose="020B0503020202020204" pitchFamily="34" charset="0"/>
              </a:rPr>
              <a:t>The structure of chromosomes varies in viruses, prokaryotes and eukaryotes. </a:t>
            </a:r>
          </a:p>
          <a:p>
            <a:pPr algn="just"/>
            <a:r>
              <a:rPr lang="en-US" sz="2900" b="1" dirty="0">
                <a:highlight>
                  <a:srgbClr val="FFFF00"/>
                </a:highlight>
                <a:latin typeface="Agency FB" panose="020B0503020202020204" pitchFamily="34" charset="0"/>
              </a:rPr>
              <a:t>1. Viral chromosome- </a:t>
            </a:r>
            <a:r>
              <a:rPr lang="en-US" sz="2900" dirty="0">
                <a:latin typeface="Agency FB" panose="020B0503020202020204" pitchFamily="34" charset="0"/>
              </a:rPr>
              <a:t>In viruses there is a single chromosome bearing a single nucleic acid molecule (DNA or RNA) surrounded by a protein coat called</a:t>
            </a:r>
            <a:r>
              <a:rPr lang="en-US" sz="2900" b="1" dirty="0">
                <a:highlight>
                  <a:srgbClr val="FFFF00"/>
                </a:highlight>
                <a:latin typeface="Agency FB" panose="020B0503020202020204" pitchFamily="34" charset="0"/>
              </a:rPr>
              <a:t> Capsid</a:t>
            </a:r>
            <a:r>
              <a:rPr lang="en-US" sz="2900" dirty="0">
                <a:latin typeface="Agency FB" panose="020B0503020202020204" pitchFamily="34" charset="0"/>
              </a:rPr>
              <a:t>. </a:t>
            </a:r>
          </a:p>
          <a:p>
            <a:pPr algn="just"/>
            <a:r>
              <a:rPr lang="en-US" sz="2900" dirty="0">
                <a:latin typeface="Agency FB" panose="020B0503020202020204" pitchFamily="34" charset="0"/>
              </a:rPr>
              <a:t>It may be linear or circular. </a:t>
            </a:r>
          </a:p>
          <a:p>
            <a:pPr algn="just"/>
            <a:r>
              <a:rPr lang="en-US" sz="2900" dirty="0">
                <a:latin typeface="Agency FB" panose="020B0503020202020204" pitchFamily="34" charset="0"/>
              </a:rPr>
              <a:t>The viruses having DNA as genetic material are called DNA viruses and those having RNA as genetic material are known as RNA viruses. </a:t>
            </a:r>
          </a:p>
          <a:p>
            <a:pPr algn="just"/>
            <a:r>
              <a:rPr lang="en-US" sz="2900" dirty="0">
                <a:latin typeface="Agency FB" panose="020B0503020202020204" pitchFamily="34" charset="0"/>
              </a:rPr>
              <a:t>A limited amount of genetic information is present in the viral chromosome which codes for little more than the production of more virus particles of the same kind in the host cell. </a:t>
            </a:r>
          </a:p>
          <a:p>
            <a:pPr algn="just"/>
            <a:r>
              <a:rPr lang="en-US" sz="2900" dirty="0">
                <a:latin typeface="Agency FB" panose="020B0503020202020204" pitchFamily="34" charset="0"/>
              </a:rPr>
              <a:t>In RNA viruses, often the RNA directs the synthesis of DNA complementary to itself by reverse transcription in the host. </a:t>
            </a:r>
          </a:p>
          <a:p>
            <a:pPr algn="just"/>
            <a:r>
              <a:rPr lang="en-US" sz="2900" dirty="0">
                <a:latin typeface="Agency FB" panose="020B0503020202020204" pitchFamily="34" charset="0"/>
              </a:rPr>
              <a:t>The RNA is then transcribed by the DNA for the formation of new virus particles. Such </a:t>
            </a:r>
            <a:r>
              <a:rPr lang="en-US" sz="2900" dirty="0" err="1">
                <a:latin typeface="Agency FB" panose="020B0503020202020204" pitchFamily="34" charset="0"/>
              </a:rPr>
              <a:t>ribovirus</a:t>
            </a:r>
            <a:r>
              <a:rPr lang="en-US" sz="2900" dirty="0">
                <a:latin typeface="Agency FB" panose="020B0503020202020204" pitchFamily="34" charset="0"/>
              </a:rPr>
              <a:t> is called retrovirus. </a:t>
            </a:r>
          </a:p>
          <a:p>
            <a:pPr algn="just"/>
            <a:r>
              <a:rPr lang="en-US" sz="2900" dirty="0">
                <a:latin typeface="Agency FB" panose="020B0503020202020204" pitchFamily="34" charset="0"/>
              </a:rPr>
              <a:t>The AIDS causing virus is a retrovirus.</a:t>
            </a:r>
          </a:p>
        </p:txBody>
      </p:sp>
    </p:spTree>
    <p:extLst>
      <p:ext uri="{BB962C8B-B14F-4D97-AF65-F5344CB8AC3E}">
        <p14:creationId xmlns:p14="http://schemas.microsoft.com/office/powerpoint/2010/main" val="2673385952"/>
      </p:ext>
    </p:extLst>
  </p:cSld>
  <p:clrMapOvr>
    <a:masterClrMapping/>
  </p:clrMapOvr>
  <p:timing>
    <p:tnLst>
      <p:par>
        <p:cTn id="1" dur="indefinite" restart="never" nodeType="tmRoot">
          <p:childTnLst>
            <p:par>
              <p:cTn id="2"/>
            </p:par>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209862" y="104931"/>
            <a:ext cx="11752289" cy="6489833"/>
          </a:xfrm>
          <a:ln w="38100">
            <a:solidFill>
              <a:srgbClr val="FF0000"/>
            </a:solidFill>
          </a:ln>
        </p:spPr>
        <p:txBody>
          <a:bodyPr>
            <a:normAutofit lnSpcReduction="10000"/>
          </a:bodyPr>
          <a:lstStyle/>
          <a:p>
            <a:pPr marL="0" indent="0" algn="just">
              <a:buNone/>
            </a:pPr>
            <a:r>
              <a:rPr lang="en-US" sz="2700" dirty="0">
                <a:latin typeface="Agency FB" panose="020B0503020202020204" pitchFamily="34" charset="0"/>
              </a:rPr>
              <a:t>   </a:t>
            </a:r>
            <a:r>
              <a:rPr lang="en-US" sz="3500" b="1" dirty="0">
                <a:solidFill>
                  <a:srgbClr val="FF0000"/>
                </a:solidFill>
                <a:highlight>
                  <a:srgbClr val="FFFF00"/>
                </a:highlight>
                <a:latin typeface="Agency FB" panose="020B0503020202020204" pitchFamily="34" charset="0"/>
              </a:rPr>
              <a:t>The structure of chromosomes varies in viruses, prokaryotes and eukaryotes</a:t>
            </a:r>
            <a:r>
              <a:rPr lang="en-US" sz="3500" dirty="0">
                <a:solidFill>
                  <a:srgbClr val="FF0000"/>
                </a:solidFill>
                <a:latin typeface="Agency FB" panose="020B0503020202020204" pitchFamily="34" charset="0"/>
              </a:rPr>
              <a:t>. </a:t>
            </a:r>
          </a:p>
          <a:p>
            <a:pPr algn="just"/>
            <a:r>
              <a:rPr lang="en-US" sz="2700" b="1" dirty="0">
                <a:highlight>
                  <a:srgbClr val="FFFF00"/>
                </a:highlight>
                <a:latin typeface="Agency FB" panose="020B0503020202020204" pitchFamily="34" charset="0"/>
              </a:rPr>
              <a:t>1. Viral chromosome - </a:t>
            </a:r>
            <a:r>
              <a:rPr lang="en-US" sz="2700" dirty="0">
                <a:latin typeface="Agency FB" panose="020B0503020202020204" pitchFamily="34" charset="0"/>
              </a:rPr>
              <a:t>In viruses there is a single chromosome bearing a single nucleic acid molecule (DNA or RNA) surrounded by a protein coat called </a:t>
            </a:r>
            <a:r>
              <a:rPr lang="en-US" sz="2700" b="1" dirty="0">
                <a:highlight>
                  <a:srgbClr val="FFFF00"/>
                </a:highlight>
                <a:latin typeface="Agency FB" panose="020B0503020202020204" pitchFamily="34" charset="0"/>
              </a:rPr>
              <a:t>Capsid</a:t>
            </a:r>
            <a:r>
              <a:rPr lang="en-US" sz="2700" dirty="0">
                <a:latin typeface="Agency FB" panose="020B0503020202020204" pitchFamily="34" charset="0"/>
              </a:rPr>
              <a:t>. </a:t>
            </a:r>
          </a:p>
          <a:p>
            <a:pPr algn="just"/>
            <a:r>
              <a:rPr lang="en-US" sz="2700" dirty="0">
                <a:latin typeface="Agency FB" panose="020B0503020202020204" pitchFamily="34" charset="0"/>
              </a:rPr>
              <a:t>It may be linear or circular. </a:t>
            </a:r>
          </a:p>
          <a:p>
            <a:pPr algn="just"/>
            <a:r>
              <a:rPr lang="en-US" sz="2700" dirty="0">
                <a:latin typeface="Agency FB" panose="020B0503020202020204" pitchFamily="34" charset="0"/>
              </a:rPr>
              <a:t>The viruses having DNA as genetic material are called </a:t>
            </a:r>
            <a:r>
              <a:rPr lang="en-US" sz="2700" b="1" dirty="0">
                <a:highlight>
                  <a:srgbClr val="FFFF00"/>
                </a:highlight>
                <a:latin typeface="Agency FB" panose="020B0503020202020204" pitchFamily="34" charset="0"/>
              </a:rPr>
              <a:t>DNA viruses </a:t>
            </a:r>
            <a:r>
              <a:rPr lang="en-US" sz="2700" dirty="0">
                <a:latin typeface="Agency FB" panose="020B0503020202020204" pitchFamily="34" charset="0"/>
              </a:rPr>
              <a:t>and those having RNA as genetic material are known as </a:t>
            </a:r>
            <a:r>
              <a:rPr lang="en-US" sz="2700" b="1" dirty="0">
                <a:highlight>
                  <a:srgbClr val="FFFF00"/>
                </a:highlight>
                <a:latin typeface="Agency FB" panose="020B0503020202020204" pitchFamily="34" charset="0"/>
              </a:rPr>
              <a:t>RNA viruses</a:t>
            </a:r>
            <a:r>
              <a:rPr lang="en-US" sz="2700" dirty="0">
                <a:latin typeface="Agency FB" panose="020B0503020202020204" pitchFamily="34" charset="0"/>
              </a:rPr>
              <a:t>. </a:t>
            </a:r>
          </a:p>
          <a:p>
            <a:pPr algn="just"/>
            <a:r>
              <a:rPr lang="en-US" sz="2700" dirty="0">
                <a:latin typeface="Agency FB" panose="020B0503020202020204" pitchFamily="34" charset="0"/>
              </a:rPr>
              <a:t>A limited amount of genetic information is present in the viral chromosome which codes for little more than the production of more virus particles of the same kind in the host cell. </a:t>
            </a:r>
          </a:p>
          <a:p>
            <a:pPr algn="just"/>
            <a:r>
              <a:rPr lang="en-US" sz="2700" dirty="0">
                <a:latin typeface="Agency FB" panose="020B0503020202020204" pitchFamily="34" charset="0"/>
              </a:rPr>
              <a:t>In RNA viruses, often the RNA directs the synthesis of DNA complementary to itself by reverse transcription in the host. </a:t>
            </a:r>
          </a:p>
          <a:p>
            <a:pPr algn="just"/>
            <a:r>
              <a:rPr lang="en-US" sz="2700" dirty="0">
                <a:latin typeface="Agency FB" panose="020B0503020202020204" pitchFamily="34" charset="0"/>
              </a:rPr>
              <a:t>The RNA is then transcribed by the DNA for the formation of new virus particles. </a:t>
            </a:r>
          </a:p>
          <a:p>
            <a:pPr algn="just"/>
            <a:r>
              <a:rPr lang="en-US" sz="2700" dirty="0">
                <a:latin typeface="Agency FB" panose="020B0503020202020204" pitchFamily="34" charset="0"/>
              </a:rPr>
              <a:t>Such </a:t>
            </a:r>
            <a:r>
              <a:rPr lang="en-US" sz="2700" dirty="0" err="1">
                <a:latin typeface="Agency FB" panose="020B0503020202020204" pitchFamily="34" charset="0"/>
              </a:rPr>
              <a:t>ribovirus</a:t>
            </a:r>
            <a:r>
              <a:rPr lang="en-US" sz="2700" dirty="0">
                <a:latin typeface="Agency FB" panose="020B0503020202020204" pitchFamily="34" charset="0"/>
              </a:rPr>
              <a:t> is called retrovirus. </a:t>
            </a:r>
          </a:p>
          <a:p>
            <a:pPr algn="just"/>
            <a:r>
              <a:rPr lang="en-US" sz="2700" dirty="0">
                <a:latin typeface="Agency FB" panose="020B0503020202020204" pitchFamily="34" charset="0"/>
              </a:rPr>
              <a:t>The AIDS causing virus is a retrovirus.</a:t>
            </a:r>
          </a:p>
        </p:txBody>
      </p:sp>
    </p:spTree>
    <p:extLst>
      <p:ext uri="{BB962C8B-B14F-4D97-AF65-F5344CB8AC3E}">
        <p14:creationId xmlns:p14="http://schemas.microsoft.com/office/powerpoint/2010/main" val="87243851"/>
      </p:ext>
    </p:extLst>
  </p:cSld>
  <p:clrMapOvr>
    <a:masterClrMapping/>
  </p:clrMapOvr>
  <p:timing>
    <p:tnLst>
      <p:par>
        <p:cTn id="1" dur="indefinite" restart="never" nodeType="tmRoot">
          <p:childTnLst>
            <p:par>
              <p:cTn id="2"/>
            </p:par>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500" b="1" dirty="0">
                <a:highlight>
                  <a:srgbClr val="FFFF00"/>
                </a:highlight>
                <a:latin typeface="Agency FB" panose="020B0503020202020204" pitchFamily="34" charset="0"/>
              </a:rPr>
              <a:t>(ii) Cytoplasm- </a:t>
            </a:r>
            <a:r>
              <a:rPr lang="en-US" sz="2500" dirty="0">
                <a:latin typeface="Agency FB" panose="020B0503020202020204" pitchFamily="34" charset="0"/>
              </a:rPr>
              <a:t>The cytoplasm or the </a:t>
            </a:r>
            <a:r>
              <a:rPr lang="en-US" sz="2500" dirty="0" err="1">
                <a:latin typeface="Agency FB" panose="020B0503020202020204" pitchFamily="34" charset="0"/>
              </a:rPr>
              <a:t>cytosome</a:t>
            </a:r>
            <a:r>
              <a:rPr lang="en-US" sz="2500" dirty="0">
                <a:latin typeface="Agency FB" panose="020B0503020202020204" pitchFamily="34" charset="0"/>
              </a:rPr>
              <a:t> is a semi-fluid, homogeneous, translucent ground substance known as cytoplasmic matrix or cytosol which is present between the cell membrane and the nucleus. </a:t>
            </a:r>
          </a:p>
          <a:p>
            <a:pPr algn="just"/>
            <a:r>
              <a:rPr lang="en-US" sz="2500" dirty="0">
                <a:latin typeface="Agency FB" panose="020B0503020202020204" pitchFamily="34" charset="0"/>
              </a:rPr>
              <a:t>In the protozoan cell the outer firm layer of cytoplasm is called ectoplasm and the inner layer around the central fluid mass is called the endoplasm. </a:t>
            </a:r>
          </a:p>
          <a:p>
            <a:pPr algn="just"/>
            <a:r>
              <a:rPr lang="en-US" sz="2500" dirty="0">
                <a:latin typeface="Agency FB" panose="020B0503020202020204" pitchFamily="34" charset="0"/>
              </a:rPr>
              <a:t>The cytosol shows “cyclosis” or the streaming movement. The eukaryotic cytoplasm has the following features:- </a:t>
            </a:r>
          </a:p>
          <a:p>
            <a:pPr algn="just"/>
            <a:r>
              <a:rPr lang="en-US" sz="2500" b="1" dirty="0">
                <a:highlight>
                  <a:srgbClr val="FFFF00"/>
                </a:highlight>
                <a:latin typeface="Agency FB" panose="020B0503020202020204" pitchFamily="34" charset="0"/>
              </a:rPr>
              <a:t>a. Organelles: </a:t>
            </a:r>
            <a:r>
              <a:rPr lang="en-US" sz="2500" dirty="0">
                <a:latin typeface="Agency FB" panose="020B0503020202020204" pitchFamily="34" charset="0"/>
              </a:rPr>
              <a:t>The organized structures having the specific functions and capacity of growth and multiplication in some cases are known as organelles. </a:t>
            </a:r>
          </a:p>
          <a:p>
            <a:pPr algn="just"/>
            <a:r>
              <a:rPr lang="en-US" sz="2500" dirty="0">
                <a:latin typeface="Agency FB" panose="020B0503020202020204" pitchFamily="34" charset="0"/>
              </a:rPr>
              <a:t>Mitochondria, centrosomes, Golgi bodies, plastids and vacuoles are the organelles that can be observed under light microscope, while endoplasmic reticulum, ribosome, microfilaments, microtubules, intermediate filaments and micro bodies can only be seen under electron microscope. </a:t>
            </a:r>
          </a:p>
          <a:p>
            <a:pPr algn="just"/>
            <a:r>
              <a:rPr lang="en-US" sz="2500" dirty="0">
                <a:latin typeface="Agency FB" panose="020B0503020202020204" pitchFamily="34" charset="0"/>
              </a:rPr>
              <a:t>These organelles are often described as protoplasmic structures. </a:t>
            </a:r>
          </a:p>
          <a:p>
            <a:pPr algn="just"/>
            <a:r>
              <a:rPr lang="en-US" sz="2500" dirty="0">
                <a:latin typeface="Agency FB" panose="020B0503020202020204" pitchFamily="34" charset="0"/>
              </a:rPr>
              <a:t>The cells having cilia or flagella have their basal bodies at the bases are in the cytoplasm while rest of its part extends out of cytoplasm. These organelles are described as follows: </a:t>
            </a:r>
          </a:p>
        </p:txBody>
      </p:sp>
    </p:spTree>
    <p:extLst>
      <p:ext uri="{BB962C8B-B14F-4D97-AF65-F5344CB8AC3E}">
        <p14:creationId xmlns:p14="http://schemas.microsoft.com/office/powerpoint/2010/main" val="2130056802"/>
      </p:ext>
    </p:extLst>
  </p:cSld>
  <p:clrMapOvr>
    <a:masterClrMapping/>
  </p:clrMapOvr>
  <p:timing>
    <p:tnLst>
      <p:par>
        <p:cTn id="1" dur="indefinite" restart="never" nodeType="tmRoot">
          <p:childTnLst>
            <p:par>
              <p:cTn id="2"/>
            </p:par>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3000" b="1" dirty="0">
                <a:highlight>
                  <a:srgbClr val="FFFF00"/>
                </a:highlight>
                <a:latin typeface="Agency FB" panose="020B0503020202020204" pitchFamily="34" charset="0"/>
              </a:rPr>
              <a:t>2. Prokaryotic chromosomes - </a:t>
            </a:r>
            <a:r>
              <a:rPr lang="en-US" sz="3000" dirty="0">
                <a:latin typeface="Agency FB" panose="020B0503020202020204" pitchFamily="34" charset="0"/>
              </a:rPr>
              <a:t>Prokaryotic chromosome (e.g., bacteria) has a single and circular two-stranded DNA molecule which is not enveloped by any membrane. </a:t>
            </a:r>
          </a:p>
          <a:p>
            <a:pPr algn="just"/>
            <a:r>
              <a:rPr lang="en-US" sz="3000" dirty="0">
                <a:latin typeface="Agency FB" panose="020B0503020202020204" pitchFamily="34" charset="0"/>
              </a:rPr>
              <a:t>It lacks proteins and is in direct contact with the cytoplasm. </a:t>
            </a:r>
          </a:p>
          <a:p>
            <a:pPr algn="just"/>
            <a:r>
              <a:rPr lang="en-US" sz="3000" dirty="0">
                <a:latin typeface="Agency FB" panose="020B0503020202020204" pitchFamily="34" charset="0"/>
              </a:rPr>
              <a:t>The bacterial chromosome is packed into the nucleoid by some RNA that appears to form a core. </a:t>
            </a:r>
          </a:p>
          <a:p>
            <a:pPr algn="just"/>
            <a:r>
              <a:rPr lang="en-US" sz="3000" dirty="0">
                <a:latin typeface="Agency FB" panose="020B0503020202020204" pitchFamily="34" charset="0"/>
              </a:rPr>
              <a:t>It is attached to plasma membrane permanently at least at one point. </a:t>
            </a:r>
          </a:p>
          <a:p>
            <a:pPr algn="just"/>
            <a:r>
              <a:rPr lang="en-US" sz="3000" dirty="0">
                <a:latin typeface="Agency FB" panose="020B0503020202020204" pitchFamily="34" charset="0"/>
              </a:rPr>
              <a:t>In addition to the main chromosome some extra-chromosomal DNA molecules may also be present in most of the bacterial cells they are also double stranded and circular, but are much smaller in size. </a:t>
            </a:r>
          </a:p>
          <a:p>
            <a:pPr algn="just"/>
            <a:r>
              <a:rPr lang="en-US" sz="3000" dirty="0">
                <a:latin typeface="Agency FB" panose="020B0503020202020204" pitchFamily="34" charset="0"/>
              </a:rPr>
              <a:t>They are known as plasmids. </a:t>
            </a:r>
          </a:p>
          <a:p>
            <a:pPr algn="just"/>
            <a:r>
              <a:rPr lang="en-US" sz="3000" dirty="0">
                <a:latin typeface="Agency FB" panose="020B0503020202020204" pitchFamily="34" charset="0"/>
              </a:rPr>
              <a:t>The plasmid may occur independently in the cytoplasm of calls or may also be found in association of main chromosomal DNA and called as episome.</a:t>
            </a:r>
          </a:p>
        </p:txBody>
      </p:sp>
    </p:spTree>
    <p:extLst>
      <p:ext uri="{BB962C8B-B14F-4D97-AF65-F5344CB8AC3E}">
        <p14:creationId xmlns:p14="http://schemas.microsoft.com/office/powerpoint/2010/main" val="1264339026"/>
      </p:ext>
    </p:extLst>
  </p:cSld>
  <p:clrMapOvr>
    <a:masterClrMapping/>
  </p:clrMapOvr>
  <p:timing>
    <p:tnLst>
      <p:par>
        <p:cTn id="1" dur="indefinite" restart="never" nodeType="tmRoot">
          <p:childTnLst>
            <p:par>
              <p:cTn id="2"/>
            </p:par>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b="1" dirty="0">
                <a:highlight>
                  <a:srgbClr val="FFFF00"/>
                </a:highlight>
                <a:latin typeface="Agency FB" panose="020B0503020202020204" pitchFamily="34" charset="0"/>
              </a:rPr>
              <a:t>3. Eukaryotic chromosomes - </a:t>
            </a:r>
            <a:r>
              <a:rPr lang="en-US" dirty="0">
                <a:latin typeface="Agency FB" panose="020B0503020202020204" pitchFamily="34" charset="0"/>
              </a:rPr>
              <a:t>The eukaryotic chromosomes are present in nucleus and in certain other organelles, like mitochondria and plastids. </a:t>
            </a:r>
          </a:p>
          <a:p>
            <a:pPr algn="just"/>
            <a:r>
              <a:rPr lang="en-US" dirty="0">
                <a:latin typeface="Agency FB" panose="020B0503020202020204" pitchFamily="34" charset="0"/>
              </a:rPr>
              <a:t>These chromosomes are called nuclear and extra nuclear chromosomes respectively. </a:t>
            </a:r>
          </a:p>
          <a:p>
            <a:pPr algn="just"/>
            <a:r>
              <a:rPr lang="en-US" dirty="0">
                <a:latin typeface="Agency FB" panose="020B0503020202020204" pitchFamily="34" charset="0"/>
              </a:rPr>
              <a:t>Nuclear chromosomes are double stranded long DNA molecules of linear form. </a:t>
            </a:r>
          </a:p>
          <a:p>
            <a:pPr algn="just"/>
            <a:r>
              <a:rPr lang="en-US" dirty="0">
                <a:latin typeface="Agency FB" panose="020B0503020202020204" pitchFamily="34" charset="0"/>
              </a:rPr>
              <a:t>Proteins are associated with them. They are surrounded by nuclear envelope. More DNA is involved in coding far more proteins than the prokaryotic chromosomes.</a:t>
            </a:r>
          </a:p>
          <a:p>
            <a:pPr algn="just"/>
            <a:r>
              <a:rPr lang="en-US" dirty="0">
                <a:latin typeface="Agency FB" panose="020B0503020202020204" pitchFamily="34" charset="0"/>
              </a:rPr>
              <a:t>Extra nuclear chromosomes are present in mitochondria and plastids. They are double stranded short DNA molecules of circular form. They lack protein association. </a:t>
            </a:r>
          </a:p>
          <a:p>
            <a:pPr algn="just"/>
            <a:r>
              <a:rPr lang="en-US" dirty="0">
                <a:latin typeface="Agency FB" panose="020B0503020202020204" pitchFamily="34" charset="0"/>
              </a:rPr>
              <a:t>Less genetic information is available for the synthesis of only some particles of proteins for the organelles containing them. </a:t>
            </a:r>
          </a:p>
          <a:p>
            <a:pPr algn="just"/>
            <a:r>
              <a:rPr lang="en-US" dirty="0">
                <a:latin typeface="Agency FB" panose="020B0503020202020204" pitchFamily="34" charset="0"/>
              </a:rPr>
              <a:t>Other proteins are received from the cytoplasm where they are synthesized under the direction of nuclear chromosomes.</a:t>
            </a:r>
          </a:p>
        </p:txBody>
      </p:sp>
    </p:spTree>
    <p:extLst>
      <p:ext uri="{BB962C8B-B14F-4D97-AF65-F5344CB8AC3E}">
        <p14:creationId xmlns:p14="http://schemas.microsoft.com/office/powerpoint/2010/main" val="620766510"/>
      </p:ext>
    </p:extLst>
  </p:cSld>
  <p:clrMapOvr>
    <a:masterClrMapping/>
  </p:clrMapOvr>
  <p:timing>
    <p:tnLst>
      <p:par>
        <p:cTn id="1" dur="indefinite" restart="never" nodeType="tmRoot">
          <p:childTnLst>
            <p:par>
              <p:cTn id="2"/>
            </p:par>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latin typeface="Agency FB" panose="020B0503020202020204" pitchFamily="34" charset="0"/>
              </a:rPr>
              <a:t>  </a:t>
            </a:r>
            <a:r>
              <a:rPr lang="en-US" sz="3500" b="1" dirty="0">
                <a:solidFill>
                  <a:srgbClr val="FF0000"/>
                </a:solidFill>
                <a:latin typeface="Agency FB" panose="020B0503020202020204" pitchFamily="34" charset="0"/>
              </a:rPr>
              <a:t>Morphology of Chromosomes </a:t>
            </a:r>
          </a:p>
          <a:p>
            <a:pPr algn="just"/>
            <a:r>
              <a:rPr lang="en-US" sz="2700" dirty="0">
                <a:latin typeface="Agency FB" panose="020B0503020202020204" pitchFamily="34" charset="0"/>
              </a:rPr>
              <a:t>During the interphase stage, the eukaryotic chromosomes are extended into long and thin chromatin fibers where they lie </a:t>
            </a:r>
            <a:r>
              <a:rPr lang="en-US" sz="2700" dirty="0" err="1">
                <a:latin typeface="Agency FB" panose="020B0503020202020204" pitchFamily="34" charset="0"/>
              </a:rPr>
              <a:t>criss-cross</a:t>
            </a:r>
            <a:r>
              <a:rPr lang="en-US" sz="2700" dirty="0">
                <a:latin typeface="Agency FB" panose="020B0503020202020204" pitchFamily="34" charset="0"/>
              </a:rPr>
              <a:t> to form the chromatin reticulum. </a:t>
            </a:r>
          </a:p>
          <a:p>
            <a:pPr algn="just"/>
            <a:r>
              <a:rPr lang="en-US" sz="2700" dirty="0">
                <a:latin typeface="Agency FB" panose="020B0503020202020204" pitchFamily="34" charset="0"/>
              </a:rPr>
              <a:t>They replicate in the S-phase and become double. At this stage they consist of two chromatids that are held together at one point called centromere. </a:t>
            </a:r>
          </a:p>
          <a:p>
            <a:pPr algn="just"/>
            <a:r>
              <a:rPr lang="en-US" sz="2700" dirty="0">
                <a:latin typeface="Agency FB" panose="020B0503020202020204" pitchFamily="34" charset="0"/>
              </a:rPr>
              <a:t>At the time of cell division, the chromosomes condense and tightly coil up and become distinct at metaphase stage. </a:t>
            </a:r>
          </a:p>
          <a:p>
            <a:pPr algn="just"/>
            <a:r>
              <a:rPr lang="en-US" sz="2700" dirty="0">
                <a:latin typeface="Agency FB" panose="020B0503020202020204" pitchFamily="34" charset="0"/>
              </a:rPr>
              <a:t>The eukaryotic chromosomes vary in number, size, shape and position but they have remarkably uniform structure. </a:t>
            </a:r>
          </a:p>
          <a:p>
            <a:pPr algn="just"/>
            <a:r>
              <a:rPr lang="en-US" sz="2700" b="1" dirty="0">
                <a:highlight>
                  <a:srgbClr val="FFFF00"/>
                </a:highlight>
                <a:latin typeface="Agency FB" panose="020B0503020202020204" pitchFamily="34" charset="0"/>
              </a:rPr>
              <a:t>1. Number - </a:t>
            </a:r>
            <a:r>
              <a:rPr lang="en-US" sz="2700" dirty="0">
                <a:latin typeface="Agency FB" panose="020B0503020202020204" pitchFamily="34" charset="0"/>
              </a:rPr>
              <a:t>Eukaryotic chromosomes vary in number from two to a few hundred in different species. In a species all the individuals have same number of chromosomes in all of their cells, except the gametes. </a:t>
            </a:r>
          </a:p>
          <a:p>
            <a:pPr algn="just"/>
            <a:r>
              <a:rPr lang="en-US" sz="2700" dirty="0">
                <a:latin typeface="Agency FB" panose="020B0503020202020204" pitchFamily="34" charset="0"/>
              </a:rPr>
              <a:t>Since the chromosome number is constant for a species, it is helpful in determining the phylogeny and taxonomic position of the species. </a:t>
            </a:r>
          </a:p>
        </p:txBody>
      </p:sp>
    </p:spTree>
    <p:extLst>
      <p:ext uri="{BB962C8B-B14F-4D97-AF65-F5344CB8AC3E}">
        <p14:creationId xmlns:p14="http://schemas.microsoft.com/office/powerpoint/2010/main" val="3939363001"/>
      </p:ext>
    </p:extLst>
  </p:cSld>
  <p:clrMapOvr>
    <a:masterClrMapping/>
  </p:clrMapOvr>
  <p:timing>
    <p:tnLst>
      <p:par>
        <p:cTn id="1" dur="indefinite" restart="never" nodeType="tmRoot">
          <p:childTnLst>
            <p:par>
              <p:cTn id="2"/>
            </p:par>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b="1" dirty="0">
                <a:highlight>
                  <a:srgbClr val="FFFF00"/>
                </a:highlight>
                <a:latin typeface="Agency FB" panose="020B0503020202020204" pitchFamily="34" charset="0"/>
              </a:rPr>
              <a:t>2. Size - </a:t>
            </a:r>
            <a:r>
              <a:rPr lang="en-US" dirty="0">
                <a:latin typeface="Agency FB" panose="020B0503020202020204" pitchFamily="34" charset="0"/>
              </a:rPr>
              <a:t>In a species all the chromosomes are not of the same size. Their size also varies from species to species. </a:t>
            </a:r>
          </a:p>
          <a:p>
            <a:pPr algn="just"/>
            <a:r>
              <a:rPr lang="en-US" dirty="0">
                <a:latin typeface="Agency FB" panose="020B0503020202020204" pitchFamily="34" charset="0"/>
              </a:rPr>
              <a:t>The particular chromosome of a species however has more or less a constant size. </a:t>
            </a:r>
          </a:p>
          <a:p>
            <a:pPr algn="just"/>
            <a:r>
              <a:rPr lang="en-US" dirty="0">
                <a:latin typeface="Agency FB" panose="020B0503020202020204" pitchFamily="34" charset="0"/>
              </a:rPr>
              <a:t>The organisms having fewer chromosomes have large sized chromosomes than those having many. </a:t>
            </a:r>
          </a:p>
          <a:p>
            <a:pPr algn="just"/>
            <a:r>
              <a:rPr lang="en-US" dirty="0">
                <a:latin typeface="Agency FB" panose="020B0503020202020204" pitchFamily="34" charset="0"/>
              </a:rPr>
              <a:t>Generally, plant chromosomes are larger than animal chromosomes and among plants the monocots have larger chromosomes than the dicots. </a:t>
            </a:r>
          </a:p>
          <a:p>
            <a:pPr algn="just"/>
            <a:r>
              <a:rPr lang="en-US" b="1" dirty="0">
                <a:highlight>
                  <a:srgbClr val="FFFF00"/>
                </a:highlight>
                <a:latin typeface="Agency FB" panose="020B0503020202020204" pitchFamily="34" charset="0"/>
              </a:rPr>
              <a:t>3. Shape - </a:t>
            </a:r>
            <a:r>
              <a:rPr lang="en-US" dirty="0">
                <a:latin typeface="Agency FB" panose="020B0503020202020204" pitchFamily="34" charset="0"/>
              </a:rPr>
              <a:t>The chromosomes at metaphase stage look like slender rods that may be straight or curved to form an arc or a letter S. In anaphase stage they may assume J or V shapes, depending upon the position of the centromere. </a:t>
            </a:r>
          </a:p>
          <a:p>
            <a:pPr algn="just"/>
            <a:r>
              <a:rPr lang="en-US" b="1" dirty="0">
                <a:highlight>
                  <a:srgbClr val="FFFF00"/>
                </a:highlight>
                <a:latin typeface="Agency FB" panose="020B0503020202020204" pitchFamily="34" charset="0"/>
              </a:rPr>
              <a:t>4. Position - </a:t>
            </a:r>
            <a:r>
              <a:rPr lang="en-US" dirty="0">
                <a:latin typeface="Agency FB" panose="020B0503020202020204" pitchFamily="34" charset="0"/>
              </a:rPr>
              <a:t>In a nucleus each chromosome is independent of all the other chromosomes in its location. Thus, they may occupy any region of the nucleus. </a:t>
            </a:r>
          </a:p>
        </p:txBody>
      </p:sp>
    </p:spTree>
    <p:extLst>
      <p:ext uri="{BB962C8B-B14F-4D97-AF65-F5344CB8AC3E}">
        <p14:creationId xmlns:p14="http://schemas.microsoft.com/office/powerpoint/2010/main" val="1345534331"/>
      </p:ext>
    </p:extLst>
  </p:cSld>
  <p:clrMapOvr>
    <a:masterClrMapping/>
  </p:clrMapOvr>
  <p:timing>
    <p:tnLst>
      <p:par>
        <p:cTn id="1" dur="indefinite" restart="never" nodeType="tmRoot">
          <p:childTnLst>
            <p:par>
              <p:cTn id="2"/>
            </p:par>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algn="just"/>
            <a:r>
              <a:rPr lang="en-US" sz="2700" b="1" dirty="0">
                <a:highlight>
                  <a:srgbClr val="FFFF00"/>
                </a:highlight>
                <a:latin typeface="Agency FB" panose="020B0503020202020204" pitchFamily="34" charset="0"/>
              </a:rPr>
              <a:t>5. Structure- </a:t>
            </a:r>
            <a:r>
              <a:rPr lang="en-US" sz="2700" dirty="0">
                <a:latin typeface="Agency FB" panose="020B0503020202020204" pitchFamily="34" charset="0"/>
              </a:rPr>
              <a:t>At metaphase stage, since the chromosome is a highly condensed nucleoprotein filament, it contains two greatly coiled sister chromatids. These chromatids that lie side by side along their length, are held together at a point called </a:t>
            </a:r>
            <a:r>
              <a:rPr lang="en-US" sz="2700" b="1" dirty="0">
                <a:solidFill>
                  <a:srgbClr val="FF0000"/>
                </a:solidFill>
                <a:highlight>
                  <a:srgbClr val="FFFF00"/>
                </a:highlight>
                <a:latin typeface="Agency FB" panose="020B0503020202020204" pitchFamily="34" charset="0"/>
              </a:rPr>
              <a:t>centromere</a:t>
            </a:r>
            <a:r>
              <a:rPr lang="en-US" sz="2700" dirty="0">
                <a:latin typeface="Agency FB" panose="020B0503020202020204" pitchFamily="34" charset="0"/>
              </a:rPr>
              <a:t>, an area of the narrow region also called primary constriction of the metaphase chromosome. At the centromere each chromatid has a darkly staining, disc like, fibrous structure, called </a:t>
            </a:r>
            <a:r>
              <a:rPr lang="en-US" sz="2700" b="1" dirty="0">
                <a:solidFill>
                  <a:srgbClr val="FF0000"/>
                </a:solidFill>
                <a:highlight>
                  <a:srgbClr val="FFFF00"/>
                </a:highlight>
                <a:latin typeface="Agency FB" panose="020B0503020202020204" pitchFamily="34" charset="0"/>
              </a:rPr>
              <a:t>kinetochore</a:t>
            </a:r>
            <a:r>
              <a:rPr lang="en-US" sz="2700" dirty="0">
                <a:latin typeface="Agency FB" panose="020B0503020202020204" pitchFamily="34" charset="0"/>
              </a:rPr>
              <a:t>, to which spindle microtubules attach during cell division. </a:t>
            </a:r>
          </a:p>
          <a:p>
            <a:pPr algn="just"/>
            <a:r>
              <a:rPr lang="en-US" sz="2700" b="1" dirty="0">
                <a:highlight>
                  <a:srgbClr val="FFFF00"/>
                </a:highlight>
                <a:latin typeface="Agency FB" panose="020B0503020202020204" pitchFamily="34" charset="0"/>
              </a:rPr>
              <a:t>Kinetochores are the sites where force is exerted to pull the chromatids towards the poles</a:t>
            </a:r>
            <a:r>
              <a:rPr lang="en-US" sz="2700" dirty="0">
                <a:latin typeface="Agency FB" panose="020B0503020202020204" pitchFamily="34" charset="0"/>
              </a:rPr>
              <a:t>. One or more chromosomes may have additional narrow regions called the </a:t>
            </a:r>
            <a:r>
              <a:rPr lang="en-US" sz="2700" b="1" dirty="0">
                <a:solidFill>
                  <a:srgbClr val="FF0000"/>
                </a:solidFill>
                <a:highlight>
                  <a:srgbClr val="FFFF00"/>
                </a:highlight>
                <a:latin typeface="Agency FB" panose="020B0503020202020204" pitchFamily="34" charset="0"/>
              </a:rPr>
              <a:t>secondary constrictions</a:t>
            </a:r>
            <a:r>
              <a:rPr lang="en-US" sz="2700" dirty="0">
                <a:latin typeface="Agency FB" panose="020B0503020202020204" pitchFamily="34" charset="0"/>
              </a:rPr>
              <a:t>. The part of the chromosome separated by secondary constrictions is termed as </a:t>
            </a:r>
            <a:r>
              <a:rPr lang="en-US" sz="2700" b="1" dirty="0">
                <a:solidFill>
                  <a:srgbClr val="FF0000"/>
                </a:solidFill>
                <a:highlight>
                  <a:srgbClr val="FFFF00"/>
                </a:highlight>
                <a:latin typeface="Agency FB" panose="020B0503020202020204" pitchFamily="34" charset="0"/>
              </a:rPr>
              <a:t>satellite</a:t>
            </a:r>
            <a:r>
              <a:rPr lang="en-US" sz="2700" dirty="0">
                <a:latin typeface="Agency FB" panose="020B0503020202020204" pitchFamily="34" charset="0"/>
              </a:rPr>
              <a:t>. A chromosome with a satellite is called </a:t>
            </a:r>
            <a:r>
              <a:rPr lang="en-US" sz="2700" b="1" dirty="0">
                <a:solidFill>
                  <a:srgbClr val="FF0000"/>
                </a:solidFill>
                <a:highlight>
                  <a:srgbClr val="FFFF00"/>
                </a:highlight>
                <a:latin typeface="Agency FB" panose="020B0503020202020204" pitchFamily="34" charset="0"/>
              </a:rPr>
              <a:t>sat chromosome</a:t>
            </a:r>
            <a:r>
              <a:rPr lang="en-US" sz="2700" dirty="0">
                <a:latin typeface="Agency FB" panose="020B0503020202020204" pitchFamily="34" charset="0"/>
              </a:rPr>
              <a:t>. The size and the shape of the satellite remain constant for a species. Secondary constrictions are associated with the nucleoli, and are known as the nucleolar organizers. The chromosomes which have nucleolar organizing regions are known as the nucleolar chromosomes. </a:t>
            </a:r>
          </a:p>
          <a:p>
            <a:pPr algn="just"/>
            <a:r>
              <a:rPr lang="en-US" sz="2700" dirty="0">
                <a:latin typeface="Agency FB" panose="020B0503020202020204" pitchFamily="34" charset="0"/>
              </a:rPr>
              <a:t>Ends- The ends of chromosomes are called </a:t>
            </a:r>
            <a:r>
              <a:rPr lang="en-US" sz="2700" b="1" dirty="0">
                <a:solidFill>
                  <a:srgbClr val="FF0000"/>
                </a:solidFill>
                <a:highlight>
                  <a:srgbClr val="FFFF00"/>
                </a:highlight>
                <a:latin typeface="Agency FB" panose="020B0503020202020204" pitchFamily="34" charset="0"/>
              </a:rPr>
              <a:t>telomeres</a:t>
            </a:r>
            <a:r>
              <a:rPr lang="en-US" sz="2700" dirty="0">
                <a:latin typeface="Agency FB" panose="020B0503020202020204" pitchFamily="34" charset="0"/>
              </a:rPr>
              <a:t>. The function of telomere varies from the rest of the chromosome. On exposure to X-rays a chromosome may break and its pieces may rejoin, but no segment connects to the telomere, showing that the telomere has a polarity, and it, somehow "seals" the end. </a:t>
            </a:r>
          </a:p>
        </p:txBody>
      </p:sp>
    </p:spTree>
    <p:extLst>
      <p:ext uri="{BB962C8B-B14F-4D97-AF65-F5344CB8AC3E}">
        <p14:creationId xmlns:p14="http://schemas.microsoft.com/office/powerpoint/2010/main" val="2547919591"/>
      </p:ext>
    </p:extLst>
  </p:cSld>
  <p:clrMapOvr>
    <a:masterClrMapping/>
  </p:clrMapOvr>
  <p:timing>
    <p:tnLst>
      <p:par>
        <p:cTn id="1" dur="indefinite" restart="never" nodeType="tmRoot">
          <p:childTnLst>
            <p:par>
              <p:cTn id="2"/>
            </p:par>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b="1" dirty="0">
                <a:highlight>
                  <a:srgbClr val="FFFF00"/>
                </a:highlight>
                <a:latin typeface="Agency FB" panose="020B0503020202020204" pitchFamily="34" charset="0"/>
              </a:rPr>
              <a:t>6. Ultra structure - </a:t>
            </a:r>
            <a:r>
              <a:rPr lang="en-US" dirty="0">
                <a:latin typeface="Agency FB" panose="020B0503020202020204" pitchFamily="34" charset="0"/>
              </a:rPr>
              <a:t>A chromatid contains a very fine filament called chromonema which is a single, long, double stranded DNA molecule. </a:t>
            </a:r>
          </a:p>
          <a:p>
            <a:pPr algn="just"/>
            <a:r>
              <a:rPr lang="en-US" dirty="0">
                <a:latin typeface="Agency FB" panose="020B0503020202020204" pitchFamily="34" charset="0"/>
              </a:rPr>
              <a:t>It is wrapped around histones to form nucleosomes. </a:t>
            </a:r>
          </a:p>
          <a:p>
            <a:pPr algn="just"/>
            <a:r>
              <a:rPr lang="en-US" dirty="0">
                <a:latin typeface="Agency FB" panose="020B0503020202020204" pitchFamily="34" charset="0"/>
              </a:rPr>
              <a:t>The nucleosome and non-histone proteins together form the chromatin fiber. </a:t>
            </a:r>
          </a:p>
          <a:p>
            <a:pPr algn="just"/>
            <a:r>
              <a:rPr lang="en-US" dirty="0">
                <a:latin typeface="Agency FB" panose="020B0503020202020204" pitchFamily="34" charset="0"/>
              </a:rPr>
              <a:t>The chromatin fiber has reactive groups, probably H1 histone molecules, which act as "folders" and crosslink the chromatin fiber changing it into a great coiled, compact metaphase chromatid.</a:t>
            </a:r>
          </a:p>
          <a:p>
            <a:pPr marL="0" indent="0" algn="just">
              <a:buNone/>
            </a:pPr>
            <a:r>
              <a:rPr lang="en-US" dirty="0">
                <a:latin typeface="Agency FB" panose="020B0503020202020204" pitchFamily="34" charset="0"/>
              </a:rPr>
              <a:t> </a:t>
            </a:r>
          </a:p>
          <a:p>
            <a:pPr algn="just"/>
            <a:r>
              <a:rPr lang="en-US" b="1" dirty="0">
                <a:highlight>
                  <a:srgbClr val="FFFF00"/>
                </a:highlight>
                <a:latin typeface="Agency FB" panose="020B0503020202020204" pitchFamily="34" charset="0"/>
              </a:rPr>
              <a:t>7. Chemical composition - </a:t>
            </a:r>
            <a:r>
              <a:rPr lang="en-US" u="sng" dirty="0">
                <a:solidFill>
                  <a:srgbClr val="FF0000"/>
                </a:solidFill>
                <a:latin typeface="Agency FB" panose="020B0503020202020204" pitchFamily="34" charset="0"/>
              </a:rPr>
              <a:t>The chromatin in the eukaryotic chromosome consists chemically of about 35% DNA, about 60% proteins, about 5% RNA, some metal ions and certain enzymes</a:t>
            </a:r>
            <a:r>
              <a:rPr lang="en-US" dirty="0">
                <a:latin typeface="Agency FB" panose="020B0503020202020204" pitchFamily="34" charset="0"/>
              </a:rPr>
              <a:t>. </a:t>
            </a:r>
          </a:p>
        </p:txBody>
      </p:sp>
    </p:spTree>
    <p:extLst>
      <p:ext uri="{BB962C8B-B14F-4D97-AF65-F5344CB8AC3E}">
        <p14:creationId xmlns:p14="http://schemas.microsoft.com/office/powerpoint/2010/main" val="529640654"/>
      </p:ext>
    </p:extLst>
  </p:cSld>
  <p:clrMapOvr>
    <a:masterClrMapping/>
  </p:clrMapOvr>
  <p:timing>
    <p:tnLst>
      <p:par>
        <p:cTn id="1" dur="indefinite" restart="never" nodeType="tmRoot">
          <p:childTnLst>
            <p:par>
              <p:cTn id="2"/>
            </p:par>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2E7CAD87-3402-363C-8A44-A6F397DAB502}"/>
              </a:ext>
            </a:extLst>
          </p:cNvPr>
          <p:cNvPicPr>
            <a:picLocks noChangeAspect="1"/>
          </p:cNvPicPr>
          <p:nvPr/>
        </p:nvPicPr>
        <p:blipFill rotWithShape="1">
          <a:blip r:embed="rId2"/>
          <a:srcRect l="36517" t="19001" r="35574" b="22609"/>
          <a:stretch/>
        </p:blipFill>
        <p:spPr>
          <a:xfrm>
            <a:off x="569632" y="329784"/>
            <a:ext cx="6700597" cy="6026046"/>
          </a:xfrm>
          <a:prstGeom prst="rect">
            <a:avLst/>
          </a:prstGeom>
        </p:spPr>
      </p:pic>
      <p:sp>
        <p:nvSpPr>
          <p:cNvPr id="6" name="TextBox 5">
            <a:extLst>
              <a:ext uri="{FF2B5EF4-FFF2-40B4-BE49-F238E27FC236}">
                <a16:creationId xmlns:a16="http://schemas.microsoft.com/office/drawing/2014/main" id="{E1C27B6B-9CE7-5A77-D843-780519767AFC}"/>
              </a:ext>
            </a:extLst>
          </p:cNvPr>
          <p:cNvSpPr txBox="1"/>
          <p:nvPr/>
        </p:nvSpPr>
        <p:spPr>
          <a:xfrm>
            <a:off x="7525062" y="3240586"/>
            <a:ext cx="3837482" cy="830997"/>
          </a:xfrm>
          <a:prstGeom prst="rect">
            <a:avLst/>
          </a:prstGeom>
          <a:noFill/>
        </p:spPr>
        <p:txBody>
          <a:bodyPr wrap="square">
            <a:spAutoFit/>
          </a:bodyPr>
          <a:lstStyle/>
          <a:p>
            <a:r>
              <a:rPr lang="en-US" sz="2400" b="1" dirty="0">
                <a:highlight>
                  <a:srgbClr val="FFFF00"/>
                </a:highlight>
                <a:latin typeface="Agency FB" panose="020B0503020202020204" pitchFamily="34" charset="0"/>
              </a:rPr>
              <a:t>Detailed schematic structure of chromosomes </a:t>
            </a:r>
          </a:p>
        </p:txBody>
      </p:sp>
    </p:spTree>
    <p:extLst>
      <p:ext uri="{BB962C8B-B14F-4D97-AF65-F5344CB8AC3E}">
        <p14:creationId xmlns:p14="http://schemas.microsoft.com/office/powerpoint/2010/main" val="726844893"/>
      </p:ext>
    </p:extLst>
  </p:cSld>
  <p:clrMapOvr>
    <a:masterClrMapping/>
  </p:clrMapOvr>
  <p:timing>
    <p:tnLst>
      <p:par>
        <p:cTn id="1" dur="indefinite" restart="never" nodeType="tmRoot">
          <p:childTnLst>
            <p:par>
              <p:cTn id="2"/>
            </p:par>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a:latin typeface="Agency FB" pitchFamily="34" charset="0"/>
            </a:endParaRPr>
          </a:p>
          <a:p>
            <a:endParaRPr lang="en-US" sz="320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3E0E260F-AB34-2567-ECEE-5149A6D30742}"/>
              </a:ext>
            </a:extLst>
          </p:cNvPr>
          <p:cNvPicPr>
            <a:picLocks noChangeAspect="1"/>
          </p:cNvPicPr>
          <p:nvPr/>
        </p:nvPicPr>
        <p:blipFill rotWithShape="1">
          <a:blip r:embed="rId2"/>
          <a:srcRect l="33566" t="22938" r="34221" b="54537"/>
          <a:stretch/>
        </p:blipFill>
        <p:spPr>
          <a:xfrm>
            <a:off x="524662" y="839449"/>
            <a:ext cx="9743599" cy="4379840"/>
          </a:xfrm>
          <a:prstGeom prst="rect">
            <a:avLst/>
          </a:prstGeom>
        </p:spPr>
      </p:pic>
      <p:sp>
        <p:nvSpPr>
          <p:cNvPr id="6" name="TextBox 5">
            <a:extLst>
              <a:ext uri="{FF2B5EF4-FFF2-40B4-BE49-F238E27FC236}">
                <a16:creationId xmlns:a16="http://schemas.microsoft.com/office/drawing/2014/main" id="{3CF8EF66-4C62-3262-E6E6-090A02E1EE77}"/>
              </a:ext>
            </a:extLst>
          </p:cNvPr>
          <p:cNvSpPr txBox="1"/>
          <p:nvPr/>
        </p:nvSpPr>
        <p:spPr>
          <a:xfrm>
            <a:off x="873183" y="5219289"/>
            <a:ext cx="6093500"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Types of chromosomes based on centromere position</a:t>
            </a:r>
          </a:p>
        </p:txBody>
      </p:sp>
    </p:spTree>
    <p:extLst>
      <p:ext uri="{BB962C8B-B14F-4D97-AF65-F5344CB8AC3E}">
        <p14:creationId xmlns:p14="http://schemas.microsoft.com/office/powerpoint/2010/main" val="2001014267"/>
      </p:ext>
    </p:extLst>
  </p:cSld>
  <p:clrMapOvr>
    <a:masterClrMapping/>
  </p:clrMapOvr>
  <p:timing>
    <p:tnLst>
      <p:par>
        <p:cTn id="1" dur="indefinite" restart="never" nodeType="tmRoot">
          <p:childTnLst>
            <p:par>
              <p:cTn id="2"/>
            </p:par>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Autofit/>
          </a:bodyPr>
          <a:lstStyle/>
          <a:p>
            <a:pPr algn="just"/>
            <a:r>
              <a:rPr lang="en-US" sz="3500" b="1" dirty="0">
                <a:highlight>
                  <a:srgbClr val="FFFF00"/>
                </a:highlight>
                <a:latin typeface="Agency FB" panose="020B0503020202020204" pitchFamily="34" charset="0"/>
              </a:rPr>
              <a:t>8. Types of chromosomes </a:t>
            </a:r>
          </a:p>
          <a:p>
            <a:pPr algn="just"/>
            <a:r>
              <a:rPr lang="en-US" sz="2700" b="1" u="sng" dirty="0">
                <a:solidFill>
                  <a:srgbClr val="FF0000"/>
                </a:solidFill>
                <a:latin typeface="Agency FB" panose="020B0503020202020204" pitchFamily="34" charset="0"/>
              </a:rPr>
              <a:t>On the basis of the position and number of centromeres, the chromosomes are classified as below</a:t>
            </a:r>
            <a:r>
              <a:rPr lang="en-US" sz="2700" dirty="0">
                <a:latin typeface="Agency FB" panose="020B0503020202020204" pitchFamily="34" charset="0"/>
              </a:rPr>
              <a:t>: </a:t>
            </a:r>
          </a:p>
          <a:p>
            <a:pPr algn="just"/>
            <a:r>
              <a:rPr lang="en-US" sz="2700" b="1" dirty="0">
                <a:highlight>
                  <a:srgbClr val="FFFF00"/>
                </a:highlight>
                <a:latin typeface="Agency FB" panose="020B0503020202020204" pitchFamily="34" charset="0"/>
              </a:rPr>
              <a:t>(</a:t>
            </a:r>
            <a:r>
              <a:rPr lang="en-US" sz="2700" b="1" dirty="0" err="1">
                <a:highlight>
                  <a:srgbClr val="FFFF00"/>
                </a:highlight>
                <a:latin typeface="Agency FB" panose="020B0503020202020204" pitchFamily="34" charset="0"/>
              </a:rPr>
              <a:t>i</a:t>
            </a:r>
            <a:r>
              <a:rPr lang="en-US" sz="2700" b="1" dirty="0">
                <a:highlight>
                  <a:srgbClr val="FFFF00"/>
                </a:highlight>
                <a:latin typeface="Agency FB" panose="020B0503020202020204" pitchFamily="34" charset="0"/>
              </a:rPr>
              <a:t>) Metacentric - </a:t>
            </a:r>
            <a:r>
              <a:rPr lang="en-US" sz="2700" dirty="0">
                <a:latin typeface="Agency FB" panose="020B0503020202020204" pitchFamily="34" charset="0"/>
              </a:rPr>
              <a:t>In metacentric chromosomes the centromere is at the middle of the chromosome, and the arms are equal. In anaphase the chromosome appears V-shaped. </a:t>
            </a:r>
            <a:r>
              <a:rPr lang="en-US" sz="2700" b="1" u="sng" dirty="0">
                <a:solidFill>
                  <a:srgbClr val="FF0000"/>
                </a:solidFill>
                <a:latin typeface="Agency FB" panose="020B0503020202020204" pitchFamily="34" charset="0"/>
              </a:rPr>
              <a:t>For example: human chromosome no. 3</a:t>
            </a:r>
            <a:r>
              <a:rPr lang="en-US" sz="2700" dirty="0">
                <a:latin typeface="Agency FB" panose="020B0503020202020204" pitchFamily="34" charset="0"/>
              </a:rPr>
              <a:t>.</a:t>
            </a:r>
          </a:p>
          <a:p>
            <a:pPr algn="just"/>
            <a:r>
              <a:rPr lang="en-US" sz="2700" b="1" dirty="0">
                <a:highlight>
                  <a:srgbClr val="FFFF00"/>
                </a:highlight>
                <a:latin typeface="Agency FB" panose="020B0503020202020204" pitchFamily="34" charset="0"/>
              </a:rPr>
              <a:t>(ii) Submetacentric - </a:t>
            </a:r>
            <a:r>
              <a:rPr lang="en-US" sz="2700" dirty="0">
                <a:latin typeface="Agency FB" panose="020B0503020202020204" pitchFamily="34" charset="0"/>
              </a:rPr>
              <a:t>In such chromosome, the centromere is near the </a:t>
            </a:r>
            <a:r>
              <a:rPr lang="en-US" sz="2700" dirty="0" err="1">
                <a:latin typeface="Agency FB" panose="020B0503020202020204" pitchFamily="34" charset="0"/>
              </a:rPr>
              <a:t>centre</a:t>
            </a:r>
            <a:r>
              <a:rPr lang="en-US" sz="2700" dirty="0">
                <a:latin typeface="Agency FB" panose="020B0503020202020204" pitchFamily="34" charset="0"/>
              </a:rPr>
              <a:t> of the chromosome, and the arms are slightly unequal and in anaphase the chromosome appears J or L shaped. </a:t>
            </a:r>
            <a:r>
              <a:rPr lang="en-US" sz="2700" b="1" u="sng" dirty="0">
                <a:solidFill>
                  <a:srgbClr val="FF0000"/>
                </a:solidFill>
                <a:latin typeface="Agency FB" panose="020B0503020202020204" pitchFamily="34" charset="0"/>
              </a:rPr>
              <a:t>For example: Human Chromosome no. 1.</a:t>
            </a:r>
          </a:p>
          <a:p>
            <a:pPr algn="just"/>
            <a:r>
              <a:rPr lang="en-US" sz="2700" b="1" dirty="0">
                <a:highlight>
                  <a:srgbClr val="FFFF00"/>
                </a:highlight>
                <a:latin typeface="Agency FB" panose="020B0503020202020204" pitchFamily="34" charset="0"/>
              </a:rPr>
              <a:t>(iii) Acrocentric - </a:t>
            </a:r>
            <a:r>
              <a:rPr lang="en-US" sz="2700" dirty="0">
                <a:latin typeface="Agency FB" panose="020B0503020202020204" pitchFamily="34" charset="0"/>
              </a:rPr>
              <a:t>In this type the centromere is near one end of the chromosome, and the arms are very unequal. </a:t>
            </a:r>
            <a:r>
              <a:rPr lang="en-US" sz="2700" b="1" u="sng" dirty="0">
                <a:solidFill>
                  <a:srgbClr val="FF0000"/>
                </a:solidFill>
                <a:latin typeface="Agency FB" panose="020B0503020202020204" pitchFamily="34" charset="0"/>
              </a:rPr>
              <a:t>For example: Human chromosome No. 4 &amp; 5.</a:t>
            </a:r>
            <a:r>
              <a:rPr lang="en-US" sz="2700" dirty="0">
                <a:latin typeface="Agency FB" panose="020B0503020202020204" pitchFamily="34" charset="0"/>
              </a:rPr>
              <a:t> </a:t>
            </a:r>
          </a:p>
          <a:p>
            <a:pPr algn="just"/>
            <a:r>
              <a:rPr lang="en-US" sz="2700" b="1" dirty="0">
                <a:highlight>
                  <a:srgbClr val="FFFF00"/>
                </a:highlight>
                <a:latin typeface="Agency FB" panose="020B0503020202020204" pitchFamily="34" charset="0"/>
              </a:rPr>
              <a:t>(iv) Telocentric - </a:t>
            </a:r>
            <a:r>
              <a:rPr lang="en-US" sz="2700" dirty="0">
                <a:latin typeface="Agency FB" panose="020B0503020202020204" pitchFamily="34" charset="0"/>
              </a:rPr>
              <a:t>The centromere is at one end in such chromosomes, and the arms are on one side only. The chromosome remains rod shaped in anaphase also. </a:t>
            </a:r>
            <a:endParaRPr lang="en-US" sz="2700" b="1" dirty="0">
              <a:latin typeface="Agency FB" panose="020B0503020202020204" pitchFamily="34" charset="0"/>
            </a:endParaRPr>
          </a:p>
          <a:p>
            <a:pPr algn="just"/>
            <a:endParaRPr lang="en-US" sz="2700" b="1" dirty="0">
              <a:latin typeface="Agency FB" panose="020B0503020202020204" pitchFamily="34" charset="0"/>
            </a:endParaRPr>
          </a:p>
          <a:p>
            <a:pPr algn="just"/>
            <a:endParaRPr lang="en-US" sz="2700" dirty="0">
              <a:latin typeface="Agency FB" panose="020B0503020202020204" pitchFamily="34" charset="0"/>
            </a:endParaRPr>
          </a:p>
        </p:txBody>
      </p:sp>
    </p:spTree>
    <p:extLst>
      <p:ext uri="{BB962C8B-B14F-4D97-AF65-F5344CB8AC3E}">
        <p14:creationId xmlns:p14="http://schemas.microsoft.com/office/powerpoint/2010/main" val="3974871437"/>
      </p:ext>
    </p:extLst>
  </p:cSld>
  <p:clrMapOvr>
    <a:masterClrMapping/>
  </p:clrMapOvr>
  <p:timing>
    <p:tnLst>
      <p:par>
        <p:cTn id="1" dur="indefinite" restart="never" nodeType="tmRoot">
          <p:childTnLst>
            <p:par>
              <p:cTn id="2"/>
            </p:par>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3200" b="1" u="sng" dirty="0">
                <a:solidFill>
                  <a:srgbClr val="FF0000"/>
                </a:solidFill>
                <a:latin typeface="Agency FB" pitchFamily="34" charset="0"/>
              </a:rPr>
              <a:t>Depending upon the number of centromeres there are three types of chromosomes:</a:t>
            </a:r>
            <a:r>
              <a:rPr lang="en-US" sz="3200" b="1" dirty="0">
                <a:solidFill>
                  <a:srgbClr val="FF0000"/>
                </a:solidFill>
                <a:latin typeface="Agency FB" pitchFamily="34" charset="0"/>
              </a:rPr>
              <a:t> </a:t>
            </a:r>
          </a:p>
          <a:p>
            <a:pPr algn="just"/>
            <a:r>
              <a:rPr lang="en-US" sz="3200" b="1" dirty="0">
                <a:highlight>
                  <a:srgbClr val="FFFF00"/>
                </a:highlight>
                <a:latin typeface="Agency FB" pitchFamily="34" charset="0"/>
              </a:rPr>
              <a:t>(</a:t>
            </a:r>
            <a:r>
              <a:rPr lang="en-US" sz="3200" b="1" dirty="0" err="1">
                <a:highlight>
                  <a:srgbClr val="FFFF00"/>
                </a:highlight>
                <a:latin typeface="Agency FB" pitchFamily="34" charset="0"/>
              </a:rPr>
              <a:t>i</a:t>
            </a:r>
            <a:r>
              <a:rPr lang="en-US" sz="3200" b="1" dirty="0">
                <a:highlight>
                  <a:srgbClr val="FFFF00"/>
                </a:highlight>
                <a:latin typeface="Agency FB" pitchFamily="34" charset="0"/>
              </a:rPr>
              <a:t>) Acentric - </a:t>
            </a:r>
            <a:r>
              <a:rPr lang="en-US" sz="3200" dirty="0">
                <a:latin typeface="Agency FB" pitchFamily="34" charset="0"/>
              </a:rPr>
              <a:t>The chromosome is without a centromere, which is formed by breakage of the chromosome. It does not attach to spindle microtubules so it is lost in the cell division. </a:t>
            </a:r>
          </a:p>
          <a:p>
            <a:pPr algn="just"/>
            <a:r>
              <a:rPr lang="en-US" sz="3200" b="1" dirty="0">
                <a:highlight>
                  <a:srgbClr val="FFFF00"/>
                </a:highlight>
                <a:latin typeface="Agency FB" pitchFamily="34" charset="0"/>
              </a:rPr>
              <a:t>(ii) Monocentric - </a:t>
            </a:r>
            <a:r>
              <a:rPr lang="en-US" sz="3200" dirty="0">
                <a:latin typeface="Agency FB" pitchFamily="34" charset="0"/>
              </a:rPr>
              <a:t>It is the chromosome with a single centromere and it is the most common type. </a:t>
            </a:r>
          </a:p>
          <a:p>
            <a:pPr algn="just"/>
            <a:r>
              <a:rPr lang="en-US" sz="3200" b="1" dirty="0">
                <a:highlight>
                  <a:srgbClr val="FFFF00"/>
                </a:highlight>
                <a:latin typeface="Agency FB" pitchFamily="34" charset="0"/>
              </a:rPr>
              <a:t>(iii) Dicentric - </a:t>
            </a:r>
            <a:r>
              <a:rPr lang="en-US" sz="3200" dirty="0">
                <a:latin typeface="Agency FB" pitchFamily="34" charset="0"/>
              </a:rPr>
              <a:t>It is the chromosome with two centromeres and is formed by the fusion of two chromosome segments each having a centromere. </a:t>
            </a:r>
          </a:p>
          <a:p>
            <a:pPr algn="just"/>
            <a:r>
              <a:rPr lang="en-US" sz="3200" dirty="0">
                <a:latin typeface="Agency FB" pitchFamily="34" charset="0"/>
              </a:rPr>
              <a:t>It is unstable and may break when the two centromeres are pulled to opposite poles in mitosis. </a:t>
            </a:r>
            <a:endParaRPr lang="en-US" sz="3200" b="1" dirty="0">
              <a:latin typeface="Agency FB" panose="020B0503020202020204" pitchFamily="34" charset="0"/>
            </a:endParaRPr>
          </a:p>
          <a:p>
            <a:pPr algn="just"/>
            <a:endParaRPr lang="en-US" sz="3200" dirty="0">
              <a:latin typeface="Agency FB" pitchFamily="34" charset="0"/>
            </a:endParaRPr>
          </a:p>
        </p:txBody>
      </p:sp>
    </p:spTree>
    <p:extLst>
      <p:ext uri="{BB962C8B-B14F-4D97-AF65-F5344CB8AC3E}">
        <p14:creationId xmlns:p14="http://schemas.microsoft.com/office/powerpoint/2010/main" val="565817757"/>
      </p:ext>
    </p:extLst>
  </p:cSld>
  <p:clrMapOvr>
    <a:masterClrMapping/>
  </p:clrMapOvr>
  <p:timing>
    <p:tnLst>
      <p:par>
        <p:cTn id="1" dur="indefinite" restart="never" nodeType="tmRoot">
          <p:childTnLst>
            <p:par>
              <p:cTn id="2"/>
            </p:par>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300" b="1" dirty="0">
                <a:highlight>
                  <a:srgbClr val="FFFF00"/>
                </a:highlight>
                <a:latin typeface="Agency FB" panose="020B0503020202020204" pitchFamily="34" charset="0"/>
              </a:rPr>
              <a:t>I. Mitochondria: </a:t>
            </a:r>
            <a:r>
              <a:rPr lang="en-US" sz="2300" dirty="0">
                <a:latin typeface="Agency FB" panose="020B0503020202020204" pitchFamily="34" charset="0"/>
              </a:rPr>
              <a:t>The rod like or globule shaped structures scattered in the cytoplasm are found singly or in groups. They are bounded by double membrane of lipoproteins. </a:t>
            </a:r>
          </a:p>
          <a:p>
            <a:pPr algn="just"/>
            <a:r>
              <a:rPr lang="en-US" sz="2300" dirty="0">
                <a:latin typeface="Agency FB" panose="020B0503020202020204" pitchFamily="34" charset="0"/>
              </a:rPr>
              <a:t>The inner membrane gives out finger like structure known as cristae which partially subdivide the inner chamber of mitochondrion. </a:t>
            </a:r>
          </a:p>
          <a:p>
            <a:pPr algn="just"/>
            <a:r>
              <a:rPr lang="en-US" sz="2300" dirty="0">
                <a:latin typeface="Agency FB" panose="020B0503020202020204" pitchFamily="34" charset="0"/>
              </a:rPr>
              <a:t>On the inner surface of cristae are present mushroom like structures, </a:t>
            </a:r>
            <a:r>
              <a:rPr lang="en-US" sz="2300" dirty="0" err="1">
                <a:latin typeface="Agency FB" panose="020B0503020202020204" pitchFamily="34" charset="0"/>
              </a:rPr>
              <a:t>oxysomes</a:t>
            </a:r>
            <a:r>
              <a:rPr lang="en-US" sz="2300" dirty="0">
                <a:latin typeface="Agency FB" panose="020B0503020202020204" pitchFamily="34" charset="0"/>
              </a:rPr>
              <a:t> that are related to phosphorylation. The space between the membranes and its lumen is filled with mitochondrial matrix. Both the membranes and the matrix contain many oxidative enzymes and coenzymes. </a:t>
            </a:r>
          </a:p>
          <a:p>
            <a:pPr algn="just"/>
            <a:r>
              <a:rPr lang="en-US" sz="2300" dirty="0">
                <a:latin typeface="Agency FB" panose="020B0503020202020204" pitchFamily="34" charset="0"/>
              </a:rPr>
              <a:t>Since mitochondria contain DNA molecules and ribosomes, they synthesize certain proteins. They produce the energy and reserve it in the form of adenosine triphosphate (ATP). Due to the presence of its own DNA and ability of protein synthesis along with its duplication, the mitochondria are called semi autonomous organelle. The DNA of mitochondria resembles that of bacterial cell; hence it is also called as endo-symbiotic organelle. </a:t>
            </a:r>
          </a:p>
          <a:p>
            <a:pPr algn="just"/>
            <a:r>
              <a:rPr lang="en-US" sz="2300" b="1" dirty="0">
                <a:highlight>
                  <a:srgbClr val="FFFF00"/>
                </a:highlight>
                <a:latin typeface="Agency FB" panose="020B0503020202020204" pitchFamily="34" charset="0"/>
              </a:rPr>
              <a:t>II. Centrosomes: </a:t>
            </a:r>
            <a:r>
              <a:rPr lang="en-US" sz="2300" dirty="0">
                <a:latin typeface="Agency FB" panose="020B0503020202020204" pitchFamily="34" charset="0"/>
              </a:rPr>
              <a:t>(9+0) there is a clear zone around centrioles, near the nucleus, that includes a specialized portion of cytoplasm, called centrospheres. Its matrix is called </a:t>
            </a:r>
            <a:r>
              <a:rPr lang="en-US" sz="2300" dirty="0" err="1">
                <a:latin typeface="Agency FB" panose="020B0503020202020204" pitchFamily="34" charset="0"/>
              </a:rPr>
              <a:t>kinoplasm</a:t>
            </a:r>
            <a:r>
              <a:rPr lang="en-US" sz="2300" dirty="0">
                <a:latin typeface="Agency FB" panose="020B0503020202020204" pitchFamily="34" charset="0"/>
              </a:rPr>
              <a:t> that bears two rounded bodies the “centrioles”. </a:t>
            </a:r>
          </a:p>
          <a:p>
            <a:pPr algn="just"/>
            <a:r>
              <a:rPr lang="en-US" sz="2300" dirty="0">
                <a:latin typeface="Agency FB" panose="020B0503020202020204" pitchFamily="34" charset="0"/>
              </a:rPr>
              <a:t>Each centriole consists of nine fibrillar units and each of them is found to contain three microtubules arranged in a circle. Both the centrioles are arranged at right angle to each other. </a:t>
            </a:r>
          </a:p>
          <a:p>
            <a:pPr algn="just"/>
            <a:r>
              <a:rPr lang="en-US" sz="2300" dirty="0">
                <a:latin typeface="Agency FB" panose="020B0503020202020204" pitchFamily="34" charset="0"/>
              </a:rPr>
              <a:t>Centrioles form the spindles of microtubules at the time of cell division. Centrioles are absent in plant cell and the spindle is formed without their help.</a:t>
            </a:r>
          </a:p>
        </p:txBody>
      </p:sp>
    </p:spTree>
    <p:extLst>
      <p:ext uri="{BB962C8B-B14F-4D97-AF65-F5344CB8AC3E}">
        <p14:creationId xmlns:p14="http://schemas.microsoft.com/office/powerpoint/2010/main" val="4179113118"/>
      </p:ext>
    </p:extLst>
  </p:cSld>
  <p:clrMapOvr>
    <a:masterClrMapping/>
  </p:clrMapOvr>
  <p:timing>
    <p:tnLst>
      <p:par>
        <p:cTn id="1" dur="indefinite" restart="never" nodeType="tmRoot">
          <p:childTnLst>
            <p:par>
              <p:cTn id="2"/>
            </p:par>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524656" y="404734"/>
            <a:ext cx="11272603" cy="5921115"/>
          </a:xfrm>
          <a:ln w="38100">
            <a:solidFill>
              <a:srgbClr val="FF0000"/>
            </a:solidFill>
          </a:ln>
        </p:spPr>
        <p:txBody>
          <a:bodyPr>
            <a:noAutofit/>
          </a:bodyPr>
          <a:lstStyle/>
          <a:p>
            <a:pPr marL="0" indent="0" algn="just">
              <a:buNone/>
            </a:pPr>
            <a:r>
              <a:rPr lang="en-US" sz="2700" dirty="0">
                <a:latin typeface="Agency FB" panose="020B0503020202020204" pitchFamily="34" charset="0"/>
              </a:rPr>
              <a:t>   </a:t>
            </a:r>
            <a:r>
              <a:rPr lang="en-US" sz="3500" b="1" dirty="0">
                <a:solidFill>
                  <a:srgbClr val="FF0000"/>
                </a:solidFill>
                <a:latin typeface="Agency FB" panose="020B0503020202020204" pitchFamily="34" charset="0"/>
              </a:rPr>
              <a:t>Functions of Chromosomes</a:t>
            </a:r>
          </a:p>
          <a:p>
            <a:pPr algn="just"/>
            <a:r>
              <a:rPr lang="en-US" dirty="0">
                <a:latin typeface="Agency FB" panose="020B0503020202020204" pitchFamily="34" charset="0"/>
              </a:rPr>
              <a:t>(</a:t>
            </a:r>
            <a:r>
              <a:rPr lang="en-US" dirty="0" err="1">
                <a:latin typeface="Agency FB" panose="020B0503020202020204" pitchFamily="34" charset="0"/>
              </a:rPr>
              <a:t>i</a:t>
            </a:r>
            <a:r>
              <a:rPr lang="en-US" dirty="0">
                <a:latin typeface="Agency FB" panose="020B0503020202020204" pitchFamily="34" charset="0"/>
              </a:rPr>
              <a:t>) Chromosomes carry hereditary characters from parents to offspring. </a:t>
            </a:r>
          </a:p>
          <a:p>
            <a:pPr algn="just"/>
            <a:r>
              <a:rPr lang="en-US" dirty="0">
                <a:latin typeface="Agency FB" panose="020B0503020202020204" pitchFamily="34" charset="0"/>
              </a:rPr>
              <a:t>(ii) They direct the synthesis of structural proteins and thus, help the cell grow, divide and maintain itself. </a:t>
            </a:r>
          </a:p>
          <a:p>
            <a:pPr algn="just"/>
            <a:r>
              <a:rPr lang="en-US" dirty="0">
                <a:latin typeface="Agency FB" panose="020B0503020202020204" pitchFamily="34" charset="0"/>
              </a:rPr>
              <a:t>(iii) By directing the formation of necessary enzymes, they control metabolism. </a:t>
            </a:r>
          </a:p>
          <a:p>
            <a:pPr algn="just"/>
            <a:r>
              <a:rPr lang="en-US" dirty="0">
                <a:latin typeface="Agency FB" panose="020B0503020202020204" pitchFamily="34" charset="0"/>
              </a:rPr>
              <a:t>(iv) They guide cell differentiation during development. </a:t>
            </a:r>
          </a:p>
          <a:p>
            <a:pPr algn="just"/>
            <a:r>
              <a:rPr lang="en-US" dirty="0">
                <a:latin typeface="Agency FB" panose="020B0503020202020204" pitchFamily="34" charset="0"/>
              </a:rPr>
              <a:t>(v) They form nucleoli at nucleolar organizer sites in daughter cells. </a:t>
            </a:r>
          </a:p>
          <a:p>
            <a:pPr algn="just"/>
            <a:r>
              <a:rPr lang="en-US" dirty="0">
                <a:latin typeface="Agency FB" panose="020B0503020202020204" pitchFamily="34" charset="0"/>
              </a:rPr>
              <a:t>(vi) They produce variations through changes in their genes and contribute to the evolution of the organisms. </a:t>
            </a:r>
          </a:p>
          <a:p>
            <a:pPr algn="just"/>
            <a:r>
              <a:rPr lang="en-US" dirty="0">
                <a:latin typeface="Agency FB" panose="020B0503020202020204" pitchFamily="34" charset="0"/>
              </a:rPr>
              <a:t>(vii) They play role in sex determination. </a:t>
            </a:r>
          </a:p>
          <a:p>
            <a:pPr algn="just"/>
            <a:r>
              <a:rPr lang="en-US" dirty="0">
                <a:latin typeface="Agency FB" panose="020B0503020202020204" pitchFamily="34" charset="0"/>
              </a:rPr>
              <a:t>(viii) They maintain the continuity of life by replication. </a:t>
            </a:r>
          </a:p>
        </p:txBody>
      </p:sp>
    </p:spTree>
    <p:extLst>
      <p:ext uri="{BB962C8B-B14F-4D97-AF65-F5344CB8AC3E}">
        <p14:creationId xmlns:p14="http://schemas.microsoft.com/office/powerpoint/2010/main" val="4197526889"/>
      </p:ext>
    </p:extLst>
  </p:cSld>
  <p:clrMapOvr>
    <a:masterClrMapping/>
  </p:clrMapOvr>
  <p:timing>
    <p:tnLst>
      <p:par>
        <p:cTn id="1" dur="indefinite" restart="never" nodeType="tmRoot">
          <p:childTnLst>
            <p:par>
              <p:cTn id="2"/>
            </p:par>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374754" y="179882"/>
            <a:ext cx="11572407" cy="6385810"/>
          </a:xfrm>
          <a:ln w="38100">
            <a:solidFill>
              <a:srgbClr val="FF0000"/>
            </a:solidFill>
          </a:ln>
        </p:spPr>
        <p:txBody>
          <a:bodyPr>
            <a:noAutofit/>
          </a:bodyPr>
          <a:lstStyle/>
          <a:p>
            <a:pPr marL="0" indent="0" algn="just">
              <a:buNone/>
            </a:pPr>
            <a:r>
              <a:rPr lang="en-US" sz="3500" b="1" dirty="0">
                <a:solidFill>
                  <a:srgbClr val="FF0000"/>
                </a:solidFill>
                <a:latin typeface="Agency FB" panose="020B0503020202020204" pitchFamily="34" charset="0"/>
              </a:rPr>
              <a:t>  Clinical Correlates</a:t>
            </a:r>
          </a:p>
          <a:p>
            <a:pPr marL="0" indent="0" algn="just">
              <a:buNone/>
            </a:pPr>
            <a:r>
              <a:rPr lang="en-US" b="1" dirty="0">
                <a:highlight>
                  <a:srgbClr val="FFFF00"/>
                </a:highlight>
                <a:latin typeface="Agency FB" panose="020B0503020202020204" pitchFamily="34" charset="0"/>
              </a:rPr>
              <a:t>   Nondisjunction of Chromosomes </a:t>
            </a:r>
          </a:p>
          <a:p>
            <a:pPr algn="just"/>
            <a:r>
              <a:rPr lang="en-US" dirty="0">
                <a:latin typeface="Agency FB" panose="020B0503020202020204" pitchFamily="34" charset="0"/>
              </a:rPr>
              <a:t>During prophase I of meiosis I, chromosome pairs align themselves at the equatorial plate and exchange genetic materials. </a:t>
            </a:r>
          </a:p>
          <a:p>
            <a:pPr algn="just"/>
            <a:r>
              <a:rPr lang="en-US" dirty="0">
                <a:latin typeface="Agency FB" panose="020B0503020202020204" pitchFamily="34" charset="0"/>
              </a:rPr>
              <a:t>During anaphase I, the chromosome pairs will separate and begin their migrations to opposite poles. </a:t>
            </a:r>
          </a:p>
          <a:p>
            <a:pPr algn="just"/>
            <a:r>
              <a:rPr lang="en-US" b="1" dirty="0">
                <a:highlight>
                  <a:srgbClr val="FFFF00"/>
                </a:highlight>
                <a:latin typeface="Agency FB" panose="020B0503020202020204" pitchFamily="34" charset="0"/>
              </a:rPr>
              <a:t>Sometimes, the members of a pair fail to separate, resulting in one daughter cell containing an extra chromosome (n + 1 = 24), whereas the daughter cell at the opposite pole is minus a chromosome (n − 1 = 22). </a:t>
            </a:r>
          </a:p>
          <a:p>
            <a:pPr algn="just"/>
            <a:r>
              <a:rPr lang="en-US" dirty="0">
                <a:latin typeface="Agency FB" panose="020B0503020202020204" pitchFamily="34" charset="0"/>
              </a:rPr>
              <a:t>This development is known as </a:t>
            </a:r>
            <a:r>
              <a:rPr lang="en-US" b="1" dirty="0">
                <a:solidFill>
                  <a:srgbClr val="FF0000"/>
                </a:solidFill>
                <a:highlight>
                  <a:srgbClr val="FFFF00"/>
                </a:highlight>
                <a:latin typeface="Agency FB" panose="020B0503020202020204" pitchFamily="34" charset="0"/>
              </a:rPr>
              <a:t>nondisjunction</a:t>
            </a:r>
            <a:r>
              <a:rPr lang="en-US" dirty="0">
                <a:latin typeface="Agency FB" panose="020B0503020202020204" pitchFamily="34" charset="0"/>
              </a:rPr>
              <a:t>. </a:t>
            </a:r>
          </a:p>
          <a:p>
            <a:pPr algn="just"/>
            <a:r>
              <a:rPr lang="en-US" dirty="0">
                <a:latin typeface="Agency FB" panose="020B0503020202020204" pitchFamily="34" charset="0"/>
              </a:rPr>
              <a:t>Upon fertilization with a normal gamete containing 23 chromosomes, the resulting zygote will contain either 47 chromosomes (trisomy for that extra chromosome) or 45 chromosomes (monosomy for that missing chromosome). </a:t>
            </a:r>
          </a:p>
        </p:txBody>
      </p:sp>
    </p:spTree>
    <p:extLst>
      <p:ext uri="{BB962C8B-B14F-4D97-AF65-F5344CB8AC3E}">
        <p14:creationId xmlns:p14="http://schemas.microsoft.com/office/powerpoint/2010/main" val="2668779937"/>
      </p:ext>
    </p:extLst>
  </p:cSld>
  <p:clrMapOvr>
    <a:masterClrMapping/>
  </p:clrMapOvr>
  <p:timing>
    <p:tnLst>
      <p:par>
        <p:cTn id="1" dur="indefinite" restart="never" nodeType="tmRoot">
          <p:childTnLst>
            <p:par>
              <p:cTn id="2"/>
            </p:par>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524656" y="404734"/>
            <a:ext cx="11272603" cy="5921115"/>
          </a:xfrm>
          <a:ln w="38100">
            <a:solidFill>
              <a:srgbClr val="FF0000"/>
            </a:solidFill>
          </a:ln>
        </p:spPr>
        <p:txBody>
          <a:bodyPr>
            <a:noAutofit/>
          </a:bodyPr>
          <a:lstStyle/>
          <a:p>
            <a:pPr marL="0" indent="0" algn="just">
              <a:buNone/>
            </a:pPr>
            <a:r>
              <a:rPr lang="en-US" sz="3500" b="1" dirty="0">
                <a:solidFill>
                  <a:srgbClr val="FF0000"/>
                </a:solidFill>
                <a:latin typeface="Agency FB" panose="020B0503020202020204" pitchFamily="34" charset="0"/>
              </a:rPr>
              <a:t>Clinical Correlates </a:t>
            </a:r>
            <a:r>
              <a:rPr lang="en-US" sz="3500" b="1" dirty="0" err="1">
                <a:solidFill>
                  <a:srgbClr val="FF0000"/>
                </a:solidFill>
                <a:latin typeface="Agency FB" panose="020B0503020202020204" pitchFamily="34" charset="0"/>
              </a:rPr>
              <a:t>contd</a:t>
            </a:r>
            <a:r>
              <a:rPr lang="en-US" sz="3500" b="1" dirty="0">
                <a:solidFill>
                  <a:srgbClr val="FF0000"/>
                </a:solidFill>
                <a:latin typeface="Agency FB" panose="020B0503020202020204" pitchFamily="34" charset="0"/>
              </a:rPr>
              <a:t>:</a:t>
            </a:r>
          </a:p>
          <a:p>
            <a:pPr algn="just"/>
            <a:r>
              <a:rPr lang="en-US" sz="3200" b="1" dirty="0">
                <a:highlight>
                  <a:srgbClr val="FFFF00"/>
                </a:highlight>
                <a:latin typeface="Agency FB" panose="020B0503020202020204" pitchFamily="34" charset="0"/>
              </a:rPr>
              <a:t>Chromosomes 8, 9, 13, 18, and 21 are most frequently affected by nondisjunction</a:t>
            </a:r>
            <a:r>
              <a:rPr lang="en-US" sz="3200" dirty="0">
                <a:latin typeface="Agency FB" panose="020B0503020202020204" pitchFamily="34" charset="0"/>
              </a:rPr>
              <a:t>. </a:t>
            </a:r>
          </a:p>
          <a:p>
            <a:pPr algn="just"/>
            <a:r>
              <a:rPr lang="en-US" sz="3200" b="1" u="sng" dirty="0">
                <a:solidFill>
                  <a:srgbClr val="FF0000"/>
                </a:solidFill>
                <a:latin typeface="Agency FB" panose="020B0503020202020204" pitchFamily="34" charset="0"/>
              </a:rPr>
              <a:t>Aneuploidy, defined as an abnormal number of chromosomes, can be detected by karyotyping.</a:t>
            </a:r>
            <a:r>
              <a:rPr lang="en-US" sz="3200" b="1" dirty="0">
                <a:solidFill>
                  <a:srgbClr val="FF0000"/>
                </a:solidFill>
                <a:latin typeface="Agency FB" panose="020B0503020202020204" pitchFamily="34" charset="0"/>
              </a:rPr>
              <a:t> </a:t>
            </a:r>
          </a:p>
          <a:p>
            <a:pPr algn="just"/>
            <a:r>
              <a:rPr lang="en-US" sz="3200" b="1" dirty="0">
                <a:highlight>
                  <a:srgbClr val="FFFF00"/>
                </a:highlight>
                <a:latin typeface="Agency FB" panose="020B0503020202020204" pitchFamily="34" charset="0"/>
              </a:rPr>
              <a:t>1. Down syndrome (trisomy 21) </a:t>
            </a:r>
            <a:r>
              <a:rPr lang="en-US" sz="3200" dirty="0">
                <a:latin typeface="Agency FB" panose="020B0503020202020204" pitchFamily="34" charset="0"/>
              </a:rPr>
              <a:t>is characterized by mental retardation, short stature, stubby appendages, congenital heart malformations, and other defects. </a:t>
            </a:r>
          </a:p>
          <a:p>
            <a:pPr algn="just"/>
            <a:r>
              <a:rPr lang="en-US" sz="3200" b="1" dirty="0">
                <a:highlight>
                  <a:srgbClr val="FFFF00"/>
                </a:highlight>
                <a:latin typeface="Agency FB" panose="020B0503020202020204" pitchFamily="34" charset="0"/>
              </a:rPr>
              <a:t>2. Klinefelter syndrome (XXY)</a:t>
            </a:r>
            <a:r>
              <a:rPr lang="en-US" sz="3200" dirty="0">
                <a:latin typeface="Agency FB" panose="020B0503020202020204" pitchFamily="34" charset="0"/>
              </a:rPr>
              <a:t> is aneuploidy of the sex chromosomes, characterized by infertility, variable degrees of masculinization, and small testes. </a:t>
            </a:r>
          </a:p>
          <a:p>
            <a:pPr algn="just"/>
            <a:r>
              <a:rPr lang="en-US" sz="3200" b="1" dirty="0">
                <a:highlight>
                  <a:srgbClr val="FFFF00"/>
                </a:highlight>
                <a:latin typeface="Agency FB" panose="020B0503020202020204" pitchFamily="34" charset="0"/>
              </a:rPr>
              <a:t>3. Turner syndrome (XO) </a:t>
            </a:r>
            <a:r>
              <a:rPr lang="en-US" sz="3200" dirty="0">
                <a:latin typeface="Agency FB" panose="020B0503020202020204" pitchFamily="34" charset="0"/>
              </a:rPr>
              <a:t>is monosomy of the sex chromosomes, characterized by short stature, sterility, and various other abnormalities.</a:t>
            </a:r>
          </a:p>
        </p:txBody>
      </p:sp>
    </p:spTree>
    <p:extLst>
      <p:ext uri="{BB962C8B-B14F-4D97-AF65-F5344CB8AC3E}">
        <p14:creationId xmlns:p14="http://schemas.microsoft.com/office/powerpoint/2010/main" val="1326815068"/>
      </p:ext>
    </p:extLst>
  </p:cSld>
  <p:clrMapOvr>
    <a:masterClrMapping/>
  </p:clrMapOvr>
  <p:timing>
    <p:tnLst>
      <p:par>
        <p:cTn id="1" dur="indefinite" restart="never" nodeType="tmRoot">
          <p:childTnLst>
            <p:par>
              <p:cTn id="2"/>
            </p:par>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524656" y="494674"/>
            <a:ext cx="11002780" cy="5831175"/>
          </a:xfrm>
          <a:ln w="38100">
            <a:solidFill>
              <a:srgbClr val="FF0000"/>
            </a:solidFill>
          </a:ln>
        </p:spPr>
        <p:txBody>
          <a:bodyPr>
            <a:noAutofit/>
          </a:bodyPr>
          <a:lstStyle/>
          <a:p>
            <a:pPr marL="0" indent="0" algn="just">
              <a:buNone/>
            </a:pPr>
            <a:r>
              <a:rPr lang="en-US" sz="3200" dirty="0">
                <a:latin typeface="Agency FB" panose="020B0503020202020204" pitchFamily="34" charset="0"/>
              </a:rPr>
              <a:t>   </a:t>
            </a:r>
            <a:r>
              <a:rPr lang="en-US" sz="3500" b="1" dirty="0">
                <a:solidFill>
                  <a:srgbClr val="FF0000"/>
                </a:solidFill>
                <a:latin typeface="Agency FB" panose="020B0503020202020204" pitchFamily="34" charset="0"/>
              </a:rPr>
              <a:t>Giant Chromosomes</a:t>
            </a:r>
          </a:p>
          <a:p>
            <a:pPr algn="just"/>
            <a:r>
              <a:rPr lang="en-US" sz="3200" dirty="0">
                <a:latin typeface="Agency FB" panose="020B0503020202020204" pitchFamily="34" charset="0"/>
              </a:rPr>
              <a:t>Giant chromosomes are special, enormously enlarged chromosomes about 100 times thicker than the ordinary mitotic chromosomes. </a:t>
            </a:r>
          </a:p>
          <a:p>
            <a:pPr algn="just"/>
            <a:r>
              <a:rPr lang="en-US" sz="3200" dirty="0">
                <a:latin typeface="Agency FB" panose="020B0503020202020204" pitchFamily="34" charset="0"/>
              </a:rPr>
              <a:t>These are seen in certain tissues of varied groups of animals and plants. </a:t>
            </a:r>
          </a:p>
          <a:p>
            <a:pPr algn="just"/>
            <a:r>
              <a:rPr lang="en-US" sz="3200" dirty="0">
                <a:latin typeface="Agency FB" panose="020B0503020202020204" pitchFamily="34" charset="0"/>
              </a:rPr>
              <a:t>They are easily visible under light microscope. </a:t>
            </a:r>
          </a:p>
          <a:p>
            <a:pPr algn="just"/>
            <a:r>
              <a:rPr lang="en-US" sz="3200" dirty="0">
                <a:latin typeface="Agency FB" panose="020B0503020202020204" pitchFamily="34" charset="0"/>
              </a:rPr>
              <a:t>The giant chromosomes are of two types: </a:t>
            </a:r>
            <a:r>
              <a:rPr lang="en-US" sz="3200" b="1" dirty="0">
                <a:highlight>
                  <a:srgbClr val="FFFF00"/>
                </a:highlight>
                <a:latin typeface="Agency FB" panose="020B0503020202020204" pitchFamily="34" charset="0"/>
              </a:rPr>
              <a:t>polytene and </a:t>
            </a:r>
            <a:r>
              <a:rPr lang="en-US" sz="3200" b="1" dirty="0" err="1">
                <a:highlight>
                  <a:srgbClr val="FFFF00"/>
                </a:highlight>
                <a:latin typeface="Agency FB" panose="020B0503020202020204" pitchFamily="34" charset="0"/>
              </a:rPr>
              <a:t>lampbrush</a:t>
            </a:r>
            <a:r>
              <a:rPr lang="en-US" sz="3200" dirty="0">
                <a:latin typeface="Agency FB" panose="020B0503020202020204" pitchFamily="34" charset="0"/>
              </a:rPr>
              <a:t>.</a:t>
            </a:r>
          </a:p>
        </p:txBody>
      </p:sp>
    </p:spTree>
    <p:extLst>
      <p:ext uri="{BB962C8B-B14F-4D97-AF65-F5344CB8AC3E}">
        <p14:creationId xmlns:p14="http://schemas.microsoft.com/office/powerpoint/2010/main" val="391314361"/>
      </p:ext>
    </p:extLst>
  </p:cSld>
  <p:clrMapOvr>
    <a:masterClrMapping/>
  </p:clrMapOvr>
  <p:timing>
    <p:tnLst>
      <p:par>
        <p:cTn id="1" dur="indefinite" restart="never" nodeType="tmRoot">
          <p:childTnLst>
            <p:par>
              <p:cTn id="2"/>
            </p:par>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5680363" cy="6359236"/>
          </a:xfrm>
          <a:ln w="38100">
            <a:solidFill>
              <a:srgbClr val="FF0000"/>
            </a:solidFill>
          </a:ln>
        </p:spPr>
        <p:txBody>
          <a:bodyPr>
            <a:normAutofit/>
          </a:bodyPr>
          <a:lstStyle/>
          <a:p>
            <a:pPr marL="0" indent="0" algn="just">
              <a:buNone/>
            </a:pPr>
            <a:r>
              <a:rPr lang="en-US" dirty="0">
                <a:latin typeface="Agency FB" panose="020B0503020202020204" pitchFamily="34" charset="0"/>
              </a:rPr>
              <a:t>   </a:t>
            </a:r>
            <a:r>
              <a:rPr lang="en-US" sz="3500" b="1" dirty="0">
                <a:solidFill>
                  <a:srgbClr val="FF0000"/>
                </a:solidFill>
                <a:latin typeface="Agency FB" panose="020B0503020202020204" pitchFamily="34" charset="0"/>
              </a:rPr>
              <a:t>Polytene Chromosomes</a:t>
            </a:r>
          </a:p>
          <a:p>
            <a:pPr algn="just"/>
            <a:r>
              <a:rPr lang="en-US" dirty="0">
                <a:latin typeface="Agency FB" panose="020B0503020202020204" pitchFamily="34" charset="0"/>
              </a:rPr>
              <a:t>Polytene chromosomes were first observed by </a:t>
            </a:r>
            <a:r>
              <a:rPr lang="en-US" dirty="0" err="1">
                <a:latin typeface="Agency FB" panose="020B0503020202020204" pitchFamily="34" charset="0"/>
              </a:rPr>
              <a:t>Balbiani</a:t>
            </a:r>
            <a:r>
              <a:rPr lang="en-US" dirty="0">
                <a:latin typeface="Agency FB" panose="020B0503020202020204" pitchFamily="34" charset="0"/>
              </a:rPr>
              <a:t> (1881) in Chironomus (a dipteran larva). </a:t>
            </a:r>
          </a:p>
          <a:p>
            <a:pPr algn="just"/>
            <a:r>
              <a:rPr lang="en-US" dirty="0">
                <a:latin typeface="Agency FB" panose="020B0503020202020204" pitchFamily="34" charset="0"/>
              </a:rPr>
              <a:t>Because of their large size showing numerous strands these are named as polytene chromosomes by </a:t>
            </a:r>
            <a:r>
              <a:rPr lang="en-US" dirty="0" err="1">
                <a:latin typeface="Agency FB" panose="020B0503020202020204" pitchFamily="34" charset="0"/>
              </a:rPr>
              <a:t>Kollar</a:t>
            </a:r>
            <a:r>
              <a:rPr lang="en-US" dirty="0">
                <a:latin typeface="Agency FB" panose="020B0503020202020204" pitchFamily="34" charset="0"/>
              </a:rPr>
              <a:t>. </a:t>
            </a:r>
          </a:p>
          <a:p>
            <a:pPr algn="just"/>
            <a:r>
              <a:rPr lang="en-US" dirty="0">
                <a:latin typeface="Agency FB" panose="020B0503020202020204" pitchFamily="34" charset="0"/>
              </a:rPr>
              <a:t>These banded chromosomes occur in the larval salivary glands, midgut epithelium, and rectum and Malpighian tubules of various genera of dipterans. </a:t>
            </a:r>
          </a:p>
          <a:p>
            <a:pPr algn="just"/>
            <a:r>
              <a:rPr lang="en-US" dirty="0">
                <a:latin typeface="Agency FB" panose="020B0503020202020204" pitchFamily="34" charset="0"/>
              </a:rPr>
              <a:t>These are also known as salivary gland chromosomes because they have been best studied in the salivary gland cells of fly larvae.</a:t>
            </a:r>
          </a:p>
        </p:txBody>
      </p:sp>
      <p:pic>
        <p:nvPicPr>
          <p:cNvPr id="4" name="Picture 3">
            <a:extLst>
              <a:ext uri="{FF2B5EF4-FFF2-40B4-BE49-F238E27FC236}">
                <a16:creationId xmlns:a16="http://schemas.microsoft.com/office/drawing/2014/main" id="{781E1010-A752-C18E-5FC5-267F301F8DA0}"/>
              </a:ext>
            </a:extLst>
          </p:cNvPr>
          <p:cNvPicPr>
            <a:picLocks noChangeAspect="1"/>
          </p:cNvPicPr>
          <p:nvPr/>
        </p:nvPicPr>
        <p:blipFill rotWithShape="1">
          <a:blip r:embed="rId2"/>
          <a:srcRect l="37500" t="21626" r="37541" b="32888"/>
          <a:stretch/>
        </p:blipFill>
        <p:spPr>
          <a:xfrm>
            <a:off x="6625648" y="509666"/>
            <a:ext cx="4557014" cy="5201586"/>
          </a:xfrm>
          <a:prstGeom prst="rect">
            <a:avLst/>
          </a:prstGeom>
        </p:spPr>
      </p:pic>
      <p:sp>
        <p:nvSpPr>
          <p:cNvPr id="5" name="Content Placeholder 2">
            <a:extLst>
              <a:ext uri="{FF2B5EF4-FFF2-40B4-BE49-F238E27FC236}">
                <a16:creationId xmlns:a16="http://schemas.microsoft.com/office/drawing/2014/main" id="{336B9C12-085C-F652-4B19-2E33D20E20A1}"/>
              </a:ext>
            </a:extLst>
          </p:cNvPr>
          <p:cNvSpPr txBox="1">
            <a:spLocks/>
          </p:cNvSpPr>
          <p:nvPr/>
        </p:nvSpPr>
        <p:spPr>
          <a:xfrm>
            <a:off x="6129382" y="223038"/>
            <a:ext cx="5680363" cy="6359236"/>
          </a:xfrm>
          <a:prstGeom prst="rect">
            <a:avLst/>
          </a:prstGeom>
          <a:ln w="3810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dirty="0">
              <a:latin typeface="Agency FB" pitchFamily="34" charset="0"/>
            </a:endParaRPr>
          </a:p>
        </p:txBody>
      </p:sp>
      <p:sp>
        <p:nvSpPr>
          <p:cNvPr id="7" name="TextBox 6">
            <a:extLst>
              <a:ext uri="{FF2B5EF4-FFF2-40B4-BE49-F238E27FC236}">
                <a16:creationId xmlns:a16="http://schemas.microsoft.com/office/drawing/2014/main" id="{174B4A2A-4940-481D-1642-CDBFC4ED7062}"/>
              </a:ext>
            </a:extLst>
          </p:cNvPr>
          <p:cNvSpPr txBox="1"/>
          <p:nvPr/>
        </p:nvSpPr>
        <p:spPr>
          <a:xfrm>
            <a:off x="6430779" y="5698964"/>
            <a:ext cx="4946755" cy="830997"/>
          </a:xfrm>
          <a:prstGeom prst="rect">
            <a:avLst/>
          </a:prstGeom>
          <a:noFill/>
        </p:spPr>
        <p:txBody>
          <a:bodyPr wrap="square">
            <a:spAutoFit/>
          </a:bodyPr>
          <a:lstStyle/>
          <a:p>
            <a:pPr algn="just"/>
            <a:r>
              <a:rPr lang="en-US" sz="2400" b="1" dirty="0">
                <a:highlight>
                  <a:srgbClr val="FFFF00"/>
                </a:highlight>
                <a:latin typeface="Agency FB" panose="020B0503020202020204" pitchFamily="34" charset="0"/>
              </a:rPr>
              <a:t>Structure of polytene chromosome showing nucleolar part</a:t>
            </a:r>
          </a:p>
        </p:txBody>
      </p:sp>
    </p:spTree>
    <p:extLst>
      <p:ext uri="{BB962C8B-B14F-4D97-AF65-F5344CB8AC3E}">
        <p14:creationId xmlns:p14="http://schemas.microsoft.com/office/powerpoint/2010/main" val="3969411721"/>
      </p:ext>
    </p:extLst>
  </p:cSld>
  <p:clrMapOvr>
    <a:masterClrMapping/>
  </p:clrMapOvr>
  <p:timing>
    <p:tnLst>
      <p:par>
        <p:cTn id="1" dur="indefinite" restart="never" nodeType="tmRoot">
          <p:childTnLst>
            <p:par>
              <p:cTn id="2"/>
            </p:par>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850" dirty="0">
                <a:latin typeface="Agency FB" panose="020B0503020202020204" pitchFamily="34" charset="0"/>
              </a:rPr>
              <a:t>These </a:t>
            </a:r>
            <a:r>
              <a:rPr lang="en-US" sz="2850" b="1" dirty="0">
                <a:highlight>
                  <a:srgbClr val="FFFF00"/>
                </a:highlight>
                <a:latin typeface="Agency FB" panose="020B0503020202020204" pitchFamily="34" charset="0"/>
              </a:rPr>
              <a:t>chromosomes are about 100-200 times larger than those of somatic chromosomes</a:t>
            </a:r>
            <a:r>
              <a:rPr lang="en-US" sz="2850" dirty="0">
                <a:latin typeface="Agency FB" panose="020B0503020202020204" pitchFamily="34" charset="0"/>
              </a:rPr>
              <a:t>. </a:t>
            </a:r>
          </a:p>
          <a:p>
            <a:pPr algn="just"/>
            <a:r>
              <a:rPr lang="en-US" sz="2850" dirty="0">
                <a:latin typeface="Agency FB" panose="020B0503020202020204" pitchFamily="34" charset="0"/>
              </a:rPr>
              <a:t>They are roughly cylindrical and exhibit a distinct pattern of transverse striated structures consisting of alternate darkly staining band and light staining </a:t>
            </a:r>
            <a:r>
              <a:rPr lang="en-US" sz="2850" dirty="0" err="1">
                <a:latin typeface="Agency FB" panose="020B0503020202020204" pitchFamily="34" charset="0"/>
              </a:rPr>
              <a:t>interbands</a:t>
            </a:r>
            <a:r>
              <a:rPr lang="en-US" sz="2850" dirty="0">
                <a:latin typeface="Agency FB" panose="020B0503020202020204" pitchFamily="34" charset="0"/>
              </a:rPr>
              <a:t>. </a:t>
            </a:r>
          </a:p>
          <a:p>
            <a:pPr algn="just"/>
            <a:r>
              <a:rPr lang="en-US" sz="2850" dirty="0">
                <a:latin typeface="Agency FB" panose="020B0503020202020204" pitchFamily="34" charset="0"/>
              </a:rPr>
              <a:t>Dark bands are rich in DNA along with a small amount of RNA and basic proteins. </a:t>
            </a:r>
          </a:p>
          <a:p>
            <a:pPr algn="just"/>
            <a:r>
              <a:rPr lang="en-US" sz="2850" dirty="0">
                <a:latin typeface="Agency FB" panose="020B0503020202020204" pitchFamily="34" charset="0"/>
              </a:rPr>
              <a:t>They are genetically active. The inter-bands contain less of DNA but more acidic proteins and hence they are less active. </a:t>
            </a:r>
          </a:p>
          <a:p>
            <a:pPr algn="just"/>
            <a:r>
              <a:rPr lang="en-US" sz="2850" dirty="0">
                <a:latin typeface="Agency FB" panose="020B0503020202020204" pitchFamily="34" charset="0"/>
              </a:rPr>
              <a:t>The polytene chromosomes are formed by repeated replication of DNA without division of chromosome into daughter chromosomes. </a:t>
            </a:r>
          </a:p>
          <a:p>
            <a:pPr algn="just"/>
            <a:r>
              <a:rPr lang="en-US" sz="2850" dirty="0">
                <a:latin typeface="Agency FB" panose="020B0503020202020204" pitchFamily="34" charset="0"/>
              </a:rPr>
              <a:t>This amplification without separation is called </a:t>
            </a:r>
            <a:r>
              <a:rPr lang="en-US" sz="2850" b="1" dirty="0">
                <a:solidFill>
                  <a:srgbClr val="FF0000"/>
                </a:solidFill>
                <a:highlight>
                  <a:srgbClr val="FFFF00"/>
                </a:highlight>
                <a:latin typeface="Agency FB" panose="020B0503020202020204" pitchFamily="34" charset="0"/>
              </a:rPr>
              <a:t>polytenization</a:t>
            </a:r>
            <a:r>
              <a:rPr lang="en-US" sz="2850" dirty="0">
                <a:latin typeface="Agency FB" panose="020B0503020202020204" pitchFamily="34" charset="0"/>
              </a:rPr>
              <a:t>. </a:t>
            </a:r>
          </a:p>
          <a:p>
            <a:pPr algn="just"/>
            <a:r>
              <a:rPr lang="en-US" sz="2850" dirty="0">
                <a:latin typeface="Agency FB" panose="020B0503020202020204" pitchFamily="34" charset="0"/>
              </a:rPr>
              <a:t>As a result, a thick bundle of parallel DNA molecules all having the same banding pattern across them is produced. </a:t>
            </a:r>
          </a:p>
          <a:p>
            <a:pPr algn="just"/>
            <a:r>
              <a:rPr lang="en-US" sz="2850" dirty="0">
                <a:latin typeface="Agency FB" panose="020B0503020202020204" pitchFamily="34" charset="0"/>
              </a:rPr>
              <a:t>Thus, there can be as many as several thousands of </a:t>
            </a:r>
            <a:r>
              <a:rPr lang="en-US" sz="2850" dirty="0" err="1">
                <a:latin typeface="Agency FB" panose="020B0503020202020204" pitchFamily="34" charset="0"/>
              </a:rPr>
              <a:t>chromonemata</a:t>
            </a:r>
            <a:r>
              <a:rPr lang="en-US" sz="2850" dirty="0">
                <a:latin typeface="Agency FB" panose="020B0503020202020204" pitchFamily="34" charset="0"/>
              </a:rPr>
              <a:t> in a giant chromosome.</a:t>
            </a:r>
          </a:p>
        </p:txBody>
      </p:sp>
    </p:spTree>
    <p:extLst>
      <p:ext uri="{BB962C8B-B14F-4D97-AF65-F5344CB8AC3E}">
        <p14:creationId xmlns:p14="http://schemas.microsoft.com/office/powerpoint/2010/main" val="1778928721"/>
      </p:ext>
    </p:extLst>
  </p:cSld>
  <p:clrMapOvr>
    <a:masterClrMapping/>
  </p:clrMapOvr>
  <p:timing>
    <p:tnLst>
      <p:par>
        <p:cTn id="1" dur="indefinite" restart="never" nodeType="tmRoot">
          <p:childTnLst>
            <p:par>
              <p:cTn id="2"/>
            </p:par>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r>
              <a:rPr lang="en-US" sz="3000" dirty="0">
                <a:latin typeface="Agency FB" panose="020B0503020202020204" pitchFamily="34" charset="0"/>
              </a:rPr>
              <a:t>During the initial stages of development the bands or inter-bands of chromosomes exhibit swellings or puffs. </a:t>
            </a:r>
          </a:p>
          <a:p>
            <a:r>
              <a:rPr lang="en-US" sz="3000" dirty="0">
                <a:latin typeface="Agency FB" panose="020B0503020202020204" pitchFamily="34" charset="0"/>
              </a:rPr>
              <a:t>During development the puffs appear and disappear in definite patterns in response to the needs of developing larvae for the RNAs. </a:t>
            </a:r>
          </a:p>
          <a:p>
            <a:r>
              <a:rPr lang="en-US" sz="3000" dirty="0">
                <a:latin typeface="Agency FB" panose="020B0503020202020204" pitchFamily="34" charset="0"/>
              </a:rPr>
              <a:t>The puffs are genetic sites active in RNA synthesis. </a:t>
            </a:r>
          </a:p>
          <a:p>
            <a:r>
              <a:rPr lang="en-US" sz="3000" dirty="0">
                <a:latin typeface="Agency FB" panose="020B0503020202020204" pitchFamily="34" charset="0"/>
              </a:rPr>
              <a:t>In some regions of polytene chromosomes the </a:t>
            </a:r>
            <a:r>
              <a:rPr lang="en-US" sz="3000" dirty="0" err="1">
                <a:latin typeface="Agency FB" panose="020B0503020202020204" pitchFamily="34" charset="0"/>
              </a:rPr>
              <a:t>chromonemata</a:t>
            </a:r>
            <a:r>
              <a:rPr lang="en-US" sz="3000" dirty="0">
                <a:latin typeface="Agency FB" panose="020B0503020202020204" pitchFamily="34" charset="0"/>
              </a:rPr>
              <a:t> may give out a number of loops at certain places. </a:t>
            </a:r>
          </a:p>
          <a:p>
            <a:r>
              <a:rPr lang="en-US" sz="3000" dirty="0">
                <a:latin typeface="Agency FB" panose="020B0503020202020204" pitchFamily="34" charset="0"/>
              </a:rPr>
              <a:t>Such loops are known as the </a:t>
            </a:r>
            <a:r>
              <a:rPr lang="en-US" sz="3000" b="1" dirty="0" err="1">
                <a:solidFill>
                  <a:srgbClr val="FF0000"/>
                </a:solidFill>
                <a:highlight>
                  <a:srgbClr val="FFFF00"/>
                </a:highlight>
                <a:latin typeface="Agency FB" panose="020B0503020202020204" pitchFamily="34" charset="0"/>
              </a:rPr>
              <a:t>Balbiani</a:t>
            </a:r>
            <a:r>
              <a:rPr lang="en-US" sz="3000" b="1" dirty="0">
                <a:solidFill>
                  <a:srgbClr val="FF0000"/>
                </a:solidFill>
                <a:highlight>
                  <a:srgbClr val="FFFF00"/>
                </a:highlight>
                <a:latin typeface="Agency FB" panose="020B0503020202020204" pitchFamily="34" charset="0"/>
              </a:rPr>
              <a:t> rings</a:t>
            </a:r>
            <a:r>
              <a:rPr lang="en-US" sz="3000" dirty="0">
                <a:latin typeface="Agency FB" panose="020B0503020202020204" pitchFamily="34" charset="0"/>
              </a:rPr>
              <a:t>. </a:t>
            </a:r>
          </a:p>
          <a:p>
            <a:r>
              <a:rPr lang="en-US" sz="3000" dirty="0">
                <a:latin typeface="Agency FB" panose="020B0503020202020204" pitchFamily="34" charset="0"/>
              </a:rPr>
              <a:t>These rings are formed by the lateral stretching of loops. </a:t>
            </a:r>
          </a:p>
          <a:p>
            <a:r>
              <a:rPr lang="en-US" sz="3000" dirty="0">
                <a:latin typeface="Agency FB" panose="020B0503020202020204" pitchFamily="34" charset="0"/>
              </a:rPr>
              <a:t>They are rich in mRNA like the chromosomal puffs. </a:t>
            </a:r>
          </a:p>
        </p:txBody>
      </p:sp>
    </p:spTree>
    <p:extLst>
      <p:ext uri="{BB962C8B-B14F-4D97-AF65-F5344CB8AC3E}">
        <p14:creationId xmlns:p14="http://schemas.microsoft.com/office/powerpoint/2010/main" val="232912720"/>
      </p:ext>
    </p:extLst>
  </p:cSld>
  <p:clrMapOvr>
    <a:masterClrMapping/>
  </p:clrMapOvr>
  <p:timing>
    <p:tnLst>
      <p:par>
        <p:cTn id="1" dur="indefinite" restart="never" nodeType="tmRoot">
          <p:childTnLst>
            <p:par>
              <p:cTn id="2"/>
            </p:par>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000" dirty="0">
                <a:latin typeface="Agency FB" panose="020B0503020202020204" pitchFamily="34" charset="0"/>
              </a:rPr>
              <a:t>   </a:t>
            </a:r>
            <a:r>
              <a:rPr lang="en-US" sz="3500" b="1" dirty="0">
                <a:solidFill>
                  <a:srgbClr val="FF0000"/>
                </a:solidFill>
                <a:latin typeface="Agency FB" panose="020B0503020202020204" pitchFamily="34" charset="0"/>
              </a:rPr>
              <a:t>Functions of the Giant Polytene Chromosomes </a:t>
            </a:r>
          </a:p>
          <a:p>
            <a:pPr algn="just"/>
            <a:r>
              <a:rPr lang="en-US" sz="3000" dirty="0">
                <a:latin typeface="Agency FB" panose="020B0503020202020204" pitchFamily="34" charset="0"/>
              </a:rPr>
              <a:t>(</a:t>
            </a:r>
            <a:r>
              <a:rPr lang="en-US" sz="3000" dirty="0" err="1">
                <a:latin typeface="Agency FB" panose="020B0503020202020204" pitchFamily="34" charset="0"/>
              </a:rPr>
              <a:t>i</a:t>
            </a:r>
            <a:r>
              <a:rPr lang="en-US" sz="3000" dirty="0">
                <a:latin typeface="Agency FB" panose="020B0503020202020204" pitchFamily="34" charset="0"/>
              </a:rPr>
              <a:t>) Polytene chromosomes carry genes which ultimately control physiology of an organism. </a:t>
            </a:r>
          </a:p>
          <a:p>
            <a:pPr algn="just"/>
            <a:r>
              <a:rPr lang="en-US" sz="3000" dirty="0">
                <a:latin typeface="Agency FB" panose="020B0503020202020204" pitchFamily="34" charset="0"/>
              </a:rPr>
              <a:t>These genes are formed of DNA molecules. </a:t>
            </a:r>
          </a:p>
          <a:p>
            <a:pPr algn="just"/>
            <a:r>
              <a:rPr lang="en-US" sz="3000" dirty="0">
                <a:latin typeface="Agency FB" panose="020B0503020202020204" pitchFamily="34" charset="0"/>
              </a:rPr>
              <a:t>(ii) These chromosomes also help in protein synthesis indirectly. </a:t>
            </a:r>
          </a:p>
          <a:p>
            <a:pPr algn="just"/>
            <a:r>
              <a:rPr lang="en-US" sz="3000" dirty="0">
                <a:latin typeface="Agency FB" panose="020B0503020202020204" pitchFamily="34" charset="0"/>
              </a:rPr>
              <a:t>The RNA present in the nucleolus serves as a means of transmission of genetic information to the cytoplasm, leading to the formation of specific protein. </a:t>
            </a:r>
          </a:p>
        </p:txBody>
      </p:sp>
    </p:spTree>
    <p:extLst>
      <p:ext uri="{BB962C8B-B14F-4D97-AF65-F5344CB8AC3E}">
        <p14:creationId xmlns:p14="http://schemas.microsoft.com/office/powerpoint/2010/main" val="1776337090"/>
      </p:ext>
    </p:extLst>
  </p:cSld>
  <p:clrMapOvr>
    <a:masterClrMapping/>
  </p:clrMapOvr>
  <p:timing>
    <p:tnLst>
      <p:par>
        <p:cTn id="1" dur="indefinite" restart="never" nodeType="tmRoot">
          <p:childTnLst>
            <p:par>
              <p:cTn id="2"/>
            </p:par>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0C5EF406-6C67-8233-6278-733F41507F3E}"/>
              </a:ext>
            </a:extLst>
          </p:cNvPr>
          <p:cNvPicPr>
            <a:picLocks noChangeAspect="1"/>
          </p:cNvPicPr>
          <p:nvPr/>
        </p:nvPicPr>
        <p:blipFill rotWithShape="1">
          <a:blip r:embed="rId2"/>
          <a:srcRect l="34057" t="34528" r="32992" b="17143"/>
          <a:stretch/>
        </p:blipFill>
        <p:spPr>
          <a:xfrm>
            <a:off x="644579" y="644577"/>
            <a:ext cx="6835514" cy="5111646"/>
          </a:xfrm>
          <a:prstGeom prst="rect">
            <a:avLst/>
          </a:prstGeom>
        </p:spPr>
      </p:pic>
      <p:sp>
        <p:nvSpPr>
          <p:cNvPr id="6" name="TextBox 5">
            <a:extLst>
              <a:ext uri="{FF2B5EF4-FFF2-40B4-BE49-F238E27FC236}">
                <a16:creationId xmlns:a16="http://schemas.microsoft.com/office/drawing/2014/main" id="{85A8B18D-C191-69D9-497B-8288B7C32CF4}"/>
              </a:ext>
            </a:extLst>
          </p:cNvPr>
          <p:cNvSpPr txBox="1"/>
          <p:nvPr/>
        </p:nvSpPr>
        <p:spPr>
          <a:xfrm>
            <a:off x="1487779" y="5998774"/>
            <a:ext cx="5602574"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Structure of </a:t>
            </a:r>
            <a:r>
              <a:rPr lang="en-US" sz="2400" b="1" dirty="0" err="1">
                <a:highlight>
                  <a:srgbClr val="FFFF00"/>
                </a:highlight>
                <a:latin typeface="Agency FB" panose="020B0503020202020204" pitchFamily="34" charset="0"/>
              </a:rPr>
              <a:t>Balbiani</a:t>
            </a:r>
            <a:r>
              <a:rPr lang="en-US" sz="2400" b="1" dirty="0">
                <a:highlight>
                  <a:srgbClr val="FFFF00"/>
                </a:highlight>
                <a:latin typeface="Agency FB" panose="020B0503020202020204" pitchFamily="34" charset="0"/>
              </a:rPr>
              <a:t> ring of polytene chromosome </a:t>
            </a:r>
          </a:p>
        </p:txBody>
      </p:sp>
    </p:spTree>
    <p:extLst>
      <p:ext uri="{BB962C8B-B14F-4D97-AF65-F5344CB8AC3E}">
        <p14:creationId xmlns:p14="http://schemas.microsoft.com/office/powerpoint/2010/main" val="3091009461"/>
      </p:ext>
    </p:extLst>
  </p:cSld>
  <p:clrMapOvr>
    <a:masterClrMapping/>
  </p:clrMapOvr>
  <p:timing>
    <p:tnLst>
      <p:par>
        <p:cTn id="1" dur="indefinite" restart="never" nodeType="tmRoot">
          <p:childTnLst>
            <p:par>
              <p:cTn id="2"/>
            </p:par>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fontScale="92500"/>
          </a:bodyPr>
          <a:lstStyle/>
          <a:p>
            <a:pPr marL="0" indent="0" algn="just">
              <a:buNone/>
            </a:pPr>
            <a:r>
              <a:rPr lang="en-US" sz="3500" b="1" dirty="0">
                <a:solidFill>
                  <a:srgbClr val="FF0000"/>
                </a:solidFill>
                <a:latin typeface="Agency FB" panose="020B0503020202020204" pitchFamily="34" charset="0"/>
              </a:rPr>
              <a:t>   </a:t>
            </a:r>
            <a:r>
              <a:rPr lang="en-US" sz="3500" b="1" dirty="0" err="1">
                <a:solidFill>
                  <a:srgbClr val="FF0000"/>
                </a:solidFill>
                <a:latin typeface="Agency FB" panose="020B0503020202020204" pitchFamily="34" charset="0"/>
              </a:rPr>
              <a:t>Lampbrush</a:t>
            </a:r>
            <a:r>
              <a:rPr lang="en-US" sz="3500" b="1" dirty="0">
                <a:solidFill>
                  <a:srgbClr val="FF0000"/>
                </a:solidFill>
                <a:latin typeface="Agency FB" panose="020B0503020202020204" pitchFamily="34" charset="0"/>
              </a:rPr>
              <a:t> Chromosomes </a:t>
            </a:r>
          </a:p>
          <a:p>
            <a:pPr algn="just"/>
            <a:r>
              <a:rPr lang="en-US" dirty="0">
                <a:highlight>
                  <a:srgbClr val="FFFF00"/>
                </a:highlight>
                <a:latin typeface="Agency FB" panose="020B0503020202020204" pitchFamily="34" charset="0"/>
              </a:rPr>
              <a:t>These are the largest chromosomes which can be seen with naked eyes and are found in yolk rich </a:t>
            </a:r>
            <a:r>
              <a:rPr lang="en-US" dirty="0" err="1">
                <a:highlight>
                  <a:srgbClr val="FFFF00"/>
                </a:highlight>
                <a:latin typeface="Agency FB" panose="020B0503020202020204" pitchFamily="34" charset="0"/>
              </a:rPr>
              <a:t>oocytic</a:t>
            </a:r>
            <a:r>
              <a:rPr lang="en-US" dirty="0">
                <a:highlight>
                  <a:srgbClr val="FFFF00"/>
                </a:highlight>
                <a:latin typeface="Agency FB" panose="020B0503020202020204" pitchFamily="34" charset="0"/>
              </a:rPr>
              <a:t> nuclei of certain vertebrates such as fishes, amphibians, reptiles and birds</a:t>
            </a:r>
            <a:r>
              <a:rPr lang="en-US" dirty="0">
                <a:latin typeface="Agency FB" panose="020B0503020202020204" pitchFamily="34" charset="0"/>
              </a:rPr>
              <a:t>. </a:t>
            </a:r>
          </a:p>
          <a:p>
            <a:pPr algn="just"/>
            <a:r>
              <a:rPr lang="en-US" dirty="0">
                <a:latin typeface="Agency FB" panose="020B0503020202020204" pitchFamily="34" charset="0"/>
              </a:rPr>
              <a:t>They are characterized by the fine lateral loops, arising from the chromomeres, during first prophase of meiosis. </a:t>
            </a:r>
          </a:p>
          <a:p>
            <a:pPr algn="just"/>
            <a:r>
              <a:rPr lang="en-US" dirty="0">
                <a:latin typeface="Agency FB" panose="020B0503020202020204" pitchFamily="34" charset="0"/>
              </a:rPr>
              <a:t>Because of these loops they appear like brush; that is why they are called </a:t>
            </a:r>
            <a:r>
              <a:rPr lang="en-US" b="1" dirty="0" err="1">
                <a:highlight>
                  <a:srgbClr val="FFFF00"/>
                </a:highlight>
                <a:latin typeface="Agency FB" panose="020B0503020202020204" pitchFamily="34" charset="0"/>
              </a:rPr>
              <a:t>lampbrush</a:t>
            </a:r>
            <a:r>
              <a:rPr lang="en-US" b="1" dirty="0">
                <a:highlight>
                  <a:srgbClr val="FFFF00"/>
                </a:highlight>
                <a:latin typeface="Agency FB" panose="020B0503020202020204" pitchFamily="34" charset="0"/>
              </a:rPr>
              <a:t> chromosomes first discovered by Flemming in 1882 and were described in shark oocytes by </a:t>
            </a:r>
            <a:r>
              <a:rPr lang="en-US" b="1" dirty="0" err="1">
                <a:highlight>
                  <a:srgbClr val="FFFF00"/>
                </a:highlight>
                <a:latin typeface="Agency FB" panose="020B0503020202020204" pitchFamily="34" charset="0"/>
              </a:rPr>
              <a:t>Ruckert</a:t>
            </a:r>
            <a:r>
              <a:rPr lang="en-US" b="1" dirty="0">
                <a:highlight>
                  <a:srgbClr val="FFFF00"/>
                </a:highlight>
                <a:latin typeface="Agency FB" panose="020B0503020202020204" pitchFamily="34" charset="0"/>
              </a:rPr>
              <a:t> (1892)</a:t>
            </a:r>
            <a:r>
              <a:rPr lang="en-US" dirty="0">
                <a:latin typeface="Agency FB" panose="020B0503020202020204" pitchFamily="34" charset="0"/>
              </a:rPr>
              <a:t>. </a:t>
            </a:r>
          </a:p>
          <a:p>
            <a:pPr algn="just"/>
            <a:r>
              <a:rPr lang="en-US" dirty="0" err="1">
                <a:latin typeface="Agency FB" panose="020B0503020202020204" pitchFamily="34" charset="0"/>
              </a:rPr>
              <a:t>Lampbrush</a:t>
            </a:r>
            <a:r>
              <a:rPr lang="en-US" dirty="0">
                <a:latin typeface="Agency FB" panose="020B0503020202020204" pitchFamily="34" charset="0"/>
              </a:rPr>
              <a:t> chromosome consists of longitudinal axis formed by a single DNA molecule along which hundreds of bead like chromomeres are distributed. </a:t>
            </a:r>
          </a:p>
          <a:p>
            <a:pPr algn="just"/>
            <a:r>
              <a:rPr lang="en-US" dirty="0">
                <a:latin typeface="Agency FB" panose="020B0503020202020204" pitchFamily="34" charset="0"/>
              </a:rPr>
              <a:t>Two symmetrical lateral loops (one for each chromatid) emerge from each chromomere, which are able to expand or contract in response to various environmental conditions. About 5 to 10% of the DNA is in the lateral loops. </a:t>
            </a:r>
          </a:p>
          <a:p>
            <a:pPr algn="just"/>
            <a:r>
              <a:rPr lang="en-US" dirty="0">
                <a:latin typeface="Agency FB" panose="020B0503020202020204" pitchFamily="34" charset="0"/>
              </a:rPr>
              <a:t>The axis having compacted DNA and tightly associated proteins is transcriptionally inactive. The loops consist of uncompacted DNA and proteins but have a good amount of RNA and they are transcriptionally active. A chromomere and its associated loop correspond with one gene. </a:t>
            </a:r>
          </a:p>
        </p:txBody>
      </p:sp>
    </p:spTree>
    <p:extLst>
      <p:ext uri="{BB962C8B-B14F-4D97-AF65-F5344CB8AC3E}">
        <p14:creationId xmlns:p14="http://schemas.microsoft.com/office/powerpoint/2010/main" val="3739880656"/>
      </p:ext>
    </p:extLst>
  </p:cSld>
  <p:clrMapOvr>
    <a:masterClrMapping/>
  </p:clrMapOvr>
  <p:timing>
    <p:tnLst>
      <p:par>
        <p:cTn id="1" dur="indefinite" restart="never" nodeType="tmRoot">
          <p:childTnLst>
            <p:par>
              <p:cTn id="2"/>
            </p:par>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400" b="1" dirty="0">
                <a:highlight>
                  <a:srgbClr val="FFFF00"/>
                </a:highlight>
                <a:latin typeface="Agency FB" panose="020B0503020202020204" pitchFamily="34" charset="0"/>
              </a:rPr>
              <a:t>III. Golgi bodies: </a:t>
            </a:r>
            <a:r>
              <a:rPr lang="en-US" sz="2400" dirty="0">
                <a:latin typeface="Agency FB" panose="020B0503020202020204" pitchFamily="34" charset="0"/>
              </a:rPr>
              <a:t>These are the stack of flattened parallel-arranged sacs and vesicles found in association of endoplasmic reticulum. They are composed of many lamellae, tubules, vesicles and vacuoles. </a:t>
            </a:r>
          </a:p>
          <a:p>
            <a:pPr algn="just"/>
            <a:r>
              <a:rPr lang="en-US" sz="2400" dirty="0">
                <a:latin typeface="Agency FB" panose="020B0503020202020204" pitchFamily="34" charset="0"/>
              </a:rPr>
              <a:t>Their membranes are supposed to be originated from ER and are composed of lipoproteins. </a:t>
            </a:r>
          </a:p>
          <a:p>
            <a:pPr algn="just"/>
            <a:r>
              <a:rPr lang="en-US" sz="2400" dirty="0">
                <a:latin typeface="Agency FB" panose="020B0503020202020204" pitchFamily="34" charset="0"/>
              </a:rPr>
              <a:t>In plant cells the Golgi complex is called dictyosome that secretes required materials for the formation of cell wall at the time of cell division. </a:t>
            </a:r>
          </a:p>
          <a:p>
            <a:pPr algn="just"/>
            <a:r>
              <a:rPr lang="en-US" sz="2400" dirty="0">
                <a:latin typeface="Agency FB" panose="020B0503020202020204" pitchFamily="34" charset="0"/>
              </a:rPr>
              <a:t>It helps in the formation of acrosome of sperms, release of hormones, enzymes and other synthetic materials. </a:t>
            </a:r>
          </a:p>
          <a:p>
            <a:pPr algn="just"/>
            <a:r>
              <a:rPr lang="en-US" sz="2400" b="1" dirty="0">
                <a:highlight>
                  <a:srgbClr val="FFFF00"/>
                </a:highlight>
                <a:latin typeface="Agency FB" panose="020B0503020202020204" pitchFamily="34" charset="0"/>
              </a:rPr>
              <a:t>IV. Plastids: </a:t>
            </a:r>
            <a:r>
              <a:rPr lang="en-US" sz="2400" dirty="0">
                <a:latin typeface="Agency FB" panose="020B0503020202020204" pitchFamily="34" charset="0"/>
              </a:rPr>
              <a:t>These organelles are found in plant cells and are absent in animal cells. They may be colored like chloroplast or chromoplasts or colorless like leucoplast. </a:t>
            </a:r>
          </a:p>
          <a:p>
            <a:pPr algn="just"/>
            <a:r>
              <a:rPr lang="en-US" sz="2400" dirty="0">
                <a:latin typeface="Agency FB" panose="020B0503020202020204" pitchFamily="34" charset="0"/>
              </a:rPr>
              <a:t>Since the leucoplast store and </a:t>
            </a:r>
            <a:r>
              <a:rPr lang="en-US" sz="2400" dirty="0" err="1">
                <a:latin typeface="Agency FB" panose="020B0503020202020204" pitchFamily="34" charset="0"/>
              </a:rPr>
              <a:t>metabolise</a:t>
            </a:r>
            <a:r>
              <a:rPr lang="en-US" sz="2400" dirty="0">
                <a:latin typeface="Agency FB" panose="020B0503020202020204" pitchFamily="34" charset="0"/>
              </a:rPr>
              <a:t> the starch and lipids, they are called amyloplast and </a:t>
            </a:r>
            <a:r>
              <a:rPr lang="en-US" sz="2400" dirty="0" err="1">
                <a:latin typeface="Agency FB" panose="020B0503020202020204" pitchFamily="34" charset="0"/>
              </a:rPr>
              <a:t>lipoplast</a:t>
            </a:r>
            <a:r>
              <a:rPr lang="en-US" sz="2400" dirty="0">
                <a:latin typeface="Agency FB" panose="020B0503020202020204" pitchFamily="34" charset="0"/>
              </a:rPr>
              <a:t> respectively. </a:t>
            </a:r>
          </a:p>
          <a:p>
            <a:pPr algn="just"/>
            <a:r>
              <a:rPr lang="en-US" sz="2400" dirty="0">
                <a:latin typeface="Agency FB" panose="020B0503020202020204" pitchFamily="34" charset="0"/>
              </a:rPr>
              <a:t>Chloroplast contains the green pigment the chlorophyll that helps in photosynthesis and protein storage. </a:t>
            </a:r>
          </a:p>
          <a:p>
            <a:pPr algn="just"/>
            <a:r>
              <a:rPr lang="en-US" sz="2400" dirty="0">
                <a:latin typeface="Agency FB" panose="020B0503020202020204" pitchFamily="34" charset="0"/>
              </a:rPr>
              <a:t>Chloroplast has a double outer membrane, the stroma, that bears many soluble enzymes, and a complex system of membrane bound compartments called </a:t>
            </a:r>
            <a:r>
              <a:rPr lang="en-US" sz="2400" dirty="0" err="1">
                <a:latin typeface="Agency FB" panose="020B0503020202020204" pitchFamily="34" charset="0"/>
              </a:rPr>
              <a:t>thalakoids</a:t>
            </a:r>
            <a:r>
              <a:rPr lang="en-US" sz="2400" dirty="0">
                <a:latin typeface="Agency FB" panose="020B0503020202020204" pitchFamily="34" charset="0"/>
              </a:rPr>
              <a:t> constituting </a:t>
            </a:r>
            <a:r>
              <a:rPr lang="en-US" sz="2400" dirty="0" err="1">
                <a:latin typeface="Agency FB" panose="020B0503020202020204" pitchFamily="34" charset="0"/>
              </a:rPr>
              <a:t>granna</a:t>
            </a:r>
            <a:r>
              <a:rPr lang="en-US" sz="2400" dirty="0">
                <a:latin typeface="Agency FB" panose="020B0503020202020204" pitchFamily="34" charset="0"/>
              </a:rPr>
              <a:t>. </a:t>
            </a:r>
          </a:p>
          <a:p>
            <a:pPr algn="just"/>
            <a:r>
              <a:rPr lang="en-US" sz="2400" dirty="0">
                <a:latin typeface="Agency FB" panose="020B0503020202020204" pitchFamily="34" charset="0"/>
              </a:rPr>
              <a:t>Like mitochondria, chloroplast also has their own DNA, ribosomes and complete protein synthetic machinery. Hence these are also called endo-symbiotic and semi-autonomous organelle. </a:t>
            </a:r>
          </a:p>
          <a:p>
            <a:pPr algn="just"/>
            <a:endParaRPr lang="en-US" sz="2400" dirty="0">
              <a:latin typeface="Agency FB" panose="020B0503020202020204" pitchFamily="34" charset="0"/>
            </a:endParaRPr>
          </a:p>
        </p:txBody>
      </p:sp>
    </p:spTree>
    <p:extLst>
      <p:ext uri="{BB962C8B-B14F-4D97-AF65-F5344CB8AC3E}">
        <p14:creationId xmlns:p14="http://schemas.microsoft.com/office/powerpoint/2010/main" val="462788764"/>
      </p:ext>
    </p:extLst>
  </p:cSld>
  <p:clrMapOvr>
    <a:masterClrMapping/>
  </p:clrMapOvr>
  <p:timing>
    <p:tnLst>
      <p:par>
        <p:cTn id="1" dur="indefinite" restart="never" nodeType="tmRoot">
          <p:childTnLst>
            <p:par>
              <p:cTn id="2"/>
            </p:par>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Autofit/>
          </a:bodyPr>
          <a:lstStyle/>
          <a:p>
            <a:pPr algn="just"/>
            <a:r>
              <a:rPr lang="en-US" sz="2900" dirty="0">
                <a:latin typeface="Agency FB" panose="020B0503020202020204" pitchFamily="34" charset="0"/>
              </a:rPr>
              <a:t>In </a:t>
            </a:r>
            <a:r>
              <a:rPr lang="en-US" sz="2900" dirty="0" err="1">
                <a:latin typeface="Agency FB" panose="020B0503020202020204" pitchFamily="34" charset="0"/>
              </a:rPr>
              <a:t>lampbrush</a:t>
            </a:r>
            <a:r>
              <a:rPr lang="en-US" sz="2900" dirty="0">
                <a:latin typeface="Agency FB" panose="020B0503020202020204" pitchFamily="34" charset="0"/>
              </a:rPr>
              <a:t> chromosomes the DNA loops are the sites of intensive RNA synthesis. rRNA and mRNA are synthesized in large amount and the transcription of rRNA causes the enlargement of nucleolus, or formation of numerous additional nucleoli. </a:t>
            </a:r>
          </a:p>
          <a:p>
            <a:pPr algn="just"/>
            <a:r>
              <a:rPr lang="en-US" sz="2900" dirty="0">
                <a:latin typeface="Agency FB" panose="020B0503020202020204" pitchFamily="34" charset="0"/>
              </a:rPr>
              <a:t>Due to the synthesis of large amounts of proteins, fats, carbohydrates and other molecules in the cytoplasm needed for further development of the embryo, the oocyte grows in size. </a:t>
            </a:r>
          </a:p>
          <a:p>
            <a:pPr algn="just"/>
            <a:r>
              <a:rPr lang="en-US" sz="2900" dirty="0">
                <a:latin typeface="Agency FB" panose="020B0503020202020204" pitchFamily="34" charset="0"/>
              </a:rPr>
              <a:t>Synthesis of proteins occurs near the loops. </a:t>
            </a:r>
          </a:p>
          <a:p>
            <a:pPr algn="just"/>
            <a:endParaRPr lang="en-US" sz="2900" dirty="0">
              <a:latin typeface="Agency FB" panose="020B0503020202020204" pitchFamily="34" charset="0"/>
            </a:endParaRPr>
          </a:p>
          <a:p>
            <a:pPr marL="0" indent="0" algn="just">
              <a:buNone/>
            </a:pPr>
            <a:r>
              <a:rPr lang="en-US" sz="2900" dirty="0">
                <a:latin typeface="Agency FB" panose="020B0503020202020204" pitchFamily="34" charset="0"/>
              </a:rPr>
              <a:t>   </a:t>
            </a:r>
            <a:r>
              <a:rPr lang="en-US" sz="2900" b="1" dirty="0">
                <a:solidFill>
                  <a:srgbClr val="FF0000"/>
                </a:solidFill>
                <a:highlight>
                  <a:srgbClr val="FFFF00"/>
                </a:highlight>
                <a:latin typeface="Agency FB" panose="020B0503020202020204" pitchFamily="34" charset="0"/>
              </a:rPr>
              <a:t>Functions of </a:t>
            </a:r>
            <a:r>
              <a:rPr lang="en-US" sz="2900" b="1" dirty="0" err="1">
                <a:solidFill>
                  <a:srgbClr val="FF0000"/>
                </a:solidFill>
                <a:highlight>
                  <a:srgbClr val="FFFF00"/>
                </a:highlight>
                <a:latin typeface="Agency FB" panose="020B0503020202020204" pitchFamily="34" charset="0"/>
              </a:rPr>
              <a:t>Lampbrush</a:t>
            </a:r>
            <a:r>
              <a:rPr lang="en-US" sz="2900" b="1" dirty="0">
                <a:solidFill>
                  <a:srgbClr val="FF0000"/>
                </a:solidFill>
                <a:highlight>
                  <a:srgbClr val="FFFF00"/>
                </a:highlight>
                <a:latin typeface="Agency FB" panose="020B0503020202020204" pitchFamily="34" charset="0"/>
              </a:rPr>
              <a:t> Chromosome</a:t>
            </a:r>
          </a:p>
          <a:p>
            <a:pPr algn="just"/>
            <a:r>
              <a:rPr lang="en-US" sz="2900" dirty="0">
                <a:latin typeface="Agency FB" panose="020B0503020202020204" pitchFamily="34" charset="0"/>
              </a:rPr>
              <a:t>(</a:t>
            </a:r>
            <a:r>
              <a:rPr lang="en-US" sz="2900" dirty="0" err="1">
                <a:latin typeface="Agency FB" panose="020B0503020202020204" pitchFamily="34" charset="0"/>
              </a:rPr>
              <a:t>i</a:t>
            </a:r>
            <a:r>
              <a:rPr lang="en-US" sz="2900" dirty="0">
                <a:latin typeface="Agency FB" panose="020B0503020202020204" pitchFamily="34" charset="0"/>
              </a:rPr>
              <a:t>) These chromosomes are involved in the synthesis of RNA and proteins by their loops. </a:t>
            </a:r>
          </a:p>
          <a:p>
            <a:pPr algn="just"/>
            <a:r>
              <a:rPr lang="en-US" sz="2900" dirty="0">
                <a:latin typeface="Agency FB" panose="020B0503020202020204" pitchFamily="34" charset="0"/>
              </a:rPr>
              <a:t>(ii) </a:t>
            </a:r>
            <a:r>
              <a:rPr lang="en-US" sz="2900" dirty="0" err="1">
                <a:latin typeface="Agency FB" panose="020B0503020202020204" pitchFamily="34" charset="0"/>
              </a:rPr>
              <a:t>Lampbrush</a:t>
            </a:r>
            <a:r>
              <a:rPr lang="en-US" sz="2900" dirty="0">
                <a:latin typeface="Agency FB" panose="020B0503020202020204" pitchFamily="34" charset="0"/>
              </a:rPr>
              <a:t> chromosomes probably help in the formation of certain amount of yolk material for the egg. </a:t>
            </a:r>
          </a:p>
        </p:txBody>
      </p:sp>
    </p:spTree>
    <p:extLst>
      <p:ext uri="{BB962C8B-B14F-4D97-AF65-F5344CB8AC3E}">
        <p14:creationId xmlns:p14="http://schemas.microsoft.com/office/powerpoint/2010/main" val="2789817412"/>
      </p:ext>
    </p:extLst>
  </p:cSld>
  <p:clrMapOvr>
    <a:masterClrMapping/>
  </p:clrMapOvr>
  <p:timing>
    <p:tnLst>
      <p:par>
        <p:cTn id="1" dur="indefinite" restart="never" nodeType="tmRoot">
          <p:childTnLst>
            <p:par>
              <p:cTn id="2"/>
            </p:par>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62D36AC6-08E7-E8CA-FED0-623A3BC3B097}"/>
              </a:ext>
            </a:extLst>
          </p:cNvPr>
          <p:cNvPicPr>
            <a:picLocks noChangeAspect="1"/>
          </p:cNvPicPr>
          <p:nvPr/>
        </p:nvPicPr>
        <p:blipFill rotWithShape="1">
          <a:blip r:embed="rId2"/>
          <a:srcRect l="26680" t="24687" r="27582" b="30044"/>
          <a:stretch/>
        </p:blipFill>
        <p:spPr>
          <a:xfrm>
            <a:off x="749512" y="509669"/>
            <a:ext cx="7390147" cy="5081665"/>
          </a:xfrm>
          <a:prstGeom prst="rect">
            <a:avLst/>
          </a:prstGeom>
        </p:spPr>
      </p:pic>
      <p:sp>
        <p:nvSpPr>
          <p:cNvPr id="6" name="TextBox 5">
            <a:extLst>
              <a:ext uri="{FF2B5EF4-FFF2-40B4-BE49-F238E27FC236}">
                <a16:creationId xmlns:a16="http://schemas.microsoft.com/office/drawing/2014/main" id="{0B84772A-0F44-AD07-4CC9-0EC367C2A7C6}"/>
              </a:ext>
            </a:extLst>
          </p:cNvPr>
          <p:cNvSpPr txBox="1"/>
          <p:nvPr/>
        </p:nvSpPr>
        <p:spPr>
          <a:xfrm>
            <a:off x="2267264" y="5878852"/>
            <a:ext cx="6093500"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Detailed structure of </a:t>
            </a:r>
            <a:r>
              <a:rPr lang="en-US" sz="2400" b="1" dirty="0" err="1">
                <a:highlight>
                  <a:srgbClr val="FFFF00"/>
                </a:highlight>
                <a:latin typeface="Agency FB" panose="020B0503020202020204" pitchFamily="34" charset="0"/>
              </a:rPr>
              <a:t>lampbrush</a:t>
            </a:r>
            <a:r>
              <a:rPr lang="en-US" sz="2400" b="1" dirty="0">
                <a:highlight>
                  <a:srgbClr val="FFFF00"/>
                </a:highlight>
                <a:latin typeface="Agency FB" panose="020B0503020202020204" pitchFamily="34" charset="0"/>
              </a:rPr>
              <a:t> chromosome</a:t>
            </a:r>
          </a:p>
        </p:txBody>
      </p:sp>
    </p:spTree>
    <p:extLst>
      <p:ext uri="{BB962C8B-B14F-4D97-AF65-F5344CB8AC3E}">
        <p14:creationId xmlns:p14="http://schemas.microsoft.com/office/powerpoint/2010/main" val="302716057"/>
      </p:ext>
    </p:extLst>
  </p:cSld>
  <p:clrMapOvr>
    <a:masterClrMapping/>
  </p:clrMapOvr>
  <p:timing>
    <p:tnLst>
      <p:par>
        <p:cTn id="1" dur="indefinite" restart="never" nodeType="tmRoot">
          <p:childTnLst>
            <p:par>
              <p:cTn id="2"/>
            </p:par>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2700" b="1" dirty="0">
                <a:latin typeface="Agency FB" panose="020B0503020202020204" pitchFamily="34" charset="0"/>
              </a:rPr>
              <a:t>    </a:t>
            </a:r>
            <a:r>
              <a:rPr lang="en-US" sz="3500" b="1" dirty="0">
                <a:solidFill>
                  <a:srgbClr val="FF0000"/>
                </a:solidFill>
                <a:latin typeface="Agency FB" panose="020B0503020202020204" pitchFamily="34" charset="0"/>
              </a:rPr>
              <a:t>Glossary on Chromosomes</a:t>
            </a:r>
          </a:p>
          <a:p>
            <a:pPr algn="just"/>
            <a:r>
              <a:rPr lang="en-US" sz="2700" b="1" dirty="0">
                <a:highlight>
                  <a:srgbClr val="FFFF00"/>
                </a:highlight>
                <a:latin typeface="Agency FB" panose="020B0503020202020204" pitchFamily="34" charset="0"/>
              </a:rPr>
              <a:t>Chromatin fiber: </a:t>
            </a:r>
            <a:r>
              <a:rPr lang="en-US" sz="2700" dirty="0">
                <a:latin typeface="Agency FB" panose="020B0503020202020204" pitchFamily="34" charset="0"/>
              </a:rPr>
              <a:t>A complex of macromolecules found in cells consisting of DNA, RNA and proteins. </a:t>
            </a:r>
          </a:p>
          <a:p>
            <a:pPr algn="just"/>
            <a:r>
              <a:rPr lang="en-US" sz="2700" b="1" dirty="0">
                <a:highlight>
                  <a:srgbClr val="FFFF00"/>
                </a:highlight>
                <a:latin typeface="Agency FB" panose="020B0503020202020204" pitchFamily="34" charset="0"/>
              </a:rPr>
              <a:t>Nucleic acid: </a:t>
            </a:r>
            <a:r>
              <a:rPr lang="en-US" sz="2700" dirty="0">
                <a:latin typeface="Agency FB" panose="020B0503020202020204" pitchFamily="34" charset="0"/>
              </a:rPr>
              <a:t>The biopolymers, which include DNA (deoxyribonucleic acid) and RNA (ribonucleic acid), made from nucleotides are known as nucleic acids. </a:t>
            </a:r>
          </a:p>
          <a:p>
            <a:pPr algn="just"/>
            <a:r>
              <a:rPr lang="en-US" sz="2700" b="1" dirty="0" err="1">
                <a:highlight>
                  <a:srgbClr val="FFFF00"/>
                </a:highlight>
                <a:latin typeface="Agency FB" panose="020B0503020202020204" pitchFamily="34" charset="0"/>
              </a:rPr>
              <a:t>Ribovirus</a:t>
            </a:r>
            <a:r>
              <a:rPr lang="en-US" sz="2700" b="1" dirty="0">
                <a:highlight>
                  <a:srgbClr val="FFFF00"/>
                </a:highlight>
                <a:latin typeface="Agency FB" panose="020B0503020202020204" pitchFamily="34" charset="0"/>
              </a:rPr>
              <a:t>: </a:t>
            </a:r>
            <a:r>
              <a:rPr lang="en-US" sz="2700" dirty="0">
                <a:latin typeface="Agency FB" panose="020B0503020202020204" pitchFamily="34" charset="0"/>
              </a:rPr>
              <a:t>Any of a group of viruses whose nucleic acid core is composed of RNA, including the retroviruses and picornaviruses is known as </a:t>
            </a:r>
            <a:r>
              <a:rPr lang="en-US" sz="2700" dirty="0" err="1">
                <a:latin typeface="Agency FB" panose="020B0503020202020204" pitchFamily="34" charset="0"/>
              </a:rPr>
              <a:t>ribovirus</a:t>
            </a:r>
            <a:r>
              <a:rPr lang="en-US" sz="2700" dirty="0">
                <a:latin typeface="Agency FB" panose="020B0503020202020204" pitchFamily="34" charset="0"/>
              </a:rPr>
              <a:t>. </a:t>
            </a:r>
          </a:p>
          <a:p>
            <a:pPr algn="just"/>
            <a:r>
              <a:rPr lang="en-US" sz="2700" b="1" dirty="0">
                <a:highlight>
                  <a:srgbClr val="FFFF00"/>
                </a:highlight>
                <a:latin typeface="Agency FB" panose="020B0503020202020204" pitchFamily="34" charset="0"/>
              </a:rPr>
              <a:t>Nucleoid: </a:t>
            </a:r>
            <a:r>
              <a:rPr lang="en-US" sz="2700" dirty="0">
                <a:latin typeface="Agency FB" panose="020B0503020202020204" pitchFamily="34" charset="0"/>
              </a:rPr>
              <a:t>The nucleoid is an irregularly shaped region within the cell of a prokaryote that contains all or most of the genetic material and it is not surrounded by a nuclear membrane. Extra nuclear </a:t>
            </a:r>
          </a:p>
          <a:p>
            <a:pPr algn="just"/>
            <a:r>
              <a:rPr lang="en-US" sz="2700" b="1" dirty="0">
                <a:highlight>
                  <a:srgbClr val="FFFF00"/>
                </a:highlight>
                <a:latin typeface="Agency FB" panose="020B0503020202020204" pitchFamily="34" charset="0"/>
              </a:rPr>
              <a:t>Chromosomes: </a:t>
            </a:r>
            <a:r>
              <a:rPr lang="en-US" sz="2700" dirty="0">
                <a:latin typeface="Agency FB" panose="020B0503020202020204" pitchFamily="34" charset="0"/>
              </a:rPr>
              <a:t>Extra chromosomal DNA is any DNA that is found outside of the nucleus of a cell like in mitochondria and plastids. </a:t>
            </a:r>
          </a:p>
          <a:p>
            <a:pPr algn="just"/>
            <a:r>
              <a:rPr lang="en-US" sz="2700" b="1" dirty="0">
                <a:highlight>
                  <a:srgbClr val="FFFF00"/>
                </a:highlight>
                <a:latin typeface="Agency FB" panose="020B0503020202020204" pitchFamily="34" charset="0"/>
              </a:rPr>
              <a:t>Centrosome: </a:t>
            </a:r>
            <a:r>
              <a:rPr lang="en-US" sz="2700" dirty="0">
                <a:latin typeface="Agency FB" panose="020B0503020202020204" pitchFamily="34" charset="0"/>
              </a:rPr>
              <a:t>The centrosome is an organelle that is the main place where cell microtubules get organized. </a:t>
            </a:r>
          </a:p>
          <a:p>
            <a:pPr algn="just"/>
            <a:r>
              <a:rPr lang="en-US" sz="2700" b="1" dirty="0">
                <a:highlight>
                  <a:srgbClr val="FFFF00"/>
                </a:highlight>
                <a:latin typeface="Agency FB" panose="020B0503020202020204" pitchFamily="34" charset="0"/>
              </a:rPr>
              <a:t>Kinetochore: </a:t>
            </a:r>
            <a:r>
              <a:rPr lang="en-US" sz="2700" dirty="0">
                <a:latin typeface="Agency FB" panose="020B0503020202020204" pitchFamily="34" charset="0"/>
              </a:rPr>
              <a:t>A kinetochore is a protein structure that forms on a chromatid during cell division and allows it to attach to a spindle fiber on a chromosome. </a:t>
            </a:r>
          </a:p>
        </p:txBody>
      </p:sp>
    </p:spTree>
    <p:extLst>
      <p:ext uri="{BB962C8B-B14F-4D97-AF65-F5344CB8AC3E}">
        <p14:creationId xmlns:p14="http://schemas.microsoft.com/office/powerpoint/2010/main" val="2420121455"/>
      </p:ext>
    </p:extLst>
  </p:cSld>
  <p:clrMapOvr>
    <a:masterClrMapping/>
  </p:clrMapOvr>
  <p:timing>
    <p:tnLst>
      <p:par>
        <p:cTn id="1" dur="indefinite" restart="never" nodeType="tmRoot">
          <p:childTnLst>
            <p:par>
              <p:cTn id="2"/>
            </p:par>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algn="just"/>
            <a:r>
              <a:rPr lang="en-US" sz="3200" b="1" dirty="0">
                <a:highlight>
                  <a:srgbClr val="FFFF00"/>
                </a:highlight>
                <a:latin typeface="Agency FB" pitchFamily="34" charset="0"/>
              </a:rPr>
              <a:t>Sat-chromosome: </a:t>
            </a:r>
            <a:r>
              <a:rPr lang="en-US" sz="3200" dirty="0">
                <a:latin typeface="Agency FB" pitchFamily="34" charset="0"/>
              </a:rPr>
              <a:t>A satellite chromosome or SAT chromosome has a chromosome segment that is separated from the main body of the chromosome by a secondary constriction. </a:t>
            </a:r>
          </a:p>
          <a:p>
            <a:pPr algn="just"/>
            <a:r>
              <a:rPr lang="en-US" sz="3200" b="1" dirty="0">
                <a:highlight>
                  <a:srgbClr val="FFFF00"/>
                </a:highlight>
                <a:latin typeface="Agency FB" pitchFamily="34" charset="0"/>
              </a:rPr>
              <a:t>Nuclear organizer: </a:t>
            </a:r>
            <a:r>
              <a:rPr lang="en-US" sz="3200" dirty="0">
                <a:latin typeface="Agency FB" pitchFamily="34" charset="0"/>
              </a:rPr>
              <a:t>A nucleolar organizer is a chromosomal region around which the nucleolus forms. </a:t>
            </a:r>
          </a:p>
          <a:p>
            <a:pPr algn="just"/>
            <a:r>
              <a:rPr lang="en-US" sz="3200" b="1" dirty="0">
                <a:highlight>
                  <a:srgbClr val="FFFF00"/>
                </a:highlight>
                <a:latin typeface="Agency FB" pitchFamily="34" charset="0"/>
              </a:rPr>
              <a:t>Telomere: </a:t>
            </a:r>
            <a:r>
              <a:rPr lang="en-US" sz="3200" dirty="0">
                <a:latin typeface="Agency FB" pitchFamily="34" charset="0"/>
              </a:rPr>
              <a:t>At each end of a chromosome there is a region of repetitive nucleotide sequences which protects the end of the chromosome from deterioration or from fusion with neighboring chromosomes. This region is known as telomere. </a:t>
            </a:r>
          </a:p>
          <a:p>
            <a:pPr algn="just"/>
            <a:r>
              <a:rPr lang="en-US" sz="3200" b="1" dirty="0">
                <a:highlight>
                  <a:srgbClr val="FFFF00"/>
                </a:highlight>
                <a:latin typeface="Agency FB" pitchFamily="34" charset="0"/>
              </a:rPr>
              <a:t>Malpighian tubule: </a:t>
            </a:r>
            <a:r>
              <a:rPr lang="en-US" sz="3200" dirty="0">
                <a:latin typeface="Agency FB" pitchFamily="34" charset="0"/>
              </a:rPr>
              <a:t>The Malpighian tubule system is a type of excretory and osmoregulatory system found in some insects, myriapods, arachnids, and tardigrades. It consists of branching tubules extending from the alimentary canal that absorbs solutes, water, and wastes from the surrounding </a:t>
            </a:r>
            <a:r>
              <a:rPr lang="en-US" sz="3200" dirty="0" err="1">
                <a:latin typeface="Agency FB" pitchFamily="34" charset="0"/>
              </a:rPr>
              <a:t>haemolymph</a:t>
            </a:r>
            <a:r>
              <a:rPr lang="en-US" sz="3200" dirty="0">
                <a:latin typeface="Agency FB" pitchFamily="34" charset="0"/>
              </a:rPr>
              <a:t>. </a:t>
            </a:r>
          </a:p>
          <a:p>
            <a:pPr algn="just"/>
            <a:r>
              <a:rPr lang="en-US" sz="3200" b="1" dirty="0">
                <a:highlight>
                  <a:srgbClr val="FFFF00"/>
                </a:highlight>
                <a:latin typeface="Agency FB" pitchFamily="34" charset="0"/>
              </a:rPr>
              <a:t>Chromomere: </a:t>
            </a:r>
            <a:r>
              <a:rPr lang="en-US" sz="3200" dirty="0">
                <a:latin typeface="Agency FB" pitchFamily="34" charset="0"/>
              </a:rPr>
              <a:t>A chromomere is one of the serially aligned beads or granules of a eukaryotic chromosome, resulting from local coiling of a continuous DNA thread. </a:t>
            </a:r>
            <a:endParaRPr lang="en-US" sz="4400" dirty="0">
              <a:latin typeface="Agency FB" panose="020B0503020202020204" pitchFamily="34" charset="0"/>
            </a:endParaRPr>
          </a:p>
          <a:p>
            <a:endParaRPr lang="en-US" sz="3200" dirty="0">
              <a:latin typeface="Agency FB" pitchFamily="34" charset="0"/>
            </a:endParaRPr>
          </a:p>
        </p:txBody>
      </p:sp>
    </p:spTree>
    <p:extLst>
      <p:ext uri="{BB962C8B-B14F-4D97-AF65-F5344CB8AC3E}">
        <p14:creationId xmlns:p14="http://schemas.microsoft.com/office/powerpoint/2010/main" val="602736326"/>
      </p:ext>
    </p:extLst>
  </p:cSld>
  <p:clrMapOvr>
    <a:masterClrMapping/>
  </p:clrMapOvr>
  <p:timing>
    <p:tnLst>
      <p:par>
        <p:cTn id="1" dur="indefinite" restart="never" nodeType="tmRoot">
          <p:childTnLst>
            <p:par>
              <p:cTn id="2"/>
            </p:par>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fontScale="92500" lnSpcReduction="10000"/>
          </a:bodyPr>
          <a:lstStyle/>
          <a:p>
            <a:pPr marL="0" indent="0" algn="just">
              <a:buNone/>
            </a:pPr>
            <a:r>
              <a:rPr lang="en-US" sz="2500" dirty="0">
                <a:highlight>
                  <a:srgbClr val="FFFF00"/>
                </a:highlight>
                <a:latin typeface="Agency FB" panose="020B0503020202020204" pitchFamily="34" charset="0"/>
              </a:rPr>
              <a:t>    </a:t>
            </a:r>
            <a:r>
              <a:rPr lang="en-US" sz="3500" b="1" dirty="0">
                <a:highlight>
                  <a:srgbClr val="FFFF00"/>
                </a:highlight>
                <a:latin typeface="Agency FB" panose="020B0503020202020204" pitchFamily="34" charset="0"/>
              </a:rPr>
              <a:t>Self Assessment Questions and Possible Answers: Multiple Choice Questions:</a:t>
            </a:r>
          </a:p>
          <a:p>
            <a:pPr algn="just"/>
            <a:r>
              <a:rPr lang="en-US" sz="2500" dirty="0">
                <a:latin typeface="Agency FB" panose="020B0503020202020204" pitchFamily="34" charset="0"/>
              </a:rPr>
              <a:t>1. Chromosomes are best seen in: (a) Interphase (b) Metaphase (c) Prophase (d) Telophase </a:t>
            </a:r>
          </a:p>
          <a:p>
            <a:pPr algn="just"/>
            <a:r>
              <a:rPr lang="en-US" sz="2500" dirty="0">
                <a:latin typeface="Agency FB" panose="020B0503020202020204" pitchFamily="34" charset="0"/>
              </a:rPr>
              <a:t>2. A chromosome with terminal centromere is called: (a) Metacentric (b) Telocentric (c) Submetacentric (d) Acrocentric </a:t>
            </a:r>
          </a:p>
          <a:p>
            <a:pPr algn="just"/>
            <a:r>
              <a:rPr lang="en-US" sz="2500" dirty="0">
                <a:latin typeface="Agency FB" panose="020B0503020202020204" pitchFamily="34" charset="0"/>
              </a:rPr>
              <a:t>3. A chromatid has: (a) One chromonema (b) Four </a:t>
            </a:r>
            <a:r>
              <a:rPr lang="en-US" sz="2500" dirty="0" err="1">
                <a:latin typeface="Agency FB" panose="020B0503020202020204" pitchFamily="34" charset="0"/>
              </a:rPr>
              <a:t>chromonemata</a:t>
            </a:r>
            <a:r>
              <a:rPr lang="en-US" sz="2500" dirty="0">
                <a:latin typeface="Agency FB" panose="020B0503020202020204" pitchFamily="34" charset="0"/>
              </a:rPr>
              <a:t> (c) Two </a:t>
            </a:r>
            <a:r>
              <a:rPr lang="en-US" sz="2500" dirty="0" err="1">
                <a:latin typeface="Agency FB" panose="020B0503020202020204" pitchFamily="34" charset="0"/>
              </a:rPr>
              <a:t>chromonemata</a:t>
            </a:r>
            <a:r>
              <a:rPr lang="en-US" sz="2500" dirty="0">
                <a:latin typeface="Agency FB" panose="020B0503020202020204" pitchFamily="34" charset="0"/>
              </a:rPr>
              <a:t> (d) Numerous </a:t>
            </a:r>
            <a:r>
              <a:rPr lang="en-US" sz="2500" dirty="0" err="1">
                <a:latin typeface="Agency FB" panose="020B0503020202020204" pitchFamily="34" charset="0"/>
              </a:rPr>
              <a:t>chromonemata</a:t>
            </a:r>
            <a:r>
              <a:rPr lang="en-US" sz="2500" dirty="0">
                <a:latin typeface="Agency FB" panose="020B0503020202020204" pitchFamily="34" charset="0"/>
              </a:rPr>
              <a:t> </a:t>
            </a:r>
          </a:p>
          <a:p>
            <a:pPr algn="just"/>
            <a:r>
              <a:rPr lang="en-US" sz="2500" dirty="0">
                <a:latin typeface="Agency FB" panose="020B0503020202020204" pitchFamily="34" charset="0"/>
              </a:rPr>
              <a:t>4. In bacterial chromosomes, nucleic acid polymers are: (a) Linear RNA molecule (b) Linear DNA molecule (c) Two types of DNA and RNA (d) Circular DNA molecule </a:t>
            </a:r>
          </a:p>
          <a:p>
            <a:pPr algn="just"/>
            <a:r>
              <a:rPr lang="en-US" sz="2500" dirty="0">
                <a:latin typeface="Agency FB" panose="020B0503020202020204" pitchFamily="34" charset="0"/>
              </a:rPr>
              <a:t>5. The component of chromosomes that controls heredity is: (a) Proteins (b) RNA (c) DNA (d) Metal ions</a:t>
            </a:r>
          </a:p>
          <a:p>
            <a:pPr algn="just"/>
            <a:r>
              <a:rPr lang="en-US" sz="2500" dirty="0">
                <a:latin typeface="Agency FB" panose="020B0503020202020204" pitchFamily="34" charset="0"/>
              </a:rPr>
              <a:t>6. In which of the following organisms were discovered polytene chromosomes? (a) Musca (b) Cimex (c) Drosophila (d) Chironomus </a:t>
            </a:r>
          </a:p>
          <a:p>
            <a:pPr algn="just"/>
            <a:r>
              <a:rPr lang="en-US" sz="2500" dirty="0">
                <a:latin typeface="Agency FB" panose="020B0503020202020204" pitchFamily="34" charset="0"/>
              </a:rPr>
              <a:t>7. </a:t>
            </a:r>
            <a:r>
              <a:rPr lang="en-US" sz="2500" dirty="0" err="1">
                <a:latin typeface="Agency FB" panose="020B0503020202020204" pitchFamily="34" charset="0"/>
              </a:rPr>
              <a:t>Lampbrush</a:t>
            </a:r>
            <a:r>
              <a:rPr lang="en-US" sz="2500" dirty="0">
                <a:latin typeface="Agency FB" panose="020B0503020202020204" pitchFamily="34" charset="0"/>
              </a:rPr>
              <a:t> chromosomes are found during: (a) Interphase (b) Metaphase of meiosis (c) Prophase of mitosis (d) First prophase of meiosis </a:t>
            </a:r>
          </a:p>
          <a:p>
            <a:pPr algn="just"/>
            <a:r>
              <a:rPr lang="en-US" sz="2500" dirty="0">
                <a:latin typeface="Agency FB" panose="020B0503020202020204" pitchFamily="34" charset="0"/>
              </a:rPr>
              <a:t>8. </a:t>
            </a:r>
            <a:r>
              <a:rPr lang="en-US" sz="2500" dirty="0" err="1">
                <a:latin typeface="Agency FB" panose="020B0503020202020204" pitchFamily="34" charset="0"/>
              </a:rPr>
              <a:t>Balbiani</a:t>
            </a:r>
            <a:r>
              <a:rPr lang="en-US" sz="2500" dirty="0">
                <a:latin typeface="Agency FB" panose="020B0503020202020204" pitchFamily="34" charset="0"/>
              </a:rPr>
              <a:t> rings occur in: (a) Polytene chromosomes (b) </a:t>
            </a:r>
            <a:r>
              <a:rPr lang="en-US" sz="2500" dirty="0" err="1">
                <a:latin typeface="Agency FB" panose="020B0503020202020204" pitchFamily="34" charset="0"/>
              </a:rPr>
              <a:t>Lampbrush</a:t>
            </a:r>
            <a:r>
              <a:rPr lang="en-US" sz="2500" dirty="0">
                <a:latin typeface="Agency FB" panose="020B0503020202020204" pitchFamily="34" charset="0"/>
              </a:rPr>
              <a:t> chromosomes (c) Polysomes (d) </a:t>
            </a:r>
            <a:r>
              <a:rPr lang="en-US" sz="2500" dirty="0" err="1">
                <a:latin typeface="Agency FB" panose="020B0503020202020204" pitchFamily="34" charset="0"/>
              </a:rPr>
              <a:t>Heterosomes</a:t>
            </a:r>
            <a:endParaRPr lang="en-US" sz="2500" dirty="0">
              <a:latin typeface="Agency FB" panose="020B0503020202020204" pitchFamily="34" charset="0"/>
            </a:endParaRPr>
          </a:p>
          <a:p>
            <a:pPr algn="just"/>
            <a:r>
              <a:rPr lang="en-US" sz="2500" dirty="0">
                <a:latin typeface="Agency FB" panose="020B0503020202020204" pitchFamily="34" charset="0"/>
              </a:rPr>
              <a:t>9. Chromosomes with equal arms are called: (a) Submetacentric (b) Metacentric (c) Telocentric (d) Acrocentric </a:t>
            </a:r>
          </a:p>
          <a:p>
            <a:pPr algn="just"/>
            <a:r>
              <a:rPr lang="en-US" sz="2500" dirty="0">
                <a:latin typeface="Agency FB" panose="020B0503020202020204" pitchFamily="34" charset="0"/>
              </a:rPr>
              <a:t>10. An octamer of four histones complexed with DNA is called: (a) Nucleosome (b) Centrosome (c) Chromosome (d) Endosome </a:t>
            </a:r>
          </a:p>
        </p:txBody>
      </p:sp>
    </p:spTree>
    <p:extLst>
      <p:ext uri="{BB962C8B-B14F-4D97-AF65-F5344CB8AC3E}">
        <p14:creationId xmlns:p14="http://schemas.microsoft.com/office/powerpoint/2010/main" val="3950673730"/>
      </p:ext>
    </p:extLst>
  </p:cSld>
  <p:clrMapOvr>
    <a:masterClrMapping/>
  </p:clrMapOvr>
  <p:timing>
    <p:tnLst>
      <p:par>
        <p:cTn id="1" dur="indefinite" restart="never" nodeType="tmRoot">
          <p:childTnLst>
            <p:par>
              <p:cTn id="2"/>
            </p:par>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buNone/>
            </a:pPr>
            <a:r>
              <a:rPr lang="en-US" sz="3200" dirty="0">
                <a:latin typeface="Agency FB" panose="020B0503020202020204" pitchFamily="34" charset="0"/>
              </a:rPr>
              <a:t>  </a:t>
            </a:r>
            <a:r>
              <a:rPr lang="en-US" sz="3200" b="1" dirty="0">
                <a:solidFill>
                  <a:srgbClr val="FF0000"/>
                </a:solidFill>
                <a:latin typeface="Agency FB" panose="020B0503020202020204" pitchFamily="34" charset="0"/>
              </a:rPr>
              <a:t>Very Short Questions on Chromosomes</a:t>
            </a:r>
          </a:p>
          <a:p>
            <a:r>
              <a:rPr lang="en-US" sz="3200" dirty="0">
                <a:latin typeface="Agency FB" panose="020B0503020202020204" pitchFamily="34" charset="0"/>
              </a:rPr>
              <a:t>1. Who discovered the chromosomes? </a:t>
            </a:r>
          </a:p>
          <a:p>
            <a:r>
              <a:rPr lang="en-US" sz="3200" dirty="0">
                <a:latin typeface="Agency FB" panose="020B0503020202020204" pitchFamily="34" charset="0"/>
              </a:rPr>
              <a:t>2. Name the part of a chromosome separated by a secondary constriction? </a:t>
            </a:r>
          </a:p>
          <a:p>
            <a:r>
              <a:rPr lang="en-US" sz="3200" dirty="0">
                <a:latin typeface="Agency FB" panose="020B0503020202020204" pitchFamily="34" charset="0"/>
              </a:rPr>
              <a:t>3. What is a SAT-Chromosome? </a:t>
            </a:r>
          </a:p>
          <a:p>
            <a:r>
              <a:rPr lang="en-US" sz="3200" dirty="0">
                <a:latin typeface="Agency FB" panose="020B0503020202020204" pitchFamily="34" charset="0"/>
              </a:rPr>
              <a:t>4. What are nucleolar chromosomes? </a:t>
            </a:r>
          </a:p>
          <a:p>
            <a:r>
              <a:rPr lang="en-US" sz="3200" dirty="0">
                <a:latin typeface="Agency FB" panose="020B0503020202020204" pitchFamily="34" charset="0"/>
              </a:rPr>
              <a:t>5. Name the four types of chromosomes with regard to the position of a centromere. </a:t>
            </a:r>
          </a:p>
          <a:p>
            <a:r>
              <a:rPr lang="en-US" sz="3200" dirty="0">
                <a:latin typeface="Agency FB" panose="020B0503020202020204" pitchFamily="34" charset="0"/>
              </a:rPr>
              <a:t>6. Give the terms used for a chromosome with numerous </a:t>
            </a:r>
            <a:r>
              <a:rPr lang="en-US" sz="3200" dirty="0" err="1">
                <a:latin typeface="Agency FB" panose="020B0503020202020204" pitchFamily="34" charset="0"/>
              </a:rPr>
              <a:t>chromonemata</a:t>
            </a:r>
            <a:r>
              <a:rPr lang="en-US" sz="3200" dirty="0">
                <a:latin typeface="Agency FB" panose="020B0503020202020204" pitchFamily="34" charset="0"/>
              </a:rPr>
              <a:t>. </a:t>
            </a:r>
          </a:p>
          <a:p>
            <a:r>
              <a:rPr lang="en-US" sz="3200" dirty="0">
                <a:latin typeface="Agency FB" panose="020B0503020202020204" pitchFamily="34" charset="0"/>
              </a:rPr>
              <a:t>7. Which component of the chromosomes is responsible for heredity? </a:t>
            </a:r>
          </a:p>
          <a:p>
            <a:r>
              <a:rPr lang="en-US" sz="3200" dirty="0">
                <a:latin typeface="Agency FB" panose="020B0503020202020204" pitchFamily="34" charset="0"/>
              </a:rPr>
              <a:t>8. Explain heterochromatin. </a:t>
            </a:r>
          </a:p>
          <a:p>
            <a:r>
              <a:rPr lang="en-US" sz="3200" dirty="0">
                <a:latin typeface="Agency FB" panose="020B0503020202020204" pitchFamily="34" charset="0"/>
              </a:rPr>
              <a:t>9. Define nucleolar organizing region? </a:t>
            </a:r>
          </a:p>
          <a:p>
            <a:r>
              <a:rPr lang="en-US" sz="3200" dirty="0">
                <a:latin typeface="Agency FB" panose="020B0503020202020204" pitchFamily="34" charset="0"/>
              </a:rPr>
              <a:t>10. Who discovered salivary gland chromosomes? </a:t>
            </a:r>
          </a:p>
        </p:txBody>
      </p:sp>
    </p:spTree>
    <p:extLst>
      <p:ext uri="{BB962C8B-B14F-4D97-AF65-F5344CB8AC3E}">
        <p14:creationId xmlns:p14="http://schemas.microsoft.com/office/powerpoint/2010/main" val="962988993"/>
      </p:ext>
    </p:extLst>
  </p:cSld>
  <p:clrMapOvr>
    <a:masterClrMapping/>
  </p:clrMapOvr>
  <p:timing>
    <p:tnLst>
      <p:par>
        <p:cTn id="1" dur="indefinite" restart="never" nodeType="tmRoot">
          <p:childTnLst>
            <p:par>
              <p:cTn id="2"/>
            </p:par>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buNone/>
            </a:pPr>
            <a:r>
              <a:rPr lang="en-US" sz="3200" b="1" dirty="0">
                <a:solidFill>
                  <a:srgbClr val="FF0000"/>
                </a:solidFill>
                <a:latin typeface="Agency FB" panose="020B0503020202020204" pitchFamily="34" charset="0"/>
              </a:rPr>
              <a:t>   Terminal and Model Questions on Chromosomes</a:t>
            </a:r>
          </a:p>
          <a:p>
            <a:r>
              <a:rPr lang="en-US" sz="3200" dirty="0">
                <a:latin typeface="Agency FB" panose="020B0503020202020204" pitchFamily="34" charset="0"/>
              </a:rPr>
              <a:t>1. Describe the structure and functions of chromosomes. </a:t>
            </a:r>
          </a:p>
          <a:p>
            <a:r>
              <a:rPr lang="en-US" sz="3200" dirty="0">
                <a:latin typeface="Agency FB" panose="020B0503020202020204" pitchFamily="34" charset="0"/>
              </a:rPr>
              <a:t>2. Write an account of special type of chromosomes. </a:t>
            </a:r>
          </a:p>
          <a:p>
            <a:r>
              <a:rPr lang="en-US" sz="3200" dirty="0">
                <a:latin typeface="Agency FB" panose="020B0503020202020204" pitchFamily="34" charset="0"/>
              </a:rPr>
              <a:t>3. Give an account of Giant chromosomes. </a:t>
            </a:r>
          </a:p>
          <a:p>
            <a:r>
              <a:rPr lang="en-US" sz="3200" dirty="0">
                <a:latin typeface="Agency FB" panose="020B0503020202020204" pitchFamily="34" charset="0"/>
              </a:rPr>
              <a:t>4. Write down the properties and functions of chromosomes. </a:t>
            </a:r>
          </a:p>
          <a:p>
            <a:r>
              <a:rPr lang="en-US" sz="3200" dirty="0">
                <a:latin typeface="Agency FB" panose="020B0503020202020204" pitchFamily="34" charset="0"/>
              </a:rPr>
              <a:t>5. Describe the morphology and chemical composition of chromosomes. </a:t>
            </a:r>
          </a:p>
        </p:txBody>
      </p:sp>
    </p:spTree>
    <p:extLst>
      <p:ext uri="{BB962C8B-B14F-4D97-AF65-F5344CB8AC3E}">
        <p14:creationId xmlns:p14="http://schemas.microsoft.com/office/powerpoint/2010/main" val="3111172351"/>
      </p:ext>
    </p:extLst>
  </p:cSld>
  <p:clrMapOvr>
    <a:masterClrMapping/>
  </p:clrMapOvr>
  <p:timing>
    <p:tnLst>
      <p:par>
        <p:cTn id="1" dur="indefinite" restart="never" nodeType="tmRoot">
          <p:childTnLst>
            <p:par>
              <p:cTn id="2"/>
            </p:par>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200" dirty="0">
                <a:latin typeface="Agency FB" panose="020B0503020202020204" pitchFamily="34" charset="0"/>
              </a:rPr>
              <a:t>   </a:t>
            </a:r>
            <a:r>
              <a:rPr lang="en-US" sz="3500" b="1" dirty="0">
                <a:solidFill>
                  <a:srgbClr val="FF0000"/>
                </a:solidFill>
                <a:latin typeface="Agency FB" panose="020B0503020202020204" pitchFamily="34" charset="0"/>
              </a:rPr>
              <a:t>Cell Division</a:t>
            </a:r>
          </a:p>
          <a:p>
            <a:pPr marL="0" indent="0" algn="just">
              <a:buNone/>
            </a:pPr>
            <a:r>
              <a:rPr lang="en-US" sz="3200" dirty="0">
                <a:latin typeface="Agency FB" panose="020B0503020202020204" pitchFamily="34" charset="0"/>
              </a:rPr>
              <a:t>   </a:t>
            </a:r>
            <a:r>
              <a:rPr lang="en-US" sz="3200" b="1" dirty="0">
                <a:highlight>
                  <a:srgbClr val="FFFF00"/>
                </a:highlight>
                <a:latin typeface="Agency FB" panose="020B0503020202020204" pitchFamily="34" charset="0"/>
              </a:rPr>
              <a:t>Objectives </a:t>
            </a:r>
          </a:p>
          <a:p>
            <a:pPr algn="just"/>
            <a:r>
              <a:rPr lang="en-US" sz="3200" dirty="0">
                <a:latin typeface="Agency FB" panose="020B0503020202020204" pitchFamily="34" charset="0"/>
              </a:rPr>
              <a:t>Define mitosis and meiosis.  </a:t>
            </a:r>
          </a:p>
          <a:p>
            <a:pPr algn="just"/>
            <a:r>
              <a:rPr lang="en-US" sz="3200" dirty="0">
                <a:latin typeface="Agency FB" panose="020B0503020202020204" pitchFamily="34" charset="0"/>
              </a:rPr>
              <a:t>Elucidate stages of cell cycle.  </a:t>
            </a:r>
          </a:p>
          <a:p>
            <a:pPr algn="just"/>
            <a:r>
              <a:rPr lang="en-US" sz="3200" dirty="0">
                <a:latin typeface="Agency FB" panose="020B0503020202020204" pitchFamily="34" charset="0"/>
              </a:rPr>
              <a:t>Explain cytokinesis.  </a:t>
            </a:r>
          </a:p>
          <a:p>
            <a:pPr algn="just"/>
            <a:r>
              <a:rPr lang="en-US" sz="3200" dirty="0">
                <a:latin typeface="Agency FB" panose="020B0503020202020204" pitchFamily="34" charset="0"/>
              </a:rPr>
              <a:t>Describe reproductive cycle stages and synaptonemal complex.  </a:t>
            </a:r>
          </a:p>
          <a:p>
            <a:pPr algn="just"/>
            <a:r>
              <a:rPr lang="en-US" sz="3200" dirty="0">
                <a:latin typeface="Agency FB" panose="020B0503020202020204" pitchFamily="34" charset="0"/>
              </a:rPr>
              <a:t>Discuss recombination nodules.  </a:t>
            </a:r>
          </a:p>
          <a:p>
            <a:pPr algn="just"/>
            <a:r>
              <a:rPr lang="en-US" sz="3200" dirty="0">
                <a:latin typeface="Agency FB" panose="020B0503020202020204" pitchFamily="34" charset="0"/>
              </a:rPr>
              <a:t>Compare between mitosis and meiosis. </a:t>
            </a:r>
          </a:p>
        </p:txBody>
      </p:sp>
    </p:spTree>
    <p:extLst>
      <p:ext uri="{BB962C8B-B14F-4D97-AF65-F5344CB8AC3E}">
        <p14:creationId xmlns:p14="http://schemas.microsoft.com/office/powerpoint/2010/main" val="974755125"/>
      </p:ext>
    </p:extLst>
  </p:cSld>
  <p:clrMapOvr>
    <a:masterClrMapping/>
  </p:clrMapOvr>
  <p:timing>
    <p:tnLst>
      <p:par>
        <p:cTn id="1" dur="indefinite" restart="never" nodeType="tmRoot">
          <p:childTnLst>
            <p:par>
              <p:cTn id="2"/>
            </p:par>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marL="0" indent="0" algn="just">
              <a:buNone/>
            </a:pPr>
            <a:r>
              <a:rPr lang="en-US" sz="3500" b="1" dirty="0">
                <a:solidFill>
                  <a:srgbClr val="FF0000"/>
                </a:solidFill>
                <a:highlight>
                  <a:srgbClr val="FFFF00"/>
                </a:highlight>
                <a:latin typeface="Agency FB" panose="020B0503020202020204" pitchFamily="34" charset="0"/>
              </a:rPr>
              <a:t>    Introduction to Cell Division</a:t>
            </a:r>
          </a:p>
          <a:p>
            <a:pPr algn="just"/>
            <a:r>
              <a:rPr lang="en-US" sz="2700" dirty="0">
                <a:latin typeface="Agency FB" panose="020B0503020202020204" pitchFamily="34" charset="0"/>
              </a:rPr>
              <a:t>A multicellular organism starts its life as a single cell and it undergoes repeated division, thus, the growth and development of every living organism depends on the growth and multiplication of its cells. </a:t>
            </a:r>
          </a:p>
          <a:p>
            <a:pPr algn="just"/>
            <a:r>
              <a:rPr lang="en-US" sz="2700" dirty="0">
                <a:latin typeface="Agency FB" panose="020B0503020202020204" pitchFamily="34" charset="0"/>
              </a:rPr>
              <a:t>The cell increase in size due to growth and it is the characteristic feature of all the living organisms. </a:t>
            </a:r>
          </a:p>
          <a:p>
            <a:pPr algn="just"/>
            <a:r>
              <a:rPr lang="en-US" sz="2700" dirty="0">
                <a:latin typeface="Agency FB" panose="020B0503020202020204" pitchFamily="34" charset="0"/>
              </a:rPr>
              <a:t>After the cell attains maximum growth, it begins to divide. </a:t>
            </a:r>
          </a:p>
          <a:p>
            <a:pPr algn="just"/>
            <a:r>
              <a:rPr lang="en-US" sz="2700" dirty="0">
                <a:latin typeface="Agency FB" panose="020B0503020202020204" pitchFamily="34" charset="0"/>
              </a:rPr>
              <a:t>The vegetative growth of an organism takes place by an increase in the number of cells through cell divisions which follows the geometrical progression. </a:t>
            </a:r>
          </a:p>
          <a:p>
            <a:pPr algn="just"/>
            <a:r>
              <a:rPr lang="en-US" sz="2700" dirty="0">
                <a:latin typeface="Agency FB" panose="020B0503020202020204" pitchFamily="34" charset="0"/>
              </a:rPr>
              <a:t>The cell division is a continuous and dynamic process and it involves the following three stages: </a:t>
            </a:r>
          </a:p>
          <a:p>
            <a:pPr algn="just"/>
            <a:r>
              <a:rPr lang="en-US" sz="2700" dirty="0">
                <a:latin typeface="Agency FB" panose="020B0503020202020204" pitchFamily="34" charset="0"/>
              </a:rPr>
              <a:t>1. DNA or genome replication </a:t>
            </a:r>
          </a:p>
          <a:p>
            <a:pPr algn="just"/>
            <a:r>
              <a:rPr lang="en-US" sz="2700" dirty="0">
                <a:latin typeface="Agency FB" panose="020B0503020202020204" pitchFamily="34" charset="0"/>
              </a:rPr>
              <a:t>2. Nuclear division or karyokinesis </a:t>
            </a:r>
          </a:p>
          <a:p>
            <a:pPr algn="just"/>
            <a:r>
              <a:rPr lang="en-US" sz="2700" dirty="0">
                <a:latin typeface="Agency FB" panose="020B0503020202020204" pitchFamily="34" charset="0"/>
              </a:rPr>
              <a:t>3. Cytoplasmic division or cytokinesis: The cell division is of two types on the basis of number of genomes present in the daughter cells in comparison to the dividing parent cell — mitosis and meiosis. </a:t>
            </a:r>
          </a:p>
        </p:txBody>
      </p:sp>
    </p:spTree>
    <p:extLst>
      <p:ext uri="{BB962C8B-B14F-4D97-AF65-F5344CB8AC3E}">
        <p14:creationId xmlns:p14="http://schemas.microsoft.com/office/powerpoint/2010/main" val="2613728361"/>
      </p:ext>
    </p:extLst>
  </p:cSld>
  <p:clrMapOvr>
    <a:masterClrMapping/>
  </p:clrMapOvr>
  <p:timing>
    <p:tnLst>
      <p:par>
        <p:cTn id="1" dur="indefinite" restart="never" nodeType="tmRoot">
          <p:childTnLst>
            <p:par>
              <p:cTn id="2"/>
            </p:par>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algn="just"/>
            <a:r>
              <a:rPr lang="en-US" sz="3200" dirty="0">
                <a:latin typeface="Agency FB" panose="020B0503020202020204" pitchFamily="34" charset="0"/>
              </a:rPr>
              <a:t>The cell division is of two types on the basis of number of genomes present in the daughter cells in comparison to the dividing parent cell — mitosis and meiosis. </a:t>
            </a:r>
          </a:p>
          <a:p>
            <a:pPr algn="just"/>
            <a:r>
              <a:rPr lang="en-US" sz="3200" b="1" dirty="0">
                <a:highlight>
                  <a:srgbClr val="FFFF00"/>
                </a:highlight>
                <a:latin typeface="Agency FB" panose="020B0503020202020204" pitchFamily="34" charset="0"/>
              </a:rPr>
              <a:t>1. Mitosis - </a:t>
            </a:r>
            <a:r>
              <a:rPr lang="en-US" sz="3200" dirty="0">
                <a:latin typeface="Agency FB" panose="020B0503020202020204" pitchFamily="34" charset="0"/>
              </a:rPr>
              <a:t>The term mitosis was coined by </a:t>
            </a:r>
            <a:r>
              <a:rPr lang="en-US" sz="3200" b="1" dirty="0">
                <a:highlight>
                  <a:srgbClr val="FFFF00"/>
                </a:highlight>
                <a:latin typeface="Agency FB" panose="020B0503020202020204" pitchFamily="34" charset="0"/>
              </a:rPr>
              <a:t>W. Flemming in 1882</a:t>
            </a:r>
            <a:r>
              <a:rPr lang="en-US" sz="3200" dirty="0">
                <a:latin typeface="Agency FB" panose="020B0503020202020204" pitchFamily="34" charset="0"/>
              </a:rPr>
              <a:t>. </a:t>
            </a:r>
          </a:p>
          <a:p>
            <a:pPr algn="just"/>
            <a:r>
              <a:rPr lang="en-US" sz="3200" dirty="0">
                <a:latin typeface="Agency FB" panose="020B0503020202020204" pitchFamily="34" charset="0"/>
              </a:rPr>
              <a:t>The multiplication of a body cell into two daughter cells of equal size and containing the same number of chromosomes as in the parent cell is called mitosis or somatic division. </a:t>
            </a:r>
          </a:p>
          <a:p>
            <a:pPr algn="just"/>
            <a:r>
              <a:rPr lang="en-US" sz="3200" b="1" dirty="0">
                <a:highlight>
                  <a:srgbClr val="FFFF00"/>
                </a:highlight>
                <a:latin typeface="Agency FB" panose="020B0503020202020204" pitchFamily="34" charset="0"/>
              </a:rPr>
              <a:t>2. Meiosis </a:t>
            </a:r>
            <a:r>
              <a:rPr lang="en-US" sz="3200" dirty="0">
                <a:latin typeface="Agency FB" panose="020B0503020202020204" pitchFamily="34" charset="0"/>
              </a:rPr>
              <a:t>- The term meiosis was first coined by </a:t>
            </a:r>
            <a:r>
              <a:rPr lang="en-US" sz="3200" b="1" dirty="0">
                <a:highlight>
                  <a:srgbClr val="FFFF00"/>
                </a:highlight>
                <a:latin typeface="Agency FB" panose="020B0503020202020204" pitchFamily="34" charset="0"/>
              </a:rPr>
              <a:t>J. B. Farmer (1905) with J. E. Moore</a:t>
            </a:r>
            <a:r>
              <a:rPr lang="en-US" sz="3200" dirty="0">
                <a:latin typeface="Agency FB" panose="020B0503020202020204" pitchFamily="34" charset="0"/>
              </a:rPr>
              <a:t>. </a:t>
            </a:r>
          </a:p>
          <a:p>
            <a:pPr algn="just"/>
            <a:r>
              <a:rPr lang="en-US" sz="3200" dirty="0">
                <a:latin typeface="Agency FB" panose="020B0503020202020204" pitchFamily="34" charset="0"/>
              </a:rPr>
              <a:t>Meiosis occurs only in gonads (in germ mother cells) during the formation of gametes like sperm and ovum. </a:t>
            </a:r>
          </a:p>
          <a:p>
            <a:pPr algn="just"/>
            <a:r>
              <a:rPr lang="en-US" sz="3200" dirty="0">
                <a:latin typeface="Agency FB" panose="020B0503020202020204" pitchFamily="34" charset="0"/>
              </a:rPr>
              <a:t>Meiosis is a process by means of which double number or 2N or diploid chromosomes is reduced to its half number or N or haploid. </a:t>
            </a:r>
          </a:p>
          <a:p>
            <a:pPr algn="just"/>
            <a:r>
              <a:rPr lang="en-US" sz="3200" dirty="0">
                <a:latin typeface="Agency FB" panose="020B0503020202020204" pitchFamily="34" charset="0"/>
              </a:rPr>
              <a:t>It is also called </a:t>
            </a:r>
            <a:r>
              <a:rPr lang="en-US" sz="3200" b="1" dirty="0">
                <a:solidFill>
                  <a:srgbClr val="FF0000"/>
                </a:solidFill>
                <a:highlight>
                  <a:srgbClr val="FFFF00"/>
                </a:highlight>
                <a:latin typeface="Agency FB" panose="020B0503020202020204" pitchFamily="34" charset="0"/>
              </a:rPr>
              <a:t>reduction process</a:t>
            </a:r>
            <a:r>
              <a:rPr lang="en-US" sz="3200" dirty="0">
                <a:latin typeface="Agency FB" panose="020B0503020202020204" pitchFamily="34" charset="0"/>
              </a:rPr>
              <a:t>. </a:t>
            </a:r>
          </a:p>
        </p:txBody>
      </p:sp>
    </p:spTree>
    <p:extLst>
      <p:ext uri="{BB962C8B-B14F-4D97-AF65-F5344CB8AC3E}">
        <p14:creationId xmlns:p14="http://schemas.microsoft.com/office/powerpoint/2010/main" val="1659930997"/>
      </p:ext>
    </p:extLst>
  </p:cSld>
  <p:clrMapOvr>
    <a:masterClrMapping/>
  </p:clrMapOvr>
  <p:timing>
    <p:tnLst>
      <p:par>
        <p:cTn id="1" dur="indefinite" restart="never" nodeType="tmRoot">
          <p:childTnLst>
            <p:par>
              <p:cTn id="2"/>
            </p:par>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500" b="1" dirty="0">
                <a:highlight>
                  <a:srgbClr val="FFFF00"/>
                </a:highlight>
                <a:latin typeface="Agency FB" panose="020B0503020202020204" pitchFamily="34" charset="0"/>
              </a:rPr>
              <a:t>V. Metaplasm: </a:t>
            </a:r>
            <a:r>
              <a:rPr lang="en-US" sz="2500" dirty="0">
                <a:latin typeface="Agency FB" panose="020B0503020202020204" pitchFamily="34" charset="0"/>
              </a:rPr>
              <a:t>The particles like vacuoles, granules and other cytoplasmic bodies such as ribonucleoprotein molecules are represented by it. </a:t>
            </a:r>
          </a:p>
          <a:p>
            <a:pPr algn="just"/>
            <a:r>
              <a:rPr lang="en-US" sz="2500" b="1" dirty="0">
                <a:highlight>
                  <a:srgbClr val="FFFF00"/>
                </a:highlight>
                <a:latin typeface="Agency FB" panose="020B0503020202020204" pitchFamily="34" charset="0"/>
              </a:rPr>
              <a:t>VI. Cilia, basal bodies and flagella: </a:t>
            </a:r>
            <a:r>
              <a:rPr lang="en-US" sz="2500" dirty="0">
                <a:latin typeface="Agency FB" panose="020B0503020202020204" pitchFamily="34" charset="0"/>
              </a:rPr>
              <a:t>Cilia are the minute structures covering the surface in some cells. </a:t>
            </a:r>
          </a:p>
          <a:p>
            <a:pPr algn="just"/>
            <a:r>
              <a:rPr lang="en-US" sz="2500" dirty="0">
                <a:latin typeface="Agency FB" panose="020B0503020202020204" pitchFamily="34" charset="0"/>
              </a:rPr>
              <a:t>Both cilia and flagella originate from the basal bodies or blepharoplast lying in cytoplasm. </a:t>
            </a:r>
          </a:p>
          <a:p>
            <a:pPr algn="just"/>
            <a:r>
              <a:rPr lang="en-US" sz="2500" dirty="0">
                <a:latin typeface="Agency FB" panose="020B0503020202020204" pitchFamily="34" charset="0"/>
              </a:rPr>
              <a:t>They consist of nine outer fibrils with the two larger fibrils in the </a:t>
            </a:r>
            <a:r>
              <a:rPr lang="en-US" sz="2500" dirty="0" err="1">
                <a:latin typeface="Agency FB" panose="020B0503020202020204" pitchFamily="34" charset="0"/>
              </a:rPr>
              <a:t>centre</a:t>
            </a:r>
            <a:r>
              <a:rPr lang="en-US" sz="2500" dirty="0">
                <a:latin typeface="Agency FB" panose="020B0503020202020204" pitchFamily="34" charset="0"/>
              </a:rPr>
              <a:t>. Each fibril consists of two microtubules, or has 9+2 arrangement. </a:t>
            </a:r>
          </a:p>
          <a:p>
            <a:pPr algn="just"/>
            <a:r>
              <a:rPr lang="en-US" sz="2500" dirty="0">
                <a:latin typeface="Agency FB" panose="020B0503020202020204" pitchFamily="34" charset="0"/>
              </a:rPr>
              <a:t>Cilia and Flagella are the structure born by certain cells. </a:t>
            </a:r>
          </a:p>
          <a:p>
            <a:pPr algn="just"/>
            <a:r>
              <a:rPr lang="en-US" sz="2500" dirty="0">
                <a:latin typeface="Agency FB" panose="020B0503020202020204" pitchFamily="34" charset="0"/>
              </a:rPr>
              <a:t>They are composed of microtubules made of the protein tubulin. They have 9 + 2 plan of microtubule. </a:t>
            </a:r>
          </a:p>
          <a:p>
            <a:pPr algn="just"/>
            <a:r>
              <a:rPr lang="en-US" sz="2500" dirty="0">
                <a:latin typeface="Agency FB" panose="020B0503020202020204" pitchFamily="34" charset="0"/>
              </a:rPr>
              <a:t>Both grow at the base. They act as locomotory organelles, moves by their beats or undulations for they get the energy by breakdown of ATP molecule. </a:t>
            </a:r>
          </a:p>
        </p:txBody>
      </p:sp>
    </p:spTree>
    <p:extLst>
      <p:ext uri="{BB962C8B-B14F-4D97-AF65-F5344CB8AC3E}">
        <p14:creationId xmlns:p14="http://schemas.microsoft.com/office/powerpoint/2010/main" val="1240994249"/>
      </p:ext>
    </p:extLst>
  </p:cSld>
  <p:clrMapOvr>
    <a:masterClrMapping/>
  </p:clrMapOvr>
  <p:timing>
    <p:tnLst>
      <p:par>
        <p:cTn id="1" dur="indefinite" restart="never" nodeType="tmRoot">
          <p:childTnLst>
            <p:par>
              <p:cTn id="2"/>
            </p:par>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5791199" y="235528"/>
            <a:ext cx="6026727" cy="6359236"/>
          </a:xfrm>
          <a:ln w="38100">
            <a:solidFill>
              <a:srgbClr val="FF0000"/>
            </a:solidFill>
          </a:ln>
        </p:spPr>
        <p:txBody>
          <a:bodyPr>
            <a:normAutofit/>
          </a:bodyPr>
          <a:lstStyle/>
          <a:p>
            <a:endParaRPr lang="en-US" sz="2700" dirty="0">
              <a:latin typeface="Agency FB" panose="020B0503020202020204" pitchFamily="34" charset="0"/>
            </a:endParaRPr>
          </a:p>
          <a:p>
            <a:endParaRPr lang="en-US" sz="2700" dirty="0">
              <a:latin typeface="Agency FB" panose="020B0503020202020204" pitchFamily="34" charset="0"/>
            </a:endParaRPr>
          </a:p>
          <a:p>
            <a:endParaRPr lang="en-US" sz="2700" dirty="0">
              <a:latin typeface="Agency FB" panose="020B0503020202020204" pitchFamily="34" charset="0"/>
            </a:endParaRPr>
          </a:p>
        </p:txBody>
      </p:sp>
      <p:pic>
        <p:nvPicPr>
          <p:cNvPr id="4" name="Picture 3">
            <a:extLst>
              <a:ext uri="{FF2B5EF4-FFF2-40B4-BE49-F238E27FC236}">
                <a16:creationId xmlns:a16="http://schemas.microsoft.com/office/drawing/2014/main" id="{9102599A-0849-1A3C-DD1A-DDCA444637D2}"/>
              </a:ext>
            </a:extLst>
          </p:cNvPr>
          <p:cNvPicPr>
            <a:picLocks noChangeAspect="1"/>
          </p:cNvPicPr>
          <p:nvPr/>
        </p:nvPicPr>
        <p:blipFill rotWithShape="1">
          <a:blip r:embed="rId2"/>
          <a:srcRect l="30568" t="19379" r="31136" b="20995"/>
          <a:stretch/>
        </p:blipFill>
        <p:spPr>
          <a:xfrm>
            <a:off x="5957455" y="401775"/>
            <a:ext cx="5666507" cy="5578748"/>
          </a:xfrm>
          <a:prstGeom prst="rect">
            <a:avLst/>
          </a:prstGeom>
        </p:spPr>
      </p:pic>
      <p:sp>
        <p:nvSpPr>
          <p:cNvPr id="6" name="TextBox 5">
            <a:extLst>
              <a:ext uri="{FF2B5EF4-FFF2-40B4-BE49-F238E27FC236}">
                <a16:creationId xmlns:a16="http://schemas.microsoft.com/office/drawing/2014/main" id="{CF902E08-783E-8A66-0D7A-DD133CC79D71}"/>
              </a:ext>
            </a:extLst>
          </p:cNvPr>
          <p:cNvSpPr txBox="1"/>
          <p:nvPr/>
        </p:nvSpPr>
        <p:spPr>
          <a:xfrm>
            <a:off x="7439888" y="6056811"/>
            <a:ext cx="3048000"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Cell Cycle checkpoints</a:t>
            </a:r>
          </a:p>
        </p:txBody>
      </p:sp>
      <p:sp>
        <p:nvSpPr>
          <p:cNvPr id="7" name="Content Placeholder 2">
            <a:extLst>
              <a:ext uri="{FF2B5EF4-FFF2-40B4-BE49-F238E27FC236}">
                <a16:creationId xmlns:a16="http://schemas.microsoft.com/office/drawing/2014/main" id="{84342539-9FBA-7950-DA83-61C72337F6AA}"/>
              </a:ext>
            </a:extLst>
          </p:cNvPr>
          <p:cNvSpPr txBox="1">
            <a:spLocks/>
          </p:cNvSpPr>
          <p:nvPr/>
        </p:nvSpPr>
        <p:spPr>
          <a:xfrm>
            <a:off x="568037" y="235523"/>
            <a:ext cx="5223163" cy="6359236"/>
          </a:xfrm>
          <a:prstGeom prst="rect">
            <a:avLst/>
          </a:prstGeom>
          <a:ln w="38100">
            <a:solidFill>
              <a:srgbClr val="FF0000"/>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000" b="1" dirty="0">
                <a:solidFill>
                  <a:srgbClr val="FF0000"/>
                </a:solidFill>
                <a:highlight>
                  <a:srgbClr val="FFFF00"/>
                </a:highlight>
                <a:latin typeface="Agency FB" panose="020B0503020202020204" pitchFamily="34" charset="0"/>
              </a:rPr>
              <a:t>Cell Cycle Stages, Mitosis &amp; Cytokinesis </a:t>
            </a:r>
          </a:p>
          <a:p>
            <a:pPr marL="0" indent="0" algn="just">
              <a:buNone/>
            </a:pPr>
            <a:endParaRPr lang="en-US" sz="3000" dirty="0">
              <a:latin typeface="Agency FB" panose="020B0503020202020204" pitchFamily="34" charset="0"/>
            </a:endParaRPr>
          </a:p>
          <a:p>
            <a:pPr marL="0" indent="0" algn="just">
              <a:buNone/>
            </a:pPr>
            <a:r>
              <a:rPr lang="en-US" sz="3000" b="1" dirty="0">
                <a:latin typeface="Agency FB" panose="020B0503020202020204" pitchFamily="34" charset="0"/>
              </a:rPr>
              <a:t>Cell Cycle</a:t>
            </a:r>
          </a:p>
          <a:p>
            <a:pPr algn="just"/>
            <a:r>
              <a:rPr lang="en-US" sz="3000" dirty="0">
                <a:latin typeface="Agency FB" panose="020B0503020202020204" pitchFamily="34" charset="0"/>
              </a:rPr>
              <a:t>Every cell having the capacity to divide passes through a regular cycle of changes known as cell cycle. </a:t>
            </a:r>
          </a:p>
          <a:p>
            <a:pPr algn="just"/>
            <a:r>
              <a:rPr lang="en-US" sz="3000" dirty="0">
                <a:latin typeface="Agency FB" panose="020B0503020202020204" pitchFamily="34" charset="0"/>
              </a:rPr>
              <a:t>A cell starts its cycle in diploid condition. </a:t>
            </a:r>
          </a:p>
          <a:p>
            <a:pPr marL="0" indent="0" algn="just">
              <a:buNone/>
            </a:pPr>
            <a:endParaRPr lang="en-US" sz="3000" dirty="0">
              <a:latin typeface="Agency FB" panose="020B0503020202020204" pitchFamily="34" charset="0"/>
            </a:endParaRPr>
          </a:p>
          <a:p>
            <a:pPr marL="0" indent="0" algn="just">
              <a:buNone/>
            </a:pPr>
            <a:r>
              <a:rPr lang="en-US" sz="3000" b="1" dirty="0">
                <a:highlight>
                  <a:srgbClr val="FFFF00"/>
                </a:highlight>
                <a:latin typeface="Agency FB" panose="020B0503020202020204" pitchFamily="34" charset="0"/>
              </a:rPr>
              <a:t>Phases of cell cycle</a:t>
            </a:r>
          </a:p>
          <a:p>
            <a:pPr algn="just"/>
            <a:r>
              <a:rPr lang="en-US" sz="3000" dirty="0">
                <a:latin typeface="Agency FB" panose="020B0503020202020204" pitchFamily="34" charset="0"/>
              </a:rPr>
              <a:t>Cell cycle consists of two stages: A long un-dividing stage called interphase or </a:t>
            </a:r>
            <a:r>
              <a:rPr lang="en-US" sz="3000" dirty="0" err="1">
                <a:latin typeface="Agency FB" panose="020B0503020202020204" pitchFamily="34" charset="0"/>
              </a:rPr>
              <a:t>Iphase</a:t>
            </a:r>
            <a:r>
              <a:rPr lang="en-US" sz="3000" dirty="0">
                <a:latin typeface="Agency FB" panose="020B0503020202020204" pitchFamily="34" charset="0"/>
              </a:rPr>
              <a:t> and a short dividing stage called mitotic or M-phase.</a:t>
            </a:r>
          </a:p>
        </p:txBody>
      </p:sp>
    </p:spTree>
    <p:extLst>
      <p:ext uri="{BB962C8B-B14F-4D97-AF65-F5344CB8AC3E}">
        <p14:creationId xmlns:p14="http://schemas.microsoft.com/office/powerpoint/2010/main" val="1016811263"/>
      </p:ext>
    </p:extLst>
  </p:cSld>
  <p:clrMapOvr>
    <a:masterClrMapping/>
  </p:clrMapOvr>
  <p:timing>
    <p:tnLst>
      <p:par>
        <p:cTn id="1" dur="indefinite" restart="never" nodeType="tmRoot">
          <p:childTnLst>
            <p:par>
              <p:cTn id="2"/>
            </p:par>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b="1" dirty="0">
                <a:highlight>
                  <a:srgbClr val="FFFF00"/>
                </a:highlight>
                <a:latin typeface="Agency FB" panose="020B0503020202020204" pitchFamily="34" charset="0"/>
              </a:rPr>
              <a:t>1. Interphase </a:t>
            </a:r>
            <a:r>
              <a:rPr lang="en-US" dirty="0">
                <a:latin typeface="Agency FB" panose="020B0503020202020204" pitchFamily="34" charset="0"/>
              </a:rPr>
              <a:t>- The time between the end of telophase and the beginning of the next </a:t>
            </a:r>
            <a:r>
              <a:rPr lang="en-US" dirty="0" err="1">
                <a:latin typeface="Agency FB" panose="020B0503020202020204" pitchFamily="34" charset="0"/>
              </a:rPr>
              <a:t>Mphase</a:t>
            </a:r>
            <a:r>
              <a:rPr lang="en-US" dirty="0">
                <a:latin typeface="Agency FB" panose="020B0503020202020204" pitchFamily="34" charset="0"/>
              </a:rPr>
              <a:t> is called the interphase. </a:t>
            </a:r>
          </a:p>
          <a:p>
            <a:pPr algn="just"/>
            <a:r>
              <a:rPr lang="en-US" dirty="0">
                <a:latin typeface="Agency FB" panose="020B0503020202020204" pitchFamily="34" charset="0"/>
              </a:rPr>
              <a:t>It is a </a:t>
            </a:r>
            <a:r>
              <a:rPr lang="en-US" b="1" u="sng" dirty="0">
                <a:solidFill>
                  <a:srgbClr val="FF0000"/>
                </a:solidFill>
                <a:latin typeface="Agency FB" panose="020B0503020202020204" pitchFamily="34" charset="0"/>
              </a:rPr>
              <a:t>long stage that lasts for 10 to 30 hours</a:t>
            </a:r>
            <a:r>
              <a:rPr lang="en-US" dirty="0">
                <a:latin typeface="Agency FB" panose="020B0503020202020204" pitchFamily="34" charset="0"/>
              </a:rPr>
              <a:t>. </a:t>
            </a:r>
          </a:p>
          <a:p>
            <a:pPr algn="just"/>
            <a:r>
              <a:rPr lang="en-US" dirty="0">
                <a:latin typeface="Agency FB" panose="020B0503020202020204" pitchFamily="34" charset="0"/>
              </a:rPr>
              <a:t>During this phase the cell grows by synthesizing biological molecules such as lipids, proteins, carbohydrates, nucleic acids. </a:t>
            </a:r>
          </a:p>
          <a:p>
            <a:pPr algn="just"/>
            <a:r>
              <a:rPr lang="en-US" b="1" dirty="0">
                <a:highlight>
                  <a:srgbClr val="FFFF00"/>
                </a:highlight>
                <a:latin typeface="Agency FB" panose="020B0503020202020204" pitchFamily="34" charset="0"/>
              </a:rPr>
              <a:t>Interphase is further divided into three sub phases or periods: first gap or G1 phase, synthetic or S phase and second gap or G2 phase</a:t>
            </a:r>
            <a:r>
              <a:rPr lang="en-US" dirty="0">
                <a:latin typeface="Agency FB" panose="020B0503020202020204" pitchFamily="34" charset="0"/>
              </a:rPr>
              <a:t>. </a:t>
            </a:r>
          </a:p>
          <a:p>
            <a:pPr algn="just"/>
            <a:r>
              <a:rPr lang="en-US" dirty="0">
                <a:latin typeface="Agency FB" panose="020B0503020202020204" pitchFamily="34" charset="0"/>
              </a:rPr>
              <a:t>(</a:t>
            </a:r>
            <a:r>
              <a:rPr lang="en-US" dirty="0" err="1">
                <a:latin typeface="Agency FB" panose="020B0503020202020204" pitchFamily="34" charset="0"/>
              </a:rPr>
              <a:t>i</a:t>
            </a:r>
            <a:r>
              <a:rPr lang="en-US" dirty="0">
                <a:latin typeface="Agency FB" panose="020B0503020202020204" pitchFamily="34" charset="0"/>
              </a:rPr>
              <a:t>) G1 phase - The gap between previous mitosis and beginning of DNA synthesis is represented by G1 phase. </a:t>
            </a:r>
          </a:p>
          <a:p>
            <a:pPr algn="just"/>
            <a:r>
              <a:rPr lang="en-US" dirty="0">
                <a:latin typeface="Agency FB" panose="020B0503020202020204" pitchFamily="34" charset="0"/>
              </a:rPr>
              <a:t>In this stage initial growth of a newly formed cell takes place. </a:t>
            </a:r>
          </a:p>
          <a:p>
            <a:pPr algn="just"/>
            <a:r>
              <a:rPr lang="en-US" dirty="0">
                <a:latin typeface="Agency FB" panose="020B0503020202020204" pitchFamily="34" charset="0"/>
              </a:rPr>
              <a:t>Various biological molecules (carbohydrates, proteins, lipids, including some non-histones, RNAs) are synthesized in this phase. </a:t>
            </a:r>
          </a:p>
          <a:p>
            <a:pPr algn="just"/>
            <a:r>
              <a:rPr lang="en-US" dirty="0">
                <a:latin typeface="Agency FB" panose="020B0503020202020204" pitchFamily="34" charset="0"/>
              </a:rPr>
              <a:t>Normal metabolism is carried out for the preparation for DNA replication that is to take place next to it. DNA synthesis does not occur in this phase.</a:t>
            </a:r>
          </a:p>
        </p:txBody>
      </p:sp>
    </p:spTree>
    <p:extLst>
      <p:ext uri="{BB962C8B-B14F-4D97-AF65-F5344CB8AC3E}">
        <p14:creationId xmlns:p14="http://schemas.microsoft.com/office/powerpoint/2010/main" val="1879902356"/>
      </p:ext>
    </p:extLst>
  </p:cSld>
  <p:clrMapOvr>
    <a:masterClrMapping/>
  </p:clrMapOvr>
  <p:timing>
    <p:tnLst>
      <p:par>
        <p:cTn id="1" dur="indefinite" restart="never" nodeType="tmRoot">
          <p:childTnLst>
            <p:par>
              <p:cTn id="2"/>
            </p:par>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700" b="1" dirty="0">
                <a:highlight>
                  <a:srgbClr val="FFFF00"/>
                </a:highlight>
                <a:latin typeface="Agency FB" panose="020B0503020202020204" pitchFamily="34" charset="0"/>
              </a:rPr>
              <a:t>(ii) S Phase - </a:t>
            </a:r>
            <a:r>
              <a:rPr lang="en-US" sz="2700" dirty="0">
                <a:latin typeface="Agency FB" panose="020B0503020202020204" pitchFamily="34" charset="0"/>
              </a:rPr>
              <a:t>During this phase duplication of each chromosome take place by replication of new DNA molecule on the template of the existing DNA. </a:t>
            </a:r>
          </a:p>
          <a:p>
            <a:pPr algn="just"/>
            <a:r>
              <a:rPr lang="en-US" sz="2700" dirty="0">
                <a:latin typeface="Agency FB" panose="020B0503020202020204" pitchFamily="34" charset="0"/>
              </a:rPr>
              <a:t>Synthesis of histone proteins and their mRNA, some non-histone proteins and formation of new nucleosome also occur in S-phase only. </a:t>
            </a:r>
          </a:p>
          <a:p>
            <a:pPr algn="just"/>
            <a:r>
              <a:rPr lang="en-US" sz="2700" dirty="0">
                <a:latin typeface="Agency FB" panose="020B0503020202020204" pitchFamily="34" charset="0"/>
              </a:rPr>
              <a:t>In most of the eukaryotes the </a:t>
            </a:r>
            <a:r>
              <a:rPr lang="en-US" sz="2700" b="1" u="sng" dirty="0">
                <a:solidFill>
                  <a:srgbClr val="FF0000"/>
                </a:solidFill>
                <a:latin typeface="Agency FB" panose="020B0503020202020204" pitchFamily="34" charset="0"/>
              </a:rPr>
              <a:t>S-phase lasts for 6 to 8 hours</a:t>
            </a:r>
            <a:r>
              <a:rPr lang="en-US" sz="2700" dirty="0">
                <a:latin typeface="Agency FB" panose="020B0503020202020204" pitchFamily="34" charset="0"/>
              </a:rPr>
              <a:t>. </a:t>
            </a:r>
          </a:p>
          <a:p>
            <a:pPr algn="just"/>
            <a:r>
              <a:rPr lang="en-US" sz="2700" b="1" dirty="0">
                <a:highlight>
                  <a:srgbClr val="FFFF00"/>
                </a:highlight>
                <a:latin typeface="Agency FB" panose="020B0503020202020204" pitchFamily="34" charset="0"/>
              </a:rPr>
              <a:t>(iii) G2 Phase -</a:t>
            </a:r>
            <a:r>
              <a:rPr lang="en-US" sz="2700" dirty="0">
                <a:latin typeface="Agency FB" panose="020B0503020202020204" pitchFamily="34" charset="0"/>
              </a:rPr>
              <a:t> G2 phase is the gap between DNA synthesis and nuclear division. </a:t>
            </a:r>
          </a:p>
          <a:p>
            <a:pPr algn="just"/>
            <a:r>
              <a:rPr lang="en-US" sz="2700" dirty="0">
                <a:latin typeface="Agency FB" panose="020B0503020202020204" pitchFamily="34" charset="0"/>
              </a:rPr>
              <a:t>RNA transcription and protein synthesis continues during this phase. Further growth of the cell and preparation for its division also takes place in this stage. </a:t>
            </a:r>
          </a:p>
          <a:p>
            <a:pPr algn="just"/>
            <a:r>
              <a:rPr lang="en-US" sz="2700" dirty="0">
                <a:latin typeface="Agency FB" panose="020B0503020202020204" pitchFamily="34" charset="0"/>
              </a:rPr>
              <a:t>During this stage the cytoplasmic organelles such as centrioles, mitochondria and Golgi apparatus are doubled, proteins for spindle and asters are synthesized and active metabolism stores energy for the next mitosis. </a:t>
            </a:r>
          </a:p>
          <a:p>
            <a:pPr algn="just"/>
            <a:r>
              <a:rPr lang="en-US" sz="2700" dirty="0">
                <a:latin typeface="Agency FB" panose="020B0503020202020204" pitchFamily="34" charset="0"/>
              </a:rPr>
              <a:t>The </a:t>
            </a:r>
            <a:r>
              <a:rPr lang="en-US" sz="2700" b="1" u="sng" dirty="0">
                <a:solidFill>
                  <a:srgbClr val="FF0000"/>
                </a:solidFill>
                <a:latin typeface="Agency FB" panose="020B0503020202020204" pitchFamily="34" charset="0"/>
              </a:rPr>
              <a:t>G2 phase in most cells lasts for 2 to 5 hours</a:t>
            </a:r>
            <a:r>
              <a:rPr lang="en-US" sz="2700" dirty="0">
                <a:latin typeface="Agency FB" panose="020B0503020202020204" pitchFamily="34" charset="0"/>
              </a:rPr>
              <a:t>.</a:t>
            </a:r>
          </a:p>
        </p:txBody>
      </p:sp>
    </p:spTree>
    <p:extLst>
      <p:ext uri="{BB962C8B-B14F-4D97-AF65-F5344CB8AC3E}">
        <p14:creationId xmlns:p14="http://schemas.microsoft.com/office/powerpoint/2010/main" val="3218395984"/>
      </p:ext>
    </p:extLst>
  </p:cSld>
  <p:clrMapOvr>
    <a:masterClrMapping/>
  </p:clrMapOvr>
  <p:timing>
    <p:tnLst>
      <p:par>
        <p:cTn id="1" dur="indefinite" restart="never" nodeType="tmRoot">
          <p:childTnLst>
            <p:par>
              <p:cTn id="2"/>
            </p:par>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algn="just"/>
            <a:r>
              <a:rPr lang="en-US" sz="2700" b="1" dirty="0">
                <a:highlight>
                  <a:srgbClr val="FFFF00"/>
                </a:highlight>
                <a:latin typeface="Agency FB" panose="020B0503020202020204" pitchFamily="34" charset="0"/>
              </a:rPr>
              <a:t>2. Mitotic Phase - </a:t>
            </a:r>
            <a:r>
              <a:rPr lang="en-US" sz="2700" dirty="0">
                <a:latin typeface="Agency FB" panose="020B0503020202020204" pitchFamily="34" charset="0"/>
              </a:rPr>
              <a:t>Interphase is followed by mitotic phase. </a:t>
            </a:r>
          </a:p>
          <a:p>
            <a:pPr algn="just"/>
            <a:r>
              <a:rPr lang="en-US" sz="2700" dirty="0">
                <a:latin typeface="Agency FB" panose="020B0503020202020204" pitchFamily="34" charset="0"/>
              </a:rPr>
              <a:t>During mitotic phase the already duplicated chromosomes are equally distributed to the daughter cells which contain exactly the same hereditary information as the parent cell. </a:t>
            </a:r>
          </a:p>
          <a:p>
            <a:pPr algn="just"/>
            <a:r>
              <a:rPr lang="en-US" sz="2700" dirty="0">
                <a:latin typeface="Agency FB" panose="020B0503020202020204" pitchFamily="34" charset="0"/>
              </a:rPr>
              <a:t>Though, the other cell components (organelles and molecules) are also divided approximately equally between the daughter cells, but not as precisely as the DNA. </a:t>
            </a:r>
          </a:p>
          <a:p>
            <a:pPr algn="just"/>
            <a:r>
              <a:rPr lang="en-US" sz="2700" dirty="0">
                <a:latin typeface="Agency FB" panose="020B0503020202020204" pitchFamily="34" charset="0"/>
              </a:rPr>
              <a:t>After the mitosis is over, the daughter cells enter the G1 phase of the next cell cycle. </a:t>
            </a:r>
          </a:p>
          <a:p>
            <a:pPr algn="just"/>
            <a:r>
              <a:rPr lang="en-US" sz="2700" dirty="0">
                <a:latin typeface="Agency FB" panose="020B0503020202020204" pitchFamily="34" charset="0"/>
              </a:rPr>
              <a:t>During mitosis many structural and physiological changes take place in the cell, as the chromatin of the nucleus is packed into visible chromosomes, which are set free by breakdown of nuclear envelope. </a:t>
            </a:r>
          </a:p>
          <a:p>
            <a:pPr algn="just"/>
            <a:r>
              <a:rPr lang="en-US" sz="2700" dirty="0">
                <a:latin typeface="Agency FB" panose="020B0503020202020204" pitchFamily="34" charset="0"/>
              </a:rPr>
              <a:t>An extensive reorganization of the membranous components and cytoskeletal elements takes place. </a:t>
            </a:r>
          </a:p>
          <a:p>
            <a:pPr algn="just"/>
            <a:r>
              <a:rPr lang="en-US" sz="2700" dirty="0">
                <a:latin typeface="Agency FB" panose="020B0503020202020204" pitchFamily="34" charset="0"/>
              </a:rPr>
              <a:t>Endoplasmic reticulum and Golgi apparatus break down into small vesicles and stops the protein movement. </a:t>
            </a:r>
          </a:p>
          <a:p>
            <a:pPr algn="just"/>
            <a:r>
              <a:rPr lang="en-US" sz="2700" dirty="0">
                <a:latin typeface="Agency FB" panose="020B0503020202020204" pitchFamily="34" charset="0"/>
              </a:rPr>
              <a:t>Microtubules dissociate into tubulin dimers and are assembled into the spindle which occupies most of the cell and helps in the distribution of chromosomes into the daughter cells. </a:t>
            </a:r>
          </a:p>
          <a:p>
            <a:pPr algn="just"/>
            <a:r>
              <a:rPr lang="en-US" sz="2700" dirty="0">
                <a:latin typeface="Agency FB" panose="020B0503020202020204" pitchFamily="34" charset="0"/>
              </a:rPr>
              <a:t>Actin filaments get reorganized and form a contractile ring for the cytoplasmic division.</a:t>
            </a:r>
          </a:p>
        </p:txBody>
      </p:sp>
    </p:spTree>
    <p:extLst>
      <p:ext uri="{BB962C8B-B14F-4D97-AF65-F5344CB8AC3E}">
        <p14:creationId xmlns:p14="http://schemas.microsoft.com/office/powerpoint/2010/main" val="1452120348"/>
      </p:ext>
    </p:extLst>
  </p:cSld>
  <p:clrMapOvr>
    <a:masterClrMapping/>
  </p:clrMapOvr>
  <p:timing>
    <p:tnLst>
      <p:par>
        <p:cTn id="1" dur="indefinite" restart="never" nodeType="tmRoot">
          <p:childTnLst>
            <p:par>
              <p:cTn id="2"/>
            </p:par>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Control of Cell Cycle/ Cell Cycle Regulation</a:t>
            </a:r>
          </a:p>
          <a:p>
            <a:pPr algn="just"/>
            <a:r>
              <a:rPr lang="en-US" sz="2700" b="1" dirty="0">
                <a:highlight>
                  <a:srgbClr val="FFFF00"/>
                </a:highlight>
                <a:latin typeface="Agency FB" panose="020B0503020202020204" pitchFamily="34" charset="0"/>
              </a:rPr>
              <a:t>1. </a:t>
            </a:r>
            <a:r>
              <a:rPr lang="en-US" sz="2700" b="1" dirty="0" err="1">
                <a:highlight>
                  <a:srgbClr val="FFFF00"/>
                </a:highlight>
                <a:latin typeface="Agency FB" panose="020B0503020202020204" pitchFamily="34" charset="0"/>
              </a:rPr>
              <a:t>Nucleo</a:t>
            </a:r>
            <a:r>
              <a:rPr lang="en-US" sz="2700" b="1" dirty="0">
                <a:highlight>
                  <a:srgbClr val="FFFF00"/>
                </a:highlight>
                <a:latin typeface="Agency FB" panose="020B0503020202020204" pitchFamily="34" charset="0"/>
              </a:rPr>
              <a:t>-cytoplasmic Ratio - </a:t>
            </a:r>
            <a:r>
              <a:rPr lang="en-US" sz="2700" b="1" u="sng" dirty="0">
                <a:highlight>
                  <a:srgbClr val="FFFF00"/>
                </a:highlight>
                <a:latin typeface="Agency FB" panose="020B0503020202020204" pitchFamily="34" charset="0"/>
              </a:rPr>
              <a:t>In 1910, </a:t>
            </a:r>
            <a:r>
              <a:rPr lang="en-US" sz="2700" b="1" u="sng" dirty="0" err="1">
                <a:highlight>
                  <a:srgbClr val="FFFF00"/>
                </a:highlight>
                <a:latin typeface="Agency FB" panose="020B0503020202020204" pitchFamily="34" charset="0"/>
              </a:rPr>
              <a:t>Hertwig</a:t>
            </a:r>
            <a:r>
              <a:rPr lang="en-US" sz="2700" b="1" dirty="0">
                <a:latin typeface="Agency FB" panose="020B0503020202020204" pitchFamily="34" charset="0"/>
              </a:rPr>
              <a:t> </a:t>
            </a:r>
            <a:r>
              <a:rPr lang="en-US" sz="2700" dirty="0">
                <a:latin typeface="Agency FB" panose="020B0503020202020204" pitchFamily="34" charset="0"/>
              </a:rPr>
              <a:t>proposed that the cell division starts when the ratio between the volume of the nucleus and the volume of the cytoplasm is upset. </a:t>
            </a:r>
          </a:p>
          <a:p>
            <a:pPr algn="just"/>
            <a:r>
              <a:rPr lang="en-US" sz="2700" dirty="0">
                <a:latin typeface="Agency FB" panose="020B0503020202020204" pitchFamily="34" charset="0"/>
              </a:rPr>
              <a:t>As the cell grows, the synthesis of proteins, nucleic acids, lipids and other cellular components takes place. </a:t>
            </a:r>
          </a:p>
          <a:p>
            <a:pPr algn="just"/>
            <a:r>
              <a:rPr lang="en-US" sz="2700" dirty="0">
                <a:latin typeface="Agency FB" panose="020B0503020202020204" pitchFamily="34" charset="0"/>
              </a:rPr>
              <a:t>During synthesis of these molecules, the back and forth movements of materials through the nuclear and the cell membranes occurs. </a:t>
            </a:r>
          </a:p>
          <a:p>
            <a:pPr algn="just"/>
            <a:r>
              <a:rPr lang="en-US" sz="2700" dirty="0">
                <a:latin typeface="Agency FB" panose="020B0503020202020204" pitchFamily="34" charset="0"/>
              </a:rPr>
              <a:t>With the growth of the cell, its volume increases more than the surface of the nucleus and the cell, and at a critical point, the surface of the nucleus become inadequate for the exchange of materials between the nucleus and the cytoplasm required for further growth. </a:t>
            </a:r>
          </a:p>
          <a:p>
            <a:pPr algn="just"/>
            <a:r>
              <a:rPr lang="en-US" sz="2700" dirty="0">
                <a:latin typeface="Agency FB" panose="020B0503020202020204" pitchFamily="34" charset="0"/>
              </a:rPr>
              <a:t>The cell divides at this stage and regains the optimum and efficient </a:t>
            </a:r>
            <a:r>
              <a:rPr lang="en-US" sz="2700" dirty="0" err="1">
                <a:latin typeface="Agency FB" panose="020B0503020202020204" pitchFamily="34" charset="0"/>
              </a:rPr>
              <a:t>nucleo</a:t>
            </a:r>
            <a:r>
              <a:rPr lang="en-US" sz="2700" dirty="0">
                <a:latin typeface="Agency FB" panose="020B0503020202020204" pitchFamily="34" charset="0"/>
              </a:rPr>
              <a:t>-cytoplasmic ratio that allows the growth. </a:t>
            </a:r>
          </a:p>
          <a:p>
            <a:pPr algn="just"/>
            <a:r>
              <a:rPr lang="en-US" sz="2700" dirty="0">
                <a:latin typeface="Agency FB" panose="020B0503020202020204" pitchFamily="34" charset="0"/>
              </a:rPr>
              <a:t>Although the cell division usually occurs after a cell has grown to a certain size, there are important exceptions to this pattern.</a:t>
            </a:r>
          </a:p>
        </p:txBody>
      </p:sp>
    </p:spTree>
    <p:extLst>
      <p:ext uri="{BB962C8B-B14F-4D97-AF65-F5344CB8AC3E}">
        <p14:creationId xmlns:p14="http://schemas.microsoft.com/office/powerpoint/2010/main" val="342334047"/>
      </p:ext>
    </p:extLst>
  </p:cSld>
  <p:clrMapOvr>
    <a:masterClrMapping/>
  </p:clrMapOvr>
  <p:timing>
    <p:tnLst>
      <p:par>
        <p:cTn id="1" dur="indefinite" restart="never" nodeType="tmRoot">
          <p:childTnLst>
            <p:par>
              <p:cTn id="2"/>
            </p:par>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algn="just"/>
            <a:r>
              <a:rPr lang="en-US" sz="2700" b="1" dirty="0">
                <a:highlight>
                  <a:srgbClr val="FFFF00"/>
                </a:highlight>
                <a:latin typeface="Agency FB" panose="020B0503020202020204" pitchFamily="34" charset="0"/>
              </a:rPr>
              <a:t>2. Surface-Volume Ratio - </a:t>
            </a:r>
            <a:r>
              <a:rPr lang="en-US" sz="2700" dirty="0">
                <a:latin typeface="Agency FB" panose="020B0503020202020204" pitchFamily="34" charset="0"/>
              </a:rPr>
              <a:t>With the growth of the cell size, its volume increases more than its surface area. All the materials of the cell required for its maintenance and growth are drawn through its surface. </a:t>
            </a:r>
          </a:p>
          <a:p>
            <a:pPr algn="just"/>
            <a:r>
              <a:rPr lang="en-US" sz="2700" dirty="0">
                <a:latin typeface="Agency FB" panose="020B0503020202020204" pitchFamily="34" charset="0"/>
              </a:rPr>
              <a:t>A stage will reach when the surface area is insufficient to supply the large volume of the cell. It is thought that there is a critical point at which the cell division starts and the division of the cell greatly increases the surface without increasing the volume. This theory fails in case of starved cells, which may divide without doubling their size and form smaller daughter cells. </a:t>
            </a:r>
          </a:p>
          <a:p>
            <a:pPr algn="just"/>
            <a:r>
              <a:rPr lang="en-US" sz="2700" b="1" dirty="0">
                <a:highlight>
                  <a:srgbClr val="FFFF00"/>
                </a:highlight>
                <a:latin typeface="Agency FB" panose="020B0503020202020204" pitchFamily="34" charset="0"/>
              </a:rPr>
              <a:t>3. Nucleolus - </a:t>
            </a:r>
            <a:r>
              <a:rPr lang="en-US" sz="2700" dirty="0">
                <a:latin typeface="Agency FB" panose="020B0503020202020204" pitchFamily="34" charset="0"/>
              </a:rPr>
              <a:t>Damage to nucleolus at a certain critical time (telophase or mid prophase) stops cell division. </a:t>
            </a:r>
          </a:p>
          <a:p>
            <a:pPr algn="just"/>
            <a:r>
              <a:rPr lang="en-US" sz="2700" b="1" dirty="0">
                <a:highlight>
                  <a:srgbClr val="FFFF00"/>
                </a:highlight>
                <a:latin typeface="Agency FB" panose="020B0503020202020204" pitchFamily="34" charset="0"/>
              </a:rPr>
              <a:t>4. Cyclic Nucleotides - </a:t>
            </a:r>
            <a:r>
              <a:rPr lang="en-US" sz="2700" dirty="0">
                <a:latin typeface="Agency FB" panose="020B0503020202020204" pitchFamily="34" charset="0"/>
              </a:rPr>
              <a:t>Concentration of cAMP and cGMP vary regularly during the cell division. </a:t>
            </a:r>
            <a:r>
              <a:rPr lang="en-US" sz="2700" b="1" u="sng" dirty="0">
                <a:solidFill>
                  <a:srgbClr val="FF0000"/>
                </a:solidFill>
                <a:latin typeface="Agency FB" panose="020B0503020202020204" pitchFamily="34" charset="0"/>
              </a:rPr>
              <a:t>Concentration of cAMP is high during G1 phase, but it falls as the cell enters the S phase and mitosis. However the concentration of cGMP often varies in the reverse pattern</a:t>
            </a:r>
            <a:r>
              <a:rPr lang="en-US" sz="2700" dirty="0">
                <a:latin typeface="Agency FB" panose="020B0503020202020204" pitchFamily="34" charset="0"/>
              </a:rPr>
              <a:t>. </a:t>
            </a:r>
          </a:p>
          <a:p>
            <a:pPr algn="just"/>
            <a:r>
              <a:rPr lang="en-US" sz="2700" dirty="0">
                <a:latin typeface="Agency FB" panose="020B0503020202020204" pitchFamily="34" charset="0"/>
              </a:rPr>
              <a:t>Thus, addition or removal of any of these nucleotides can start or stop entry of many cells into S phase and the subsequent M phase. The concentration of these cyclic nucleotides remains constant throughout the cell cycle in many cells. Also, plant cells do not have cyclic nucleotides. </a:t>
            </a:r>
          </a:p>
          <a:p>
            <a:pPr algn="just"/>
            <a:r>
              <a:rPr lang="en-US" sz="2700" dirty="0">
                <a:latin typeface="Agency FB" panose="020B0503020202020204" pitchFamily="34" charset="0"/>
              </a:rPr>
              <a:t>On the basis of these facts, cyclic AMP and GMP are no longer thought to regulate the cell cycle.</a:t>
            </a:r>
          </a:p>
        </p:txBody>
      </p:sp>
    </p:spTree>
    <p:extLst>
      <p:ext uri="{BB962C8B-B14F-4D97-AF65-F5344CB8AC3E}">
        <p14:creationId xmlns:p14="http://schemas.microsoft.com/office/powerpoint/2010/main" val="505986034"/>
      </p:ext>
    </p:extLst>
  </p:cSld>
  <p:clrMapOvr>
    <a:masterClrMapping/>
  </p:clrMapOvr>
  <p:timing>
    <p:tnLst>
      <p:par>
        <p:cTn id="1" dur="indefinite" restart="never" nodeType="tmRoot">
          <p:childTnLst>
            <p:par>
              <p:cTn id="2"/>
            </p:par>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700" b="1" dirty="0">
                <a:highlight>
                  <a:srgbClr val="FFFF00"/>
                </a:highlight>
                <a:latin typeface="Agency FB" panose="020B0503020202020204" pitchFamily="34" charset="0"/>
              </a:rPr>
              <a:t>5. Phosphorylation- </a:t>
            </a:r>
            <a:r>
              <a:rPr lang="en-US" sz="2700" dirty="0">
                <a:latin typeface="Agency FB" panose="020B0503020202020204" pitchFamily="34" charset="0"/>
              </a:rPr>
              <a:t>During cell cycle the phosphate groups are added to the histone groups particularly to H1 as the cell enters S phase, increases during M phase, and are removed on the completion of mitosis before G1 starts. </a:t>
            </a:r>
          </a:p>
          <a:p>
            <a:pPr algn="just"/>
            <a:r>
              <a:rPr lang="en-US" sz="2700" dirty="0">
                <a:latin typeface="Agency FB" panose="020B0503020202020204" pitchFamily="34" charset="0"/>
              </a:rPr>
              <a:t>Phosphate groups are also added and removed to non-histone proteins during cell cycle. Thus, it is believed that the changes in the histones and non-histones may have a role in the control of cell cycle because these proteins have been found to regulate the activity of genes in RNA transcription during interphase. </a:t>
            </a:r>
          </a:p>
          <a:p>
            <a:pPr algn="just"/>
            <a:r>
              <a:rPr lang="en-US" sz="2700" b="1" dirty="0">
                <a:highlight>
                  <a:srgbClr val="FFFF00"/>
                </a:highlight>
                <a:latin typeface="Agency FB" panose="020B0503020202020204" pitchFamily="34" charset="0"/>
              </a:rPr>
              <a:t>6. Cyclin: </a:t>
            </a:r>
            <a:r>
              <a:rPr lang="en-US" sz="2700" dirty="0">
                <a:latin typeface="Agency FB" panose="020B0503020202020204" pitchFamily="34" charset="0"/>
              </a:rPr>
              <a:t>The concentration of the protein called cyclin appears to control mitosis as it builds up during interphase and is degraded during mitosis.</a:t>
            </a:r>
          </a:p>
        </p:txBody>
      </p:sp>
    </p:spTree>
    <p:extLst>
      <p:ext uri="{BB962C8B-B14F-4D97-AF65-F5344CB8AC3E}">
        <p14:creationId xmlns:p14="http://schemas.microsoft.com/office/powerpoint/2010/main" val="1645873788"/>
      </p:ext>
    </p:extLst>
  </p:cSld>
  <p:clrMapOvr>
    <a:masterClrMapping/>
  </p:clrMapOvr>
  <p:timing>
    <p:tnLst>
      <p:par>
        <p:cTn id="1" dur="indefinite" restart="never" nodeType="tmRoot">
          <p:childTnLst>
            <p:par>
              <p:cTn id="2"/>
            </p:par>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554182" y="249382"/>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DCC19956-5152-D291-B499-626ACEBE09DE}"/>
              </a:ext>
            </a:extLst>
          </p:cNvPr>
          <p:cNvPicPr>
            <a:picLocks noChangeAspect="1"/>
          </p:cNvPicPr>
          <p:nvPr/>
        </p:nvPicPr>
        <p:blipFill rotWithShape="1">
          <a:blip r:embed="rId2"/>
          <a:srcRect l="36250" t="26049" r="37045" b="15336"/>
          <a:stretch/>
        </p:blipFill>
        <p:spPr>
          <a:xfrm>
            <a:off x="651156" y="401782"/>
            <a:ext cx="4170221" cy="5724297"/>
          </a:xfrm>
          <a:prstGeom prst="rect">
            <a:avLst/>
          </a:prstGeom>
        </p:spPr>
      </p:pic>
      <p:sp>
        <p:nvSpPr>
          <p:cNvPr id="6" name="TextBox 5">
            <a:extLst>
              <a:ext uri="{FF2B5EF4-FFF2-40B4-BE49-F238E27FC236}">
                <a16:creationId xmlns:a16="http://schemas.microsoft.com/office/drawing/2014/main" id="{DEBC035A-908C-4F16-B5DD-59E84C78BA08}"/>
              </a:ext>
            </a:extLst>
          </p:cNvPr>
          <p:cNvSpPr txBox="1"/>
          <p:nvPr/>
        </p:nvSpPr>
        <p:spPr>
          <a:xfrm>
            <a:off x="1136066" y="6126080"/>
            <a:ext cx="3810000"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Stages of mitosis in animal cells</a:t>
            </a:r>
          </a:p>
        </p:txBody>
      </p:sp>
      <p:sp>
        <p:nvSpPr>
          <p:cNvPr id="8" name="TextBox 7">
            <a:extLst>
              <a:ext uri="{FF2B5EF4-FFF2-40B4-BE49-F238E27FC236}">
                <a16:creationId xmlns:a16="http://schemas.microsoft.com/office/drawing/2014/main" id="{0E4DDEC1-AB7F-E7C4-1264-3E20DB2683C2}"/>
              </a:ext>
            </a:extLst>
          </p:cNvPr>
          <p:cNvSpPr txBox="1"/>
          <p:nvPr/>
        </p:nvSpPr>
        <p:spPr>
          <a:xfrm>
            <a:off x="4946072" y="238264"/>
            <a:ext cx="6788728" cy="6093976"/>
          </a:xfrm>
          <a:prstGeom prst="rect">
            <a:avLst/>
          </a:prstGeom>
          <a:noFill/>
        </p:spPr>
        <p:txBody>
          <a:bodyPr wrap="square">
            <a:spAutoFit/>
          </a:bodyPr>
          <a:lstStyle/>
          <a:p>
            <a:pPr algn="just"/>
            <a:r>
              <a:rPr lang="en-US" sz="2600" b="1" dirty="0">
                <a:highlight>
                  <a:srgbClr val="FFFF00"/>
                </a:highlight>
                <a:latin typeface="Agency FB" panose="020B0503020202020204" pitchFamily="34" charset="0"/>
              </a:rPr>
              <a:t>Mitosis</a:t>
            </a:r>
          </a:p>
          <a:p>
            <a:pPr marL="342900" indent="-342900" algn="just">
              <a:buFont typeface="Arial" panose="020B0604020202020204" pitchFamily="34" charset="0"/>
              <a:buChar char="•"/>
            </a:pPr>
            <a:r>
              <a:rPr lang="en-US" sz="2600" dirty="0">
                <a:latin typeface="Agency FB" panose="020B0503020202020204" pitchFamily="34" charset="0"/>
              </a:rPr>
              <a:t>A </a:t>
            </a:r>
            <a:r>
              <a:rPr lang="en-US" sz="2600" b="1" dirty="0">
                <a:highlight>
                  <a:srgbClr val="FFFF00"/>
                </a:highlight>
                <a:latin typeface="Agency FB" panose="020B0503020202020204" pitchFamily="34" charset="0"/>
              </a:rPr>
              <a:t>German biologist Eduard Strasburger </a:t>
            </a:r>
            <a:r>
              <a:rPr lang="en-US" sz="2600" dirty="0">
                <a:latin typeface="Agency FB" panose="020B0503020202020204" pitchFamily="34" charset="0"/>
              </a:rPr>
              <a:t>described </a:t>
            </a:r>
            <a:r>
              <a:rPr lang="en-US" sz="2600" u="sng" dirty="0">
                <a:solidFill>
                  <a:srgbClr val="FF0000"/>
                </a:solidFill>
                <a:highlight>
                  <a:srgbClr val="FFFF00"/>
                </a:highlight>
                <a:latin typeface="Agency FB" panose="020B0503020202020204" pitchFamily="34" charset="0"/>
              </a:rPr>
              <a:t>mitosis for the first time in 1875. </a:t>
            </a:r>
          </a:p>
          <a:p>
            <a:pPr marL="342900" indent="-342900" algn="just">
              <a:buFont typeface="Arial" panose="020B0604020202020204" pitchFamily="34" charset="0"/>
              <a:buChar char="•"/>
            </a:pPr>
            <a:r>
              <a:rPr lang="en-US" sz="2600" u="sng" dirty="0">
                <a:solidFill>
                  <a:srgbClr val="FF0000"/>
                </a:solidFill>
                <a:highlight>
                  <a:srgbClr val="FFFF00"/>
                </a:highlight>
                <a:latin typeface="Agency FB" panose="020B0503020202020204" pitchFamily="34" charset="0"/>
              </a:rPr>
              <a:t>Same was described later in 1879 by Walther Flemming who also termed it "mitosis" in 1882</a:t>
            </a:r>
            <a:r>
              <a:rPr lang="en-US" sz="2600" dirty="0">
                <a:latin typeface="Agency FB" panose="020B0503020202020204" pitchFamily="34" charset="0"/>
              </a:rPr>
              <a:t>. </a:t>
            </a:r>
          </a:p>
          <a:p>
            <a:pPr marL="342900" indent="-342900" algn="just">
              <a:buFont typeface="Arial" panose="020B0604020202020204" pitchFamily="34" charset="0"/>
              <a:buChar char="•"/>
            </a:pPr>
            <a:r>
              <a:rPr lang="en-US" sz="2600" dirty="0">
                <a:latin typeface="Agency FB" panose="020B0503020202020204" pitchFamily="34" charset="0"/>
              </a:rPr>
              <a:t>It is the most common method of cell division in eukaryotes that takes place in somatic cells of the body and hence it is also known as somatic division. </a:t>
            </a:r>
          </a:p>
          <a:p>
            <a:pPr marL="342900" indent="-342900" algn="just">
              <a:buFont typeface="Arial" panose="020B0604020202020204" pitchFamily="34" charset="0"/>
              <a:buChar char="•"/>
            </a:pPr>
            <a:r>
              <a:rPr lang="en-US" sz="2600" dirty="0">
                <a:latin typeface="Agency FB" panose="020B0503020202020204" pitchFamily="34" charset="0"/>
              </a:rPr>
              <a:t>However in gonads it occurs in undifferentiated germ cells. </a:t>
            </a:r>
          </a:p>
          <a:p>
            <a:pPr marL="342900" indent="-342900" algn="just">
              <a:buFont typeface="Arial" panose="020B0604020202020204" pitchFamily="34" charset="0"/>
              <a:buChar char="•"/>
            </a:pPr>
            <a:r>
              <a:rPr lang="en-US" sz="2600" dirty="0">
                <a:latin typeface="Agency FB" panose="020B0503020202020204" pitchFamily="34" charset="0"/>
              </a:rPr>
              <a:t>In plants it takes place in the cells of meristematic tissues. </a:t>
            </a:r>
          </a:p>
          <a:p>
            <a:pPr marL="342900" indent="-342900" algn="just">
              <a:buFont typeface="Arial" panose="020B0604020202020204" pitchFamily="34" charset="0"/>
              <a:buChar char="•"/>
            </a:pPr>
            <a:r>
              <a:rPr lang="en-US" sz="2600" b="1" dirty="0">
                <a:solidFill>
                  <a:srgbClr val="FF0000"/>
                </a:solidFill>
                <a:highlight>
                  <a:srgbClr val="FFFF00"/>
                </a:highlight>
                <a:latin typeface="Agency FB" panose="020B0503020202020204" pitchFamily="34" charset="0"/>
              </a:rPr>
              <a:t>The duration of mitosis on an average is from 30 minutes to 3 hours</a:t>
            </a:r>
            <a:r>
              <a:rPr lang="en-US" sz="2600" dirty="0">
                <a:latin typeface="Agency FB" panose="020B0503020202020204" pitchFamily="34" charset="0"/>
              </a:rPr>
              <a:t>.</a:t>
            </a:r>
          </a:p>
          <a:p>
            <a:pPr marL="342900" indent="-342900" algn="just">
              <a:buFont typeface="Arial" panose="020B0604020202020204" pitchFamily="34" charset="0"/>
              <a:buChar char="•"/>
            </a:pPr>
            <a:r>
              <a:rPr lang="en-US" sz="2600" dirty="0">
                <a:latin typeface="Agency FB" panose="020B0503020202020204" pitchFamily="34" charset="0"/>
              </a:rPr>
              <a:t>Mitosis is defined as the division of a parent cell into two identical daughter cells each with a nucleus having the same</a:t>
            </a:r>
          </a:p>
        </p:txBody>
      </p:sp>
    </p:spTree>
    <p:extLst>
      <p:ext uri="{BB962C8B-B14F-4D97-AF65-F5344CB8AC3E}">
        <p14:creationId xmlns:p14="http://schemas.microsoft.com/office/powerpoint/2010/main" val="2829244066"/>
      </p:ext>
    </p:extLst>
  </p:cSld>
  <p:clrMapOvr>
    <a:masterClrMapping/>
  </p:clrMapOvr>
  <p:timing>
    <p:tnLst>
      <p:par>
        <p:cTn id="1" dur="indefinite" restart="never" nodeType="tmRoot">
          <p:childTnLst>
            <p:par>
              <p:cTn id="2"/>
            </p:par>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Autofit/>
          </a:bodyPr>
          <a:lstStyle/>
          <a:p>
            <a:pPr marL="0" indent="0" algn="just">
              <a:buNone/>
            </a:pPr>
            <a:r>
              <a:rPr lang="en-US" sz="3500" b="1" dirty="0">
                <a:highlight>
                  <a:srgbClr val="FFFF00"/>
                </a:highlight>
                <a:latin typeface="Agency FB" panose="020B0503020202020204" pitchFamily="34" charset="0"/>
              </a:rPr>
              <a:t>    Karyokinesis </a:t>
            </a:r>
          </a:p>
          <a:p>
            <a:pPr algn="just"/>
            <a:r>
              <a:rPr lang="en-US" sz="2900" dirty="0">
                <a:latin typeface="Agency FB" panose="020B0503020202020204" pitchFamily="34" charset="0"/>
              </a:rPr>
              <a:t>In eukaryotes, karyokinesis is a complex process due to the presence of many chromosomes. </a:t>
            </a:r>
          </a:p>
          <a:p>
            <a:pPr algn="just"/>
            <a:r>
              <a:rPr lang="en-US" sz="2900" dirty="0">
                <a:latin typeface="Agency FB" panose="020B0503020202020204" pitchFamily="34" charset="0"/>
              </a:rPr>
              <a:t>It is a continuous process which may be divided into four stages: </a:t>
            </a:r>
            <a:r>
              <a:rPr lang="en-US" sz="2900" b="1" dirty="0">
                <a:highlight>
                  <a:srgbClr val="FFFF00"/>
                </a:highlight>
                <a:latin typeface="Agency FB" panose="020B0503020202020204" pitchFamily="34" charset="0"/>
              </a:rPr>
              <a:t>prophase, metaphase, anaphase and telophase</a:t>
            </a:r>
            <a:r>
              <a:rPr lang="en-US" sz="2900" dirty="0">
                <a:latin typeface="Agency FB" panose="020B0503020202020204" pitchFamily="34" charset="0"/>
              </a:rPr>
              <a:t>. </a:t>
            </a:r>
          </a:p>
          <a:p>
            <a:pPr algn="just"/>
            <a:r>
              <a:rPr lang="en-US" sz="2900" b="1" dirty="0">
                <a:highlight>
                  <a:srgbClr val="FFFF00"/>
                </a:highlight>
                <a:latin typeface="Agency FB" panose="020B0503020202020204" pitchFamily="34" charset="0"/>
              </a:rPr>
              <a:t>1. Prophase - </a:t>
            </a:r>
            <a:r>
              <a:rPr lang="en-US" sz="2900" dirty="0">
                <a:latin typeface="Agency FB" panose="020B0503020202020204" pitchFamily="34" charset="0"/>
              </a:rPr>
              <a:t>In an interphase cell the chromosomes are throughout the space in the nuclear compartment. </a:t>
            </a:r>
          </a:p>
          <a:p>
            <a:pPr algn="just"/>
            <a:r>
              <a:rPr lang="en-US" sz="2900" b="1" dirty="0">
                <a:solidFill>
                  <a:srgbClr val="FF0000"/>
                </a:solidFill>
                <a:highlight>
                  <a:srgbClr val="FFFF00"/>
                </a:highlight>
                <a:latin typeface="Agency FB" panose="020B0503020202020204" pitchFamily="34" charset="0"/>
              </a:rPr>
              <a:t>Approximately 4 meters of DNA organized into 46 duplicated chromosomes is present in the nucleus of a human cell</a:t>
            </a:r>
            <a:r>
              <a:rPr lang="en-US" sz="2900" dirty="0">
                <a:latin typeface="Agency FB" panose="020B0503020202020204" pitchFamily="34" charset="0"/>
              </a:rPr>
              <a:t>. </a:t>
            </a:r>
          </a:p>
          <a:p>
            <a:pPr algn="just"/>
            <a:r>
              <a:rPr lang="en-US" sz="2900" dirty="0">
                <a:latin typeface="Agency FB" panose="020B0503020202020204" pitchFamily="34" charset="0"/>
              </a:rPr>
              <a:t>The prophase is </a:t>
            </a:r>
            <a:r>
              <a:rPr lang="en-US" sz="2900" b="1" u="sng" dirty="0">
                <a:solidFill>
                  <a:srgbClr val="FF0000"/>
                </a:solidFill>
                <a:latin typeface="Agency FB" panose="020B0503020202020204" pitchFamily="34" charset="0"/>
              </a:rPr>
              <a:t>long and complex that lasts for about 50 m</a:t>
            </a:r>
            <a:r>
              <a:rPr lang="en-US" sz="2900" dirty="0">
                <a:latin typeface="Agency FB" panose="020B0503020202020204" pitchFamily="34" charset="0"/>
              </a:rPr>
              <a:t> </a:t>
            </a:r>
            <a:r>
              <a:rPr lang="en-US" sz="2900" b="1" dirty="0">
                <a:latin typeface="Agency FB" panose="020B0503020202020204" pitchFamily="34" charset="0"/>
              </a:rPr>
              <a:t>divided into 3 sub stages: early prophase, middle prophase and late prophase</a:t>
            </a:r>
            <a:r>
              <a:rPr lang="en-US" sz="2900" dirty="0">
                <a:latin typeface="Agency FB" panose="020B0503020202020204" pitchFamily="34" charset="0"/>
              </a:rPr>
              <a:t>. </a:t>
            </a:r>
          </a:p>
          <a:p>
            <a:pPr algn="just"/>
            <a:r>
              <a:rPr lang="en-US" sz="2900" b="1" dirty="0">
                <a:highlight>
                  <a:srgbClr val="FFFF00"/>
                </a:highlight>
                <a:latin typeface="Agency FB" panose="020B0503020202020204" pitchFamily="34" charset="0"/>
              </a:rPr>
              <a:t>A) Early prophase - </a:t>
            </a:r>
            <a:r>
              <a:rPr lang="en-US" sz="2900" dirty="0">
                <a:latin typeface="Agency FB" panose="020B0503020202020204" pitchFamily="34" charset="0"/>
              </a:rPr>
              <a:t>During the early prophase of mitosis the following events take place:</a:t>
            </a:r>
          </a:p>
          <a:p>
            <a:pPr algn="just"/>
            <a:r>
              <a:rPr lang="en-US" sz="2900" dirty="0">
                <a:latin typeface="Agency FB" panose="020B0503020202020204" pitchFamily="34" charset="0"/>
              </a:rPr>
              <a:t> (</a:t>
            </a:r>
            <a:r>
              <a:rPr lang="en-US" sz="2900" dirty="0" err="1">
                <a:latin typeface="Agency FB" panose="020B0503020202020204" pitchFamily="34" charset="0"/>
              </a:rPr>
              <a:t>i</a:t>
            </a:r>
            <a:r>
              <a:rPr lang="en-US" sz="2900" dirty="0">
                <a:latin typeface="Agency FB" panose="020B0503020202020204" pitchFamily="34" charset="0"/>
              </a:rPr>
              <a:t>) The shape of cell becomes almost rounded and the cytoplasm become viscous.</a:t>
            </a:r>
          </a:p>
        </p:txBody>
      </p:sp>
    </p:spTree>
    <p:extLst>
      <p:ext uri="{BB962C8B-B14F-4D97-AF65-F5344CB8AC3E}">
        <p14:creationId xmlns:p14="http://schemas.microsoft.com/office/powerpoint/2010/main" val="2278183204"/>
      </p:ext>
    </p:extLst>
  </p:cSld>
  <p:clrMapOvr>
    <a:masterClrMapping/>
  </p:clrMapOvr>
  <p:timing>
    <p:tnLst>
      <p:par>
        <p:cTn id="1" dur="indefinite" restart="never" nodeType="tmRoot">
          <p:childTnLst>
            <p:par>
              <p:cTn id="2"/>
            </p:par>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Autofit/>
          </a:bodyPr>
          <a:lstStyle/>
          <a:p>
            <a:pPr algn="just"/>
            <a:r>
              <a:rPr lang="en-US" sz="2900" b="1" dirty="0">
                <a:highlight>
                  <a:srgbClr val="FFFF00"/>
                </a:highlight>
                <a:latin typeface="Agency FB" panose="020B0503020202020204" pitchFamily="34" charset="0"/>
              </a:rPr>
              <a:t>(ii) The centrioles </a:t>
            </a:r>
            <a:r>
              <a:rPr lang="en-US" sz="2900" dirty="0">
                <a:latin typeface="Agency FB" panose="020B0503020202020204" pitchFamily="34" charset="0"/>
              </a:rPr>
              <a:t>lie close to the nucleus and around them assembles the short radiating microtubules by polymerization of the tubulin dimers. </a:t>
            </a:r>
          </a:p>
          <a:p>
            <a:pPr algn="just"/>
            <a:r>
              <a:rPr lang="en-US" sz="2900" dirty="0">
                <a:latin typeface="Agency FB" panose="020B0503020202020204" pitchFamily="34" charset="0"/>
              </a:rPr>
              <a:t>Both pairs of centrioles also called </a:t>
            </a:r>
            <a:r>
              <a:rPr lang="en-US" sz="2900" dirty="0" err="1">
                <a:latin typeface="Agency FB" panose="020B0503020202020204" pitchFamily="34" charset="0"/>
              </a:rPr>
              <a:t>diplosomes</a:t>
            </a:r>
            <a:r>
              <a:rPr lang="en-US" sz="2900" dirty="0">
                <a:latin typeface="Agency FB" panose="020B0503020202020204" pitchFamily="34" charset="0"/>
              </a:rPr>
              <a:t>, start moving to the opposite ends of the cell. </a:t>
            </a:r>
          </a:p>
          <a:p>
            <a:pPr algn="just"/>
            <a:r>
              <a:rPr lang="en-US" sz="2900" b="1" dirty="0">
                <a:highlight>
                  <a:srgbClr val="FFFF00"/>
                </a:highlight>
                <a:latin typeface="Agency FB" panose="020B0503020202020204" pitchFamily="34" charset="0"/>
              </a:rPr>
              <a:t>The microtubules surrounding each pair of centrioles appear like a star body, and are called the aster</a:t>
            </a:r>
            <a:r>
              <a:rPr lang="en-US" sz="2900" dirty="0">
                <a:latin typeface="Agency FB" panose="020B0503020202020204" pitchFamily="34" charset="0"/>
              </a:rPr>
              <a:t>. </a:t>
            </a:r>
          </a:p>
          <a:p>
            <a:pPr algn="just"/>
            <a:r>
              <a:rPr lang="en-US" sz="2900" dirty="0">
                <a:latin typeface="Agency FB" panose="020B0503020202020204" pitchFamily="34" charset="0"/>
              </a:rPr>
              <a:t>The microtubules which are also termed as astral rays, are not in contact with the centrioles, but are separated from them by an amorphous zone of cytoplasm known as pericentriolar cloud. </a:t>
            </a:r>
          </a:p>
          <a:p>
            <a:pPr algn="just"/>
            <a:r>
              <a:rPr lang="en-US" sz="2900" b="1" dirty="0">
                <a:highlight>
                  <a:srgbClr val="FFFF00"/>
                </a:highlight>
                <a:latin typeface="Agency FB" panose="020B0503020202020204" pitchFamily="34" charset="0"/>
              </a:rPr>
              <a:t>The microtubules stretching between the </a:t>
            </a:r>
            <a:r>
              <a:rPr lang="en-US" sz="2900" b="1" dirty="0" err="1">
                <a:highlight>
                  <a:srgbClr val="FFFF00"/>
                </a:highlight>
                <a:latin typeface="Agency FB" panose="020B0503020202020204" pitchFamily="34" charset="0"/>
              </a:rPr>
              <a:t>diplosomes</a:t>
            </a:r>
            <a:r>
              <a:rPr lang="en-US" sz="2900" b="1" dirty="0">
                <a:highlight>
                  <a:srgbClr val="FFFF00"/>
                </a:highlight>
                <a:latin typeface="Agency FB" panose="020B0503020202020204" pitchFamily="34" charset="0"/>
              </a:rPr>
              <a:t> moving apart increase in number and length by incorporating more tubulin dimers</a:t>
            </a:r>
            <a:r>
              <a:rPr lang="en-US" sz="2900" dirty="0">
                <a:latin typeface="Agency FB" panose="020B0503020202020204" pitchFamily="34" charset="0"/>
              </a:rPr>
              <a:t>. </a:t>
            </a:r>
          </a:p>
          <a:p>
            <a:pPr algn="just"/>
            <a:r>
              <a:rPr lang="en-US" sz="2900" dirty="0">
                <a:latin typeface="Agency FB" panose="020B0503020202020204" pitchFamily="34" charset="0"/>
              </a:rPr>
              <a:t>Thus, asters shift the duplicated centrioles to the opposite ends of the cell from where the centriole pair will pass into separate daughter cells when cytokinesis occurs. </a:t>
            </a:r>
          </a:p>
          <a:p>
            <a:pPr algn="just"/>
            <a:r>
              <a:rPr lang="en-US" sz="2900" b="1" dirty="0">
                <a:solidFill>
                  <a:srgbClr val="FF0000"/>
                </a:solidFill>
                <a:highlight>
                  <a:srgbClr val="FFFF00"/>
                </a:highlight>
                <a:latin typeface="Agency FB" panose="020B0503020202020204" pitchFamily="34" charset="0"/>
              </a:rPr>
              <a:t>Though the centrioles have no role in the formation of the spindle but they may be concerned with orienting the spindle</a:t>
            </a:r>
            <a:r>
              <a:rPr lang="en-US" sz="2900" dirty="0">
                <a:latin typeface="Agency FB" panose="020B0503020202020204" pitchFamily="34" charset="0"/>
              </a:rPr>
              <a:t>. </a:t>
            </a:r>
          </a:p>
        </p:txBody>
      </p:sp>
    </p:spTree>
    <p:extLst>
      <p:ext uri="{BB962C8B-B14F-4D97-AF65-F5344CB8AC3E}">
        <p14:creationId xmlns:p14="http://schemas.microsoft.com/office/powerpoint/2010/main" val="12594473"/>
      </p:ext>
    </p:extLst>
  </p:cSld>
  <p:clrMapOvr>
    <a:masterClrMapping/>
  </p:clrMapOvr>
  <p:timing>
    <p:tnLst>
      <p:par>
        <p:cTn id="1" dur="indefinite" restart="never" nodeType="tmRoot">
          <p:childTnLst>
            <p:par>
              <p:cTn id="2"/>
            </p:par>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fontScale="92500" lnSpcReduction="10000"/>
          </a:bodyPr>
          <a:lstStyle/>
          <a:p>
            <a:pPr algn="just">
              <a:buNone/>
            </a:pPr>
            <a:r>
              <a:rPr lang="en-US" sz="3600" b="1" dirty="0">
                <a:solidFill>
                  <a:srgbClr val="FF0000"/>
                </a:solidFill>
                <a:latin typeface="Agency FB" pitchFamily="34" charset="0"/>
              </a:rPr>
              <a:t>  LEARNING  OBJECTIVES</a:t>
            </a:r>
          </a:p>
          <a:p>
            <a:pPr>
              <a:lnSpc>
                <a:spcPct val="100000"/>
              </a:lnSpc>
            </a:pPr>
            <a:r>
              <a:rPr lang="en-US" b="1" dirty="0">
                <a:highlight>
                  <a:srgbClr val="FFFF00"/>
                </a:highlight>
                <a:latin typeface="Agency FB" panose="020B0503020202020204" pitchFamily="34" charset="0"/>
              </a:rPr>
              <a:t>Cell Type: </a:t>
            </a:r>
            <a:r>
              <a:rPr lang="en-US" dirty="0">
                <a:latin typeface="Agency FB" panose="020B0503020202020204" pitchFamily="34" charset="0"/>
              </a:rPr>
              <a:t>History and origin. Prokaryotic and Eukaryotic cell. Difference between Prokaryotic and Eukaryotic cell.</a:t>
            </a:r>
          </a:p>
          <a:p>
            <a:pPr>
              <a:lnSpc>
                <a:spcPct val="100000"/>
              </a:lnSpc>
            </a:pPr>
            <a:r>
              <a:rPr lang="en-US" b="1" dirty="0">
                <a:highlight>
                  <a:srgbClr val="FFFF00"/>
                </a:highlight>
                <a:latin typeface="Agency FB" panose="020B0503020202020204" pitchFamily="34" charset="0"/>
              </a:rPr>
              <a:t>Plasma Membrane: </a:t>
            </a:r>
            <a:r>
              <a:rPr lang="en-US" dirty="0">
                <a:latin typeface="Agency FB" panose="020B0503020202020204" pitchFamily="34" charset="0"/>
              </a:rPr>
              <a:t>History, Ultra structure, and chemical composition of plasma membrane (Lamellar-models, micellar models and fluid mosaic model). Functions of plasma membrane .</a:t>
            </a:r>
          </a:p>
          <a:p>
            <a:pPr>
              <a:lnSpc>
                <a:spcPct val="100000"/>
              </a:lnSpc>
            </a:pPr>
            <a:r>
              <a:rPr lang="en-US" b="1" dirty="0">
                <a:highlight>
                  <a:srgbClr val="FFFF00"/>
                </a:highlight>
                <a:latin typeface="Agency FB" panose="020B0503020202020204" pitchFamily="34" charset="0"/>
              </a:rPr>
              <a:t>Mitochondria: </a:t>
            </a:r>
            <a:r>
              <a:rPr lang="en-US" dirty="0">
                <a:latin typeface="Agency FB" panose="020B0503020202020204" pitchFamily="34" charset="0"/>
              </a:rPr>
              <a:t>History and structure of mitochondria, biogenesis and functions of mitochondria (Respiratory chain complex and Electron transport mechanism). </a:t>
            </a:r>
          </a:p>
          <a:p>
            <a:pPr>
              <a:lnSpc>
                <a:spcPct val="100000"/>
              </a:lnSpc>
            </a:pPr>
            <a:r>
              <a:rPr lang="en-US" b="1" dirty="0">
                <a:highlight>
                  <a:srgbClr val="FFFF00"/>
                </a:highlight>
                <a:latin typeface="Agency FB" panose="020B0503020202020204" pitchFamily="34" charset="0"/>
              </a:rPr>
              <a:t>Endoplasmic Reticulum, Ribosome, Golgi Bodies:</a:t>
            </a:r>
            <a:r>
              <a:rPr lang="en-US" dirty="0">
                <a:latin typeface="Agency FB" panose="020B0503020202020204" pitchFamily="34" charset="0"/>
              </a:rPr>
              <a:t> History, structure, functions and importance.</a:t>
            </a:r>
          </a:p>
          <a:p>
            <a:pPr>
              <a:lnSpc>
                <a:spcPct val="100000"/>
              </a:lnSpc>
            </a:pPr>
            <a:r>
              <a:rPr lang="en-US" b="1" dirty="0">
                <a:highlight>
                  <a:srgbClr val="FFFF00"/>
                </a:highlight>
                <a:latin typeface="Agency FB" panose="020B0503020202020204" pitchFamily="34" charset="0"/>
              </a:rPr>
              <a:t>Lysosomes, Centrioles, Microtubules: </a:t>
            </a:r>
            <a:r>
              <a:rPr lang="en-US" dirty="0">
                <a:latin typeface="Agency FB" panose="020B0503020202020204" pitchFamily="34" charset="0"/>
              </a:rPr>
              <a:t>History, structure, functions and Importance. </a:t>
            </a:r>
          </a:p>
          <a:p>
            <a:pPr>
              <a:lnSpc>
                <a:spcPct val="100000"/>
              </a:lnSpc>
            </a:pPr>
            <a:r>
              <a:rPr lang="en-US" b="1" dirty="0">
                <a:highlight>
                  <a:srgbClr val="FFFF00"/>
                </a:highlight>
                <a:latin typeface="Agency FB" panose="020B0503020202020204" pitchFamily="34" charset="0"/>
              </a:rPr>
              <a:t>Nucleus:</a:t>
            </a:r>
            <a:r>
              <a:rPr lang="en-US" dirty="0">
                <a:latin typeface="Agency FB" panose="020B0503020202020204" pitchFamily="34" charset="0"/>
              </a:rPr>
              <a:t> History, structure, functions and importance.</a:t>
            </a:r>
          </a:p>
          <a:p>
            <a:pPr>
              <a:lnSpc>
                <a:spcPct val="100000"/>
              </a:lnSpc>
            </a:pPr>
            <a:r>
              <a:rPr lang="en-US" b="1" dirty="0">
                <a:highlight>
                  <a:srgbClr val="FFFF00"/>
                </a:highlight>
                <a:latin typeface="Agency FB" panose="020B0503020202020204" pitchFamily="34" charset="0"/>
              </a:rPr>
              <a:t>Chromosomes: </a:t>
            </a:r>
            <a:r>
              <a:rPr lang="en-US" dirty="0">
                <a:latin typeface="Agency FB" panose="020B0503020202020204" pitchFamily="34" charset="0"/>
              </a:rPr>
              <a:t>History, types and functions of chromosomes. Giant chromosomes, Polytene chromosome and </a:t>
            </a:r>
            <a:r>
              <a:rPr lang="en-US" dirty="0" err="1">
                <a:latin typeface="Agency FB" panose="020B0503020202020204" pitchFamily="34" charset="0"/>
              </a:rPr>
              <a:t>Lampbrush</a:t>
            </a:r>
            <a:r>
              <a:rPr lang="en-US" dirty="0">
                <a:latin typeface="Agency FB" panose="020B0503020202020204" pitchFamily="34" charset="0"/>
              </a:rPr>
              <a:t> chromosome.</a:t>
            </a:r>
          </a:p>
          <a:p>
            <a:pPr>
              <a:lnSpc>
                <a:spcPct val="100000"/>
              </a:lnSpc>
            </a:pPr>
            <a:r>
              <a:rPr lang="en-US" b="1" dirty="0">
                <a:highlight>
                  <a:srgbClr val="FFFF00"/>
                </a:highlight>
                <a:latin typeface="Agency FB" panose="020B0503020202020204" pitchFamily="34" charset="0"/>
              </a:rPr>
              <a:t>Cell Division: </a:t>
            </a:r>
            <a:r>
              <a:rPr lang="en-US" dirty="0">
                <a:latin typeface="Agency FB" panose="020B0503020202020204" pitchFamily="34" charset="0"/>
              </a:rPr>
              <a:t>Mitosis (cell cycle stages, cytokinesis) Meiosis (reproductive cycle stages, </a:t>
            </a:r>
            <a:r>
              <a:rPr lang="en-US" dirty="0" err="1">
                <a:latin typeface="Agency FB" panose="020B0503020202020204" pitchFamily="34" charset="0"/>
              </a:rPr>
              <a:t>synoptonemal</a:t>
            </a:r>
            <a:r>
              <a:rPr lang="en-US" dirty="0">
                <a:latin typeface="Agency FB" panose="020B0503020202020204" pitchFamily="34" charset="0"/>
              </a:rPr>
              <a:t> complex, recombination nodules). Comparison between meiosis and mitosis</a:t>
            </a:r>
          </a:p>
          <a:p>
            <a:pPr marL="0" indent="0">
              <a:buNone/>
            </a:pPr>
            <a:endParaRPr lang="en-US" dirty="0">
              <a:latin typeface="Agency FB" panose="020B0503020202020204" pitchFamily="34" charset="0"/>
            </a:endParaRPr>
          </a:p>
        </p:txBody>
      </p:sp>
    </p:spTree>
    <p:extLst>
      <p:ext uri="{BB962C8B-B14F-4D97-AF65-F5344CB8AC3E}">
        <p14:creationId xmlns:p14="http://schemas.microsoft.com/office/powerpoint/2010/main" val="1130066157"/>
      </p:ext>
    </p:extLst>
  </p:cSld>
  <p:clrMapOvr>
    <a:masterClrMapping/>
  </p:clrMapOvr>
  <p:timing>
    <p:tnLst>
      <p:par>
        <p:cTn id="1" dur="indefinite" restart="never" nodeType="tmRoot">
          <p:childTnLst>
            <p:par>
              <p:cTn id="2"/>
            </p:par>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500" b="1" dirty="0">
                <a:highlight>
                  <a:srgbClr val="FFFF00"/>
                </a:highlight>
                <a:latin typeface="Agency FB" panose="020B0503020202020204" pitchFamily="34" charset="0"/>
              </a:rPr>
              <a:t>VII. Microtubules: </a:t>
            </a:r>
            <a:r>
              <a:rPr lang="en-US" sz="2500" dirty="0">
                <a:latin typeface="Agency FB" panose="020B0503020202020204" pitchFamily="34" charset="0"/>
              </a:rPr>
              <a:t>The ultra fine tubules of protein (tubulin) traversing the cytoplasm of plant and animal cells providing the structural framework to the cell, determine the cell shape and general organization of the cytoplasm are known as microtubules. </a:t>
            </a:r>
          </a:p>
          <a:p>
            <a:pPr algn="just"/>
            <a:r>
              <a:rPr lang="en-US" sz="2500" dirty="0">
                <a:latin typeface="Agency FB" panose="020B0503020202020204" pitchFamily="34" charset="0"/>
              </a:rPr>
              <a:t>Tubules are made up of 13 individual filaments. Microtubules help in transport of water and ions, cytoplasmic streaming (cyclosis) and the formation of spindles during cell division. </a:t>
            </a:r>
          </a:p>
          <a:p>
            <a:pPr algn="just"/>
            <a:r>
              <a:rPr lang="en-US" sz="2500" b="1" dirty="0">
                <a:highlight>
                  <a:srgbClr val="FFFF00"/>
                </a:highlight>
                <a:latin typeface="Agency FB" panose="020B0503020202020204" pitchFamily="34" charset="0"/>
              </a:rPr>
              <a:t>VIII. Basal granules: </a:t>
            </a:r>
            <a:r>
              <a:rPr lang="en-US" sz="2500" dirty="0">
                <a:latin typeface="Agency FB" panose="020B0503020202020204" pitchFamily="34" charset="0"/>
              </a:rPr>
              <a:t>The spherical bodies found at the base of cilia and flagella are called the basal bodies. Each of them is composed of nine fibrils and each fibril consists of the three microtubules, out of which two enter the cilia or flagella. </a:t>
            </a:r>
          </a:p>
          <a:p>
            <a:pPr algn="just"/>
            <a:r>
              <a:rPr lang="en-US" sz="2500" b="1" dirty="0">
                <a:highlight>
                  <a:srgbClr val="FFFF00"/>
                </a:highlight>
                <a:latin typeface="Agency FB" panose="020B0503020202020204" pitchFamily="34" charset="0"/>
              </a:rPr>
              <a:t>IX. Ribosome’s: </a:t>
            </a:r>
            <a:r>
              <a:rPr lang="en-US" sz="2500" dirty="0">
                <a:latin typeface="Agency FB" panose="020B0503020202020204" pitchFamily="34" charset="0"/>
              </a:rPr>
              <a:t>Ribosome is the minute spherical structures that originate in nucleolus and are found attached with the membrane of endoplasmic reticulum and in the cytoplasm. </a:t>
            </a:r>
          </a:p>
          <a:p>
            <a:pPr algn="just"/>
            <a:r>
              <a:rPr lang="en-US" sz="2500" dirty="0">
                <a:latin typeface="Agency FB" panose="020B0503020202020204" pitchFamily="34" charset="0"/>
              </a:rPr>
              <a:t>They are mainly composed of ribonucleic acids (RNA) and protein. They are mainly responsible for protein synthesis. </a:t>
            </a:r>
          </a:p>
        </p:txBody>
      </p:sp>
    </p:spTree>
    <p:extLst>
      <p:ext uri="{BB962C8B-B14F-4D97-AF65-F5344CB8AC3E}">
        <p14:creationId xmlns:p14="http://schemas.microsoft.com/office/powerpoint/2010/main" val="1795984542"/>
      </p:ext>
    </p:extLst>
  </p:cSld>
  <p:clrMapOvr>
    <a:masterClrMapping/>
  </p:clrMapOvr>
  <p:timing>
    <p:tnLst>
      <p:par>
        <p:cTn id="1" dur="indefinite" restart="never" nodeType="tmRoot">
          <p:childTnLst>
            <p:par>
              <p:cTn id="2"/>
            </p:par>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algn="just"/>
            <a:r>
              <a:rPr lang="en-US" sz="2700" dirty="0">
                <a:latin typeface="Agency FB" panose="020B0503020202020204" pitchFamily="34" charset="0"/>
              </a:rPr>
              <a:t>(iii) Long microtubules assemble on one side of the nucleus to form mitotic spindle. Microtubules are arranged in bundles called spindle fibers and at each pole of the spindle lies the mother-daughter centriole pair. </a:t>
            </a:r>
          </a:p>
          <a:p>
            <a:pPr algn="just"/>
            <a:r>
              <a:rPr lang="en-US" sz="2700" dirty="0">
                <a:latin typeface="Agency FB" panose="020B0503020202020204" pitchFamily="34" charset="0"/>
              </a:rPr>
              <a:t>(iv) The chromosomes that appear like threads in the nucleus gradually change into short, thick rods by loss of water and progressive coiling and become visible. </a:t>
            </a:r>
          </a:p>
          <a:p>
            <a:pPr algn="just"/>
            <a:r>
              <a:rPr lang="en-US" sz="2700" dirty="0">
                <a:latin typeface="Agency FB" panose="020B0503020202020204" pitchFamily="34" charset="0"/>
              </a:rPr>
              <a:t>Due to the duplication of DNA and chromosomal proteins during the interphase, each chromosome appears longitudinally double, consisting of two identical sister chromatids which are held together at the narrow region called primary constriction or centromere. </a:t>
            </a:r>
          </a:p>
          <a:p>
            <a:pPr algn="just"/>
            <a:r>
              <a:rPr lang="en-US" sz="2700" dirty="0">
                <a:latin typeface="Agency FB" panose="020B0503020202020204" pitchFamily="34" charset="0"/>
              </a:rPr>
              <a:t>Each chromatid has a disc like structure at centromere, where the spindle microtubules join it. </a:t>
            </a:r>
            <a:r>
              <a:rPr lang="en-US" sz="2700" b="1" dirty="0">
                <a:highlight>
                  <a:srgbClr val="FFFF00"/>
                </a:highlight>
                <a:latin typeface="Agency FB" panose="020B0503020202020204" pitchFamily="34" charset="0"/>
              </a:rPr>
              <a:t>This disc is called as kinetochore. </a:t>
            </a:r>
          </a:p>
          <a:p>
            <a:pPr algn="just"/>
            <a:r>
              <a:rPr lang="en-US" sz="2700" dirty="0">
                <a:latin typeface="Agency FB" panose="020B0503020202020204" pitchFamily="34" charset="0"/>
              </a:rPr>
              <a:t>B) Middle prophase- It includes the following events: </a:t>
            </a:r>
          </a:p>
          <a:p>
            <a:pPr algn="just"/>
            <a:r>
              <a:rPr lang="en-US" sz="2700" dirty="0">
                <a:latin typeface="Agency FB" panose="020B0503020202020204" pitchFamily="34" charset="0"/>
              </a:rPr>
              <a:t>(</a:t>
            </a:r>
            <a:r>
              <a:rPr lang="en-US" sz="2700" dirty="0" err="1">
                <a:latin typeface="Agency FB" panose="020B0503020202020204" pitchFamily="34" charset="0"/>
              </a:rPr>
              <a:t>i</a:t>
            </a:r>
            <a:r>
              <a:rPr lang="en-US" sz="2700" dirty="0">
                <a:latin typeface="Agency FB" panose="020B0503020202020204" pitchFamily="34" charset="0"/>
              </a:rPr>
              <a:t>) The chromosomes further get shorter, thicker and their chromatids become uncoiled and finally they assume their characteristics sizes and become distinguishable individually. </a:t>
            </a:r>
          </a:p>
          <a:p>
            <a:pPr algn="just"/>
            <a:r>
              <a:rPr lang="en-US" sz="2700" dirty="0">
                <a:latin typeface="Agency FB" panose="020B0503020202020204" pitchFamily="34" charset="0"/>
              </a:rPr>
              <a:t>(ii) Nucleoli progressively become smaller and finally disappear. Nuclear envelope begins to breakdown into small vesicles which disperse into the cytoplasm. The lamina dissociates into its protein subunits. </a:t>
            </a:r>
          </a:p>
        </p:txBody>
      </p:sp>
    </p:spTree>
    <p:extLst>
      <p:ext uri="{BB962C8B-B14F-4D97-AF65-F5344CB8AC3E}">
        <p14:creationId xmlns:p14="http://schemas.microsoft.com/office/powerpoint/2010/main" val="1310936200"/>
      </p:ext>
    </p:extLst>
  </p:cSld>
  <p:clrMapOvr>
    <a:masterClrMapping/>
  </p:clrMapOvr>
  <p:timing>
    <p:tnLst>
      <p:par>
        <p:cTn id="1" dur="indefinite" restart="never" nodeType="tmRoot">
          <p:childTnLst>
            <p:par>
              <p:cTn id="2"/>
            </p:par>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Autofit/>
          </a:bodyPr>
          <a:lstStyle/>
          <a:p>
            <a:pPr algn="just"/>
            <a:r>
              <a:rPr lang="en-US" sz="2700" dirty="0">
                <a:latin typeface="Agency FB" panose="020B0503020202020204" pitchFamily="34" charset="0"/>
              </a:rPr>
              <a:t>C) Late Prophase- This phase involves the following events: </a:t>
            </a:r>
          </a:p>
          <a:p>
            <a:pPr algn="just"/>
            <a:r>
              <a:rPr lang="en-US" sz="2700" dirty="0">
                <a:latin typeface="Agency FB" panose="020B0503020202020204" pitchFamily="34" charset="0"/>
              </a:rPr>
              <a:t>(</a:t>
            </a:r>
            <a:r>
              <a:rPr lang="en-US" sz="2700" dirty="0" err="1">
                <a:latin typeface="Agency FB" panose="020B0503020202020204" pitchFamily="34" charset="0"/>
              </a:rPr>
              <a:t>i</a:t>
            </a:r>
            <a:r>
              <a:rPr lang="en-US" sz="2700" dirty="0">
                <a:latin typeface="Agency FB" panose="020B0503020202020204" pitchFamily="34" charset="0"/>
              </a:rPr>
              <a:t>) The nuclear envelope breaks completely thus, releasing the chromosomes and other nuclear contents into the cytoplasm. </a:t>
            </a:r>
          </a:p>
          <a:p>
            <a:pPr algn="just"/>
            <a:r>
              <a:rPr lang="en-US" sz="2700" dirty="0">
                <a:latin typeface="Agency FB" panose="020B0503020202020204" pitchFamily="34" charset="0"/>
              </a:rPr>
              <a:t>(ii) The spindle gains their proper shape and size. </a:t>
            </a:r>
          </a:p>
          <a:p>
            <a:pPr algn="just"/>
            <a:r>
              <a:rPr lang="en-US" sz="2700" dirty="0">
                <a:latin typeface="Agency FB" panose="020B0503020202020204" pitchFamily="34" charset="0"/>
              </a:rPr>
              <a:t>(iii) The growing spindles push the centriole pairs to the opposite ends of the cell. </a:t>
            </a:r>
          </a:p>
          <a:p>
            <a:pPr algn="just"/>
            <a:r>
              <a:rPr lang="en-US" sz="2700" dirty="0">
                <a:latin typeface="Agency FB" panose="020B0503020202020204" pitchFamily="34" charset="0"/>
              </a:rPr>
              <a:t>2. Metaphase- The metaphase being short and simple lasts for 2 to 10 minutes and it involves the following events: </a:t>
            </a:r>
          </a:p>
          <a:p>
            <a:pPr algn="just"/>
            <a:r>
              <a:rPr lang="en-US" sz="2700" dirty="0">
                <a:latin typeface="Agency FB" panose="020B0503020202020204" pitchFamily="34" charset="0"/>
              </a:rPr>
              <a:t>A. The spindle occupies the region of the nucleus.</a:t>
            </a:r>
          </a:p>
          <a:p>
            <a:pPr algn="just"/>
            <a:r>
              <a:rPr lang="en-US" sz="2700" dirty="0">
                <a:latin typeface="Agency FB" panose="020B0503020202020204" pitchFamily="34" charset="0"/>
              </a:rPr>
              <a:t>B. The chromosomes move to the equatorial plane of the spindle. </a:t>
            </a:r>
          </a:p>
          <a:p>
            <a:pPr algn="just"/>
            <a:r>
              <a:rPr lang="en-US" sz="2700" dirty="0">
                <a:latin typeface="Agency FB" panose="020B0503020202020204" pitchFamily="34" charset="0"/>
              </a:rPr>
              <a:t>C. Some spindle microtubules extend to and join the chromosomes. These are called chromosomal or kinetochore microtubules. </a:t>
            </a:r>
          </a:p>
          <a:p>
            <a:pPr algn="just"/>
            <a:r>
              <a:rPr lang="en-US" sz="2700" dirty="0">
                <a:latin typeface="Agency FB" panose="020B0503020202020204" pitchFamily="34" charset="0"/>
              </a:rPr>
              <a:t>D. The chromosomes get aligned at the middle of the spindle in the form of a plate called equatorial or metaphase plate. This plate is formed by the kinetochores, the arms of the chromatids trailing away on the sides. It is at the right angles of the long axis of the spindle. During metaphase the chromosomes have fully aligned into a plate and await the separation of their chromatids. </a:t>
            </a:r>
          </a:p>
        </p:txBody>
      </p:sp>
    </p:spTree>
    <p:extLst>
      <p:ext uri="{BB962C8B-B14F-4D97-AF65-F5344CB8AC3E}">
        <p14:creationId xmlns:p14="http://schemas.microsoft.com/office/powerpoint/2010/main" val="2009635834"/>
      </p:ext>
    </p:extLst>
  </p:cSld>
  <p:clrMapOvr>
    <a:masterClrMapping/>
  </p:clrMapOvr>
  <p:timing>
    <p:tnLst>
      <p:par>
        <p:cTn id="1" dur="indefinite" restart="never" nodeType="tmRoot">
          <p:childTnLst>
            <p:par>
              <p:cTn id="2"/>
            </p:par>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b="1" dirty="0">
                <a:highlight>
                  <a:srgbClr val="FFFF00"/>
                </a:highlight>
                <a:latin typeface="Agency FB" panose="020B0503020202020204" pitchFamily="34" charset="0"/>
              </a:rPr>
              <a:t>3. Anaphase</a:t>
            </a:r>
          </a:p>
          <a:p>
            <a:pPr algn="just"/>
            <a:r>
              <a:rPr lang="en-US" sz="2700" b="1" u="sng" dirty="0">
                <a:solidFill>
                  <a:srgbClr val="FF0000"/>
                </a:solidFill>
                <a:highlight>
                  <a:srgbClr val="FFFF00"/>
                </a:highlight>
                <a:latin typeface="Agency FB" panose="020B0503020202020204" pitchFamily="34" charset="0"/>
              </a:rPr>
              <a:t>Anaphase lasts only 2 to 3 minutes</a:t>
            </a:r>
            <a:r>
              <a:rPr lang="en-US" sz="2700" b="1" dirty="0">
                <a:latin typeface="Agency FB" panose="020B0503020202020204" pitchFamily="34" charset="0"/>
              </a:rPr>
              <a:t> </a:t>
            </a:r>
            <a:r>
              <a:rPr lang="en-US" sz="2700" dirty="0">
                <a:latin typeface="Agency FB" panose="020B0503020202020204" pitchFamily="34" charset="0"/>
              </a:rPr>
              <a:t>and it comprises the following events: </a:t>
            </a:r>
          </a:p>
          <a:p>
            <a:pPr algn="just"/>
            <a:r>
              <a:rPr lang="en-US" sz="2700" dirty="0">
                <a:latin typeface="Agency FB" panose="020B0503020202020204" pitchFamily="34" charset="0"/>
              </a:rPr>
              <a:t>A. The sister chromatids of each chromosome slightly separate at the primary constriction so that their kinetochores stretch towards the opposite poles of the spindle. </a:t>
            </a:r>
          </a:p>
          <a:p>
            <a:pPr algn="just"/>
            <a:r>
              <a:rPr lang="en-US" sz="2700" dirty="0">
                <a:latin typeface="Agency FB" panose="020B0503020202020204" pitchFamily="34" charset="0"/>
              </a:rPr>
              <a:t>In all the chromosomes separation of chromatids occurs almost simultaneously. The chromatids are now referred to as chromosomes because they are no longer held to their duplicates. </a:t>
            </a:r>
          </a:p>
          <a:p>
            <a:pPr algn="just"/>
            <a:r>
              <a:rPr lang="en-US" sz="2700" dirty="0">
                <a:latin typeface="Agency FB" panose="020B0503020202020204" pitchFamily="34" charset="0"/>
              </a:rPr>
              <a:t>B. After a short time, the chromatids separate completely from their former mates, and start moving to opposite poles of the spindle. As each chromosome is being pulled by its attached microtubules, its kinetochore leads and arms trail behind. As a result the chromosomes are pulled into V, J and I shapes, depending upon the position of the kinetochore. (Metacentric, sub metacentric or telocentric respectively) </a:t>
            </a:r>
          </a:p>
          <a:p>
            <a:pPr algn="just"/>
            <a:r>
              <a:rPr lang="en-US" sz="2700" dirty="0">
                <a:latin typeface="Agency FB" panose="020B0503020202020204" pitchFamily="34" charset="0"/>
              </a:rPr>
              <a:t>C. As the chromosomes move toward their respective poles, the two poles move farther apart by elongation of spindle. The anaphase ends when all the chromatids reach the opposite poles. Each pole of the spindle receive one chromatid from every metaphase chromosome, the two groups of chromatids have exactly the same hereditary information. </a:t>
            </a:r>
          </a:p>
        </p:txBody>
      </p:sp>
    </p:spTree>
    <p:extLst>
      <p:ext uri="{BB962C8B-B14F-4D97-AF65-F5344CB8AC3E}">
        <p14:creationId xmlns:p14="http://schemas.microsoft.com/office/powerpoint/2010/main" val="1642531804"/>
      </p:ext>
    </p:extLst>
  </p:cSld>
  <p:clrMapOvr>
    <a:masterClrMapping/>
  </p:clrMapOvr>
  <p:timing>
    <p:tnLst>
      <p:par>
        <p:cTn id="1" dur="indefinite" restart="never" nodeType="tmRoot">
          <p:childTnLst>
            <p:par>
              <p:cTn id="2"/>
            </p:par>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Autofit/>
          </a:bodyPr>
          <a:lstStyle/>
          <a:p>
            <a:pPr algn="just"/>
            <a:r>
              <a:rPr lang="en-US" sz="2700" b="1" dirty="0">
                <a:highlight>
                  <a:srgbClr val="FFFF00"/>
                </a:highlight>
                <a:latin typeface="Agency FB" panose="020B0503020202020204" pitchFamily="34" charset="0"/>
              </a:rPr>
              <a:t>4. Telophase - </a:t>
            </a:r>
            <a:r>
              <a:rPr lang="en-US" sz="2700" dirty="0">
                <a:latin typeface="Agency FB" panose="020B0503020202020204" pitchFamily="34" charset="0"/>
              </a:rPr>
              <a:t>The telophase is long and complex and lasts for an hour or so. In this phase nucleus is reconstructed from each group of chromosomes. It involves the following events: </a:t>
            </a:r>
          </a:p>
          <a:p>
            <a:pPr algn="just"/>
            <a:r>
              <a:rPr lang="en-US" sz="2700" dirty="0">
                <a:latin typeface="Agency FB" panose="020B0503020202020204" pitchFamily="34" charset="0"/>
              </a:rPr>
              <a:t>A. The chromosomes at each pole unfold, and become long and slender. Finally, they become indistinguishable as were in an interphase cell. </a:t>
            </a:r>
          </a:p>
          <a:p>
            <a:pPr algn="just"/>
            <a:r>
              <a:rPr lang="en-US" sz="2700" dirty="0">
                <a:latin typeface="Agency FB" panose="020B0503020202020204" pitchFamily="34" charset="0"/>
              </a:rPr>
              <a:t>B. Nuclear envelope is reconstructed around each group of chromosomes gradually. First, the membrane vesicles associate with the individual unfolding chromosomes, partially enclosing each chromosome. </a:t>
            </a:r>
          </a:p>
          <a:p>
            <a:pPr algn="just"/>
            <a:r>
              <a:rPr lang="en-US" sz="2700" dirty="0">
                <a:latin typeface="Agency FB" panose="020B0503020202020204" pitchFamily="34" charset="0"/>
              </a:rPr>
              <a:t>Then they fuse to form an envelope surrounding the entire set of chromosomes at each pole. The lamina proteins re-associate simultaneously with the reconstruction of nuclear envelope and form a complete lamina within the nuclear envelope </a:t>
            </a:r>
          </a:p>
          <a:p>
            <a:pPr algn="just"/>
            <a:r>
              <a:rPr lang="en-US" sz="2700" dirty="0">
                <a:latin typeface="Agency FB" panose="020B0503020202020204" pitchFamily="34" charset="0"/>
              </a:rPr>
              <a:t>C. Nucleolar material, composed of partially processed ribosomal subunits and processing enzymes, dispersed into the cytoplasm in the prophase return to the nucleolar organizer site and forms a small nucleolus. Processing of this preexisting material then continues. Transcription of new rRNA also begins at this time; it gradually speeds up until it attains the high level of characteristic of interphase cell. </a:t>
            </a:r>
          </a:p>
        </p:txBody>
      </p:sp>
    </p:spTree>
    <p:extLst>
      <p:ext uri="{BB962C8B-B14F-4D97-AF65-F5344CB8AC3E}">
        <p14:creationId xmlns:p14="http://schemas.microsoft.com/office/powerpoint/2010/main" val="1117580993"/>
      </p:ext>
    </p:extLst>
  </p:cSld>
  <p:clrMapOvr>
    <a:masterClrMapping/>
  </p:clrMapOvr>
  <p:timing>
    <p:tnLst>
      <p:par>
        <p:cTn id="1" dur="indefinite" restart="never" nodeType="tmRoot">
          <p:childTnLst>
            <p:par>
              <p:cTn id="2"/>
            </p:par>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algn="just"/>
            <a:r>
              <a:rPr lang="en-US" sz="2700" dirty="0">
                <a:latin typeface="Agency FB" panose="020B0503020202020204" pitchFamily="34" charset="0"/>
              </a:rPr>
              <a:t>Along with this, the nucleolus grows and attains its normal size. The nucleolus reformed at telophase, thus contains both old and new rRNA and ribosomal proteins. </a:t>
            </a:r>
          </a:p>
          <a:p>
            <a:pPr algn="just"/>
            <a:r>
              <a:rPr lang="en-US" sz="2700" dirty="0">
                <a:latin typeface="Agency FB" panose="020B0503020202020204" pitchFamily="34" charset="0"/>
              </a:rPr>
              <a:t>With the transformation of chromosomes into chromatin and reconstruction of nucleoli, transcription of all the three RNA types gradually becomes normal. </a:t>
            </a:r>
          </a:p>
          <a:p>
            <a:pPr algn="just"/>
            <a:r>
              <a:rPr lang="en-US" sz="2700" dirty="0">
                <a:latin typeface="Agency FB" panose="020B0503020202020204" pitchFamily="34" charset="0"/>
              </a:rPr>
              <a:t>The spindle begins to disappear and the asters become small by depolymerization of microtubules and the centrioles take up their characteristic interphase position close to the one side of the nucleus. </a:t>
            </a:r>
          </a:p>
          <a:p>
            <a:pPr algn="just"/>
            <a:r>
              <a:rPr lang="en-US" sz="2700" dirty="0">
                <a:latin typeface="Agency FB" panose="020B0503020202020204" pitchFamily="34" charset="0"/>
              </a:rPr>
              <a:t>Short spindle microtubules persist for sometime at the spindle equator to mark the region where the cytoplasm will later divide.</a:t>
            </a:r>
          </a:p>
          <a:p>
            <a:pPr marL="0" indent="0" algn="just">
              <a:buNone/>
            </a:pPr>
            <a:endParaRPr lang="en-US" sz="2700" dirty="0">
              <a:latin typeface="Agency FB" panose="020B0503020202020204" pitchFamily="34" charset="0"/>
            </a:endParaRPr>
          </a:p>
          <a:p>
            <a:pPr marL="0" indent="0" algn="just">
              <a:buNone/>
            </a:pPr>
            <a:r>
              <a:rPr lang="en-US" sz="3500" b="1" dirty="0">
                <a:solidFill>
                  <a:srgbClr val="FF0000"/>
                </a:solidFill>
                <a:highlight>
                  <a:srgbClr val="FFFF00"/>
                </a:highlight>
                <a:latin typeface="Agency FB" panose="020B0503020202020204" pitchFamily="34" charset="0"/>
              </a:rPr>
              <a:t>  Cytokinesis</a:t>
            </a:r>
          </a:p>
          <a:p>
            <a:pPr algn="just"/>
            <a:r>
              <a:rPr lang="en-US" sz="2700" dirty="0">
                <a:latin typeface="Agency FB" panose="020B0503020202020204" pitchFamily="34" charset="0"/>
              </a:rPr>
              <a:t>Cytokinesis is the division of cytoplasm. It encloses the daughter nuclei formed by the karyokinesis in separate cells, thus completing the process of cell division. </a:t>
            </a:r>
          </a:p>
          <a:p>
            <a:pPr algn="just"/>
            <a:r>
              <a:rPr lang="en-US" sz="2700" dirty="0">
                <a:latin typeface="Agency FB" panose="020B0503020202020204" pitchFamily="34" charset="0"/>
              </a:rPr>
              <a:t>Cytokinesis is signaled at the metaphase by cytoplasmic movements that bring about equal distribution of mitochondria and other cell organelles in the two halves of the cell. Division occurs differently in animal cells and the plant cells.</a:t>
            </a:r>
          </a:p>
        </p:txBody>
      </p:sp>
    </p:spTree>
    <p:extLst>
      <p:ext uri="{BB962C8B-B14F-4D97-AF65-F5344CB8AC3E}">
        <p14:creationId xmlns:p14="http://schemas.microsoft.com/office/powerpoint/2010/main" val="4251816561"/>
      </p:ext>
    </p:extLst>
  </p:cSld>
  <p:clrMapOvr>
    <a:masterClrMapping/>
  </p:clrMapOvr>
  <p:timing>
    <p:tnLst>
      <p:par>
        <p:cTn id="1" dur="indefinite" restart="never" nodeType="tmRoot">
          <p:childTnLst>
            <p:par>
              <p:cTn id="2"/>
            </p:par>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Autofit/>
          </a:bodyPr>
          <a:lstStyle/>
          <a:p>
            <a:pPr marL="0" indent="0">
              <a:buNone/>
            </a:pPr>
            <a:r>
              <a:rPr lang="en-US" sz="3500" b="1" dirty="0">
                <a:latin typeface="Agency FB" panose="020B0503020202020204" pitchFamily="34" charset="0"/>
              </a:rPr>
              <a:t>  </a:t>
            </a:r>
            <a:r>
              <a:rPr lang="en-US" sz="3500" b="1" dirty="0">
                <a:solidFill>
                  <a:srgbClr val="FF0000"/>
                </a:solidFill>
                <a:latin typeface="Agency FB" panose="020B0503020202020204" pitchFamily="34" charset="0"/>
              </a:rPr>
              <a:t>Significance of Mitosis</a:t>
            </a:r>
          </a:p>
          <a:p>
            <a:r>
              <a:rPr lang="en-US" sz="2500" dirty="0">
                <a:latin typeface="Agency FB" panose="020B0503020202020204" pitchFamily="34" charset="0"/>
              </a:rPr>
              <a:t>Mitosis has manifold significance </a:t>
            </a:r>
            <a:r>
              <a:rPr lang="en-US" sz="2500" dirty="0" err="1">
                <a:latin typeface="Agency FB" panose="020B0503020202020204" pitchFamily="34" charset="0"/>
              </a:rPr>
              <a:t>anmely</a:t>
            </a:r>
            <a:r>
              <a:rPr lang="en-US" sz="2500" dirty="0">
                <a:latin typeface="Agency FB" panose="020B0503020202020204" pitchFamily="34" charset="0"/>
              </a:rPr>
              <a:t>;</a:t>
            </a:r>
          </a:p>
          <a:p>
            <a:r>
              <a:rPr lang="en-US" sz="2500" b="1" dirty="0">
                <a:highlight>
                  <a:srgbClr val="FFFF00"/>
                </a:highlight>
                <a:latin typeface="Agency FB" panose="020B0503020202020204" pitchFamily="34" charset="0"/>
              </a:rPr>
              <a:t>Maintenance of Size - </a:t>
            </a:r>
            <a:r>
              <a:rPr lang="en-US" sz="2500" dirty="0">
                <a:latin typeface="Agency FB" panose="020B0503020202020204" pitchFamily="34" charset="0"/>
              </a:rPr>
              <a:t>Mitosis helps maintaining the size of the cell. A cell, when full grown, divides by mitosis instead of growing further.  </a:t>
            </a:r>
          </a:p>
          <a:p>
            <a:r>
              <a:rPr lang="en-US" sz="2500" b="1" dirty="0">
                <a:highlight>
                  <a:srgbClr val="FFFF00"/>
                </a:highlight>
                <a:latin typeface="Agency FB" panose="020B0503020202020204" pitchFamily="34" charset="0"/>
              </a:rPr>
              <a:t>Growth - </a:t>
            </a:r>
            <a:r>
              <a:rPr lang="en-US" sz="2500" dirty="0">
                <a:latin typeface="Agency FB" panose="020B0503020202020204" pitchFamily="34" charset="0"/>
              </a:rPr>
              <a:t>A fertilized egg develops into an embryo and finally into an adult by repeated mitotic cell division.  </a:t>
            </a:r>
          </a:p>
          <a:p>
            <a:r>
              <a:rPr lang="en-US" sz="2500" b="1" dirty="0">
                <a:highlight>
                  <a:srgbClr val="FFFF00"/>
                </a:highlight>
                <a:latin typeface="Agency FB" panose="020B0503020202020204" pitchFamily="34" charset="0"/>
              </a:rPr>
              <a:t>Maintenance of Chromosome Number - </a:t>
            </a:r>
            <a:r>
              <a:rPr lang="en-US" sz="2500" dirty="0">
                <a:latin typeface="Agency FB" panose="020B0503020202020204" pitchFamily="34" charset="0"/>
              </a:rPr>
              <a:t>Mitosis keeps the number of chromosomes equal in all the cells of an individual. Thus mitosis provides a complete set of genetic information to each cell, since DNA is duplicated in S phase prior to mitosis.  </a:t>
            </a:r>
          </a:p>
          <a:p>
            <a:r>
              <a:rPr lang="en-US" sz="2500" b="1" dirty="0">
                <a:highlight>
                  <a:srgbClr val="FFFF00"/>
                </a:highlight>
                <a:latin typeface="Agency FB" panose="020B0503020202020204" pitchFamily="34" charset="0"/>
              </a:rPr>
              <a:t>Repair - </a:t>
            </a:r>
            <a:r>
              <a:rPr lang="en-US" sz="2500" dirty="0">
                <a:latin typeface="Agency FB" panose="020B0503020202020204" pitchFamily="34" charset="0"/>
              </a:rPr>
              <a:t>Mitosis provides new cells to replace the old worn out and dying cells.  </a:t>
            </a:r>
          </a:p>
          <a:p>
            <a:r>
              <a:rPr lang="en-US" sz="2500" b="1" dirty="0">
                <a:highlight>
                  <a:srgbClr val="FFFF00"/>
                </a:highlight>
                <a:latin typeface="Agency FB" panose="020B0503020202020204" pitchFamily="34" charset="0"/>
              </a:rPr>
              <a:t>Healing and Regeneration - </a:t>
            </a:r>
            <a:r>
              <a:rPr lang="en-US" sz="2500" dirty="0">
                <a:latin typeface="Agency FB" panose="020B0503020202020204" pitchFamily="34" charset="0"/>
              </a:rPr>
              <a:t>Mitosis produces new cells for the healing of wounds and regeneration.  </a:t>
            </a:r>
          </a:p>
          <a:p>
            <a:r>
              <a:rPr lang="en-US" sz="2500" b="1" dirty="0">
                <a:highlight>
                  <a:srgbClr val="FFFF00"/>
                </a:highlight>
                <a:latin typeface="Agency FB" panose="020B0503020202020204" pitchFamily="34" charset="0"/>
              </a:rPr>
              <a:t>Reproduction - </a:t>
            </a:r>
            <a:r>
              <a:rPr lang="en-US" sz="2500" dirty="0">
                <a:latin typeface="Agency FB" panose="020B0503020202020204" pitchFamily="34" charset="0"/>
              </a:rPr>
              <a:t>Mitosis brings about multiplication in the acellular organisms. In multicellular organisms also, it plays an important role in reproduction, asexual as well as sexual.  </a:t>
            </a:r>
          </a:p>
          <a:p>
            <a:r>
              <a:rPr lang="en-US" sz="2500" b="1" dirty="0">
                <a:highlight>
                  <a:srgbClr val="FFFF00"/>
                </a:highlight>
                <a:latin typeface="Agency FB" panose="020B0503020202020204" pitchFamily="34" charset="0"/>
              </a:rPr>
              <a:t>Evidence of Basic Relationship of Organisms - </a:t>
            </a:r>
            <a:r>
              <a:rPr lang="en-US" sz="2500" dirty="0">
                <a:latin typeface="Agency FB" panose="020B0503020202020204" pitchFamily="34" charset="0"/>
              </a:rPr>
              <a:t>Mitosis, being essentially similar in many kinds of organisms, supports the basic relationship of all living things. </a:t>
            </a:r>
          </a:p>
        </p:txBody>
      </p:sp>
    </p:spTree>
    <p:extLst>
      <p:ext uri="{BB962C8B-B14F-4D97-AF65-F5344CB8AC3E}">
        <p14:creationId xmlns:p14="http://schemas.microsoft.com/office/powerpoint/2010/main" val="1773584084"/>
      </p:ext>
    </p:extLst>
  </p:cSld>
  <p:clrMapOvr>
    <a:masterClrMapping/>
  </p:clrMapOvr>
  <p:timing>
    <p:tnLst>
      <p:par>
        <p:cTn id="1" dur="indefinite" restart="never" nodeType="tmRoot">
          <p:childTnLst>
            <p:par>
              <p:cTn id="2"/>
            </p:par>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Autofit/>
          </a:bodyPr>
          <a:lstStyle/>
          <a:p>
            <a:pPr marL="0" indent="0" algn="just">
              <a:buNone/>
            </a:pPr>
            <a:r>
              <a:rPr lang="en-US" sz="3500" b="1" dirty="0">
                <a:latin typeface="Agency FB" panose="020B0503020202020204" pitchFamily="34" charset="0"/>
              </a:rPr>
              <a:t>  </a:t>
            </a:r>
            <a:r>
              <a:rPr lang="en-US" sz="3500" b="1" dirty="0">
                <a:solidFill>
                  <a:srgbClr val="FF0000"/>
                </a:solidFill>
                <a:latin typeface="Agency FB" panose="020B0503020202020204" pitchFamily="34" charset="0"/>
              </a:rPr>
              <a:t>Meiosis</a:t>
            </a:r>
          </a:p>
          <a:p>
            <a:pPr algn="just"/>
            <a:r>
              <a:rPr lang="en-US" sz="2600" dirty="0">
                <a:latin typeface="Agency FB" panose="020B0503020202020204" pitchFamily="34" charset="0"/>
              </a:rPr>
              <a:t>In </a:t>
            </a:r>
            <a:r>
              <a:rPr lang="en-US" sz="2600" b="1" dirty="0">
                <a:highlight>
                  <a:srgbClr val="FFFF00"/>
                </a:highlight>
                <a:latin typeface="Agency FB" panose="020B0503020202020204" pitchFamily="34" charset="0"/>
              </a:rPr>
              <a:t>1887, August Weismann predicted on theoretical grounds that the number of chromosomes must be reduced by one-half during gamete formation. Edouard Van </a:t>
            </a:r>
            <a:r>
              <a:rPr lang="en-US" sz="2600" b="1" dirty="0" err="1">
                <a:highlight>
                  <a:srgbClr val="FFFF00"/>
                </a:highlight>
                <a:latin typeface="Agency FB" panose="020B0503020202020204" pitchFamily="34" charset="0"/>
              </a:rPr>
              <a:t>Beneden</a:t>
            </a:r>
            <a:r>
              <a:rPr lang="en-US" sz="2600" b="1" dirty="0">
                <a:highlight>
                  <a:srgbClr val="FFFF00"/>
                </a:highlight>
                <a:latin typeface="Agency FB" panose="020B0503020202020204" pitchFamily="34" charset="0"/>
              </a:rPr>
              <a:t> demonstrated reduction division in1887. J.B. Farmer and Moore introduced the term "meiosis" in 1905</a:t>
            </a:r>
            <a:r>
              <a:rPr lang="en-US" sz="2600" dirty="0">
                <a:latin typeface="Agency FB" panose="020B0503020202020204" pitchFamily="34" charset="0"/>
              </a:rPr>
              <a:t>. </a:t>
            </a:r>
          </a:p>
          <a:p>
            <a:pPr algn="just"/>
            <a:r>
              <a:rPr lang="en-US" sz="2600" dirty="0">
                <a:latin typeface="Agency FB" panose="020B0503020202020204" pitchFamily="34" charset="0"/>
              </a:rPr>
              <a:t>Mitosis occurs in all kinds of eukaryotic cells, while meiosis is confined to certain cells and takes place at a particular time. </a:t>
            </a:r>
          </a:p>
          <a:p>
            <a:pPr algn="just"/>
            <a:r>
              <a:rPr lang="en-US" sz="2600" dirty="0">
                <a:latin typeface="Agency FB" panose="020B0503020202020204" pitchFamily="34" charset="0"/>
              </a:rPr>
              <a:t>Only the cells of sexually reproducing organisms undergo meiosis, and only special cells in the multicellular organisms switch over from mitosis to meiosis at the specific time in the life cycle. </a:t>
            </a:r>
          </a:p>
          <a:p>
            <a:pPr algn="just"/>
            <a:r>
              <a:rPr lang="en-US" sz="2600" dirty="0">
                <a:latin typeface="Agency FB" panose="020B0503020202020204" pitchFamily="34" charset="0"/>
              </a:rPr>
              <a:t>Meiosis produces gametes or gametic nuclei in animals, some lower plants, and various protists and fungus groups. Meiosis forms spore in higher plants. The spores give rise to gamete producing structure called gametophytes, which produces gametes by mitosis.</a:t>
            </a:r>
          </a:p>
          <a:p>
            <a:pPr algn="just"/>
            <a:r>
              <a:rPr lang="en-US" sz="2600" dirty="0">
                <a:latin typeface="Agency FB" panose="020B0503020202020204" pitchFamily="34" charset="0"/>
              </a:rPr>
              <a:t>Meiosis consists of two divisions that take place in rapid succession, with the chromosomes replicating only once. </a:t>
            </a:r>
          </a:p>
          <a:p>
            <a:pPr algn="just"/>
            <a:r>
              <a:rPr lang="en-US" sz="2600" u="sng" dirty="0">
                <a:solidFill>
                  <a:srgbClr val="FF0000"/>
                </a:solidFill>
                <a:highlight>
                  <a:srgbClr val="FFFF00"/>
                </a:highlight>
                <a:latin typeface="Agency FB" panose="020B0503020202020204" pitchFamily="34" charset="0"/>
              </a:rPr>
              <a:t>Thus, a parent cell produces four daughter cells, each having half the number of chromosomes and half of the nuclear DNA amount present in the parent cell. Meiosis is therefore also known as reduction division</a:t>
            </a:r>
            <a:r>
              <a:rPr lang="en-US" sz="2600" dirty="0">
                <a:latin typeface="Agency FB" panose="020B0503020202020204" pitchFamily="34" charset="0"/>
              </a:rPr>
              <a:t>. </a:t>
            </a:r>
          </a:p>
          <a:p>
            <a:pPr algn="just"/>
            <a:r>
              <a:rPr lang="en-US" sz="2600" dirty="0">
                <a:latin typeface="Agency FB" panose="020B0503020202020204" pitchFamily="34" charset="0"/>
              </a:rPr>
              <a:t>The two divisions of meiosis are known as the first and the second meiotic divisions or meiosis-I and meiosis-II. </a:t>
            </a:r>
          </a:p>
        </p:txBody>
      </p:sp>
    </p:spTree>
    <p:extLst>
      <p:ext uri="{BB962C8B-B14F-4D97-AF65-F5344CB8AC3E}">
        <p14:creationId xmlns:p14="http://schemas.microsoft.com/office/powerpoint/2010/main" val="1175025439"/>
      </p:ext>
    </p:extLst>
  </p:cSld>
  <p:clrMapOvr>
    <a:masterClrMapping/>
  </p:clrMapOvr>
  <p:timing>
    <p:tnLst>
      <p:par>
        <p:cTn id="1" dur="indefinite" restart="never" nodeType="tmRoot">
          <p:childTnLst>
            <p:par>
              <p:cTn id="2"/>
            </p:par>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6276A28D-F98B-C5EF-90A4-BA84DFE726D5}"/>
              </a:ext>
            </a:extLst>
          </p:cNvPr>
          <p:cNvPicPr>
            <a:picLocks noChangeAspect="1"/>
          </p:cNvPicPr>
          <p:nvPr/>
        </p:nvPicPr>
        <p:blipFill rotWithShape="1">
          <a:blip r:embed="rId2"/>
          <a:srcRect l="33636" t="17358" r="31364" b="12305"/>
          <a:stretch/>
        </p:blipFill>
        <p:spPr>
          <a:xfrm>
            <a:off x="55408" y="0"/>
            <a:ext cx="7107381" cy="6858000"/>
          </a:xfrm>
          <a:prstGeom prst="rect">
            <a:avLst/>
          </a:prstGeom>
        </p:spPr>
      </p:pic>
      <p:sp>
        <p:nvSpPr>
          <p:cNvPr id="6" name="TextBox 5">
            <a:extLst>
              <a:ext uri="{FF2B5EF4-FFF2-40B4-BE49-F238E27FC236}">
                <a16:creationId xmlns:a16="http://schemas.microsoft.com/office/drawing/2014/main" id="{85B695ED-C8F6-F642-8EE1-2D67689A8F45}"/>
              </a:ext>
            </a:extLst>
          </p:cNvPr>
          <p:cNvSpPr txBox="1"/>
          <p:nvPr/>
        </p:nvSpPr>
        <p:spPr>
          <a:xfrm>
            <a:off x="6965374" y="6271551"/>
            <a:ext cx="3744191"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Stages of meiosis in animal cells </a:t>
            </a:r>
          </a:p>
        </p:txBody>
      </p:sp>
    </p:spTree>
    <p:extLst>
      <p:ext uri="{BB962C8B-B14F-4D97-AF65-F5344CB8AC3E}">
        <p14:creationId xmlns:p14="http://schemas.microsoft.com/office/powerpoint/2010/main" val="2899544029"/>
      </p:ext>
    </p:extLst>
  </p:cSld>
  <p:clrMapOvr>
    <a:masterClrMapping/>
  </p:clrMapOvr>
  <p:timing>
    <p:tnLst>
      <p:par>
        <p:cTn id="1" dur="indefinite" restart="never" nodeType="tmRoot">
          <p:childTnLst>
            <p:par>
              <p:cTn id="2"/>
            </p:par>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Autofit/>
          </a:bodyPr>
          <a:lstStyle/>
          <a:p>
            <a:pPr marL="0" indent="0" algn="just">
              <a:buNone/>
            </a:pPr>
            <a:r>
              <a:rPr lang="en-US" sz="3500" b="1" dirty="0">
                <a:solidFill>
                  <a:srgbClr val="FF0000"/>
                </a:solidFill>
                <a:latin typeface="Agency FB" panose="020B0503020202020204" pitchFamily="34" charset="0"/>
              </a:rPr>
              <a:t>    Divisions of Meiosis</a:t>
            </a:r>
          </a:p>
          <a:p>
            <a:pPr algn="just"/>
            <a:r>
              <a:rPr lang="en-US" sz="2500" b="1" dirty="0">
                <a:highlight>
                  <a:srgbClr val="FFFF00"/>
                </a:highlight>
                <a:latin typeface="Agency FB" panose="020B0503020202020204" pitchFamily="34" charset="0"/>
              </a:rPr>
              <a:t>First meiotic division or Meiosis-I</a:t>
            </a:r>
            <a:r>
              <a:rPr lang="en-US" sz="2500" dirty="0">
                <a:latin typeface="Agency FB" panose="020B0503020202020204" pitchFamily="34" charset="0"/>
              </a:rPr>
              <a:t>: During the first meiotic division, the two homologous chromosomes of each pair separate from each other and go to separate daughter cells. </a:t>
            </a:r>
          </a:p>
          <a:p>
            <a:pPr algn="just"/>
            <a:r>
              <a:rPr lang="en-US" sz="2500" dirty="0">
                <a:latin typeface="Agency FB" panose="020B0503020202020204" pitchFamily="34" charset="0"/>
              </a:rPr>
              <a:t>This reduces the number of chromosomes from diploid to haploid condition. </a:t>
            </a:r>
          </a:p>
          <a:p>
            <a:pPr algn="just"/>
            <a:r>
              <a:rPr lang="en-US" sz="2500" dirty="0">
                <a:latin typeface="Agency FB" panose="020B0503020202020204" pitchFamily="34" charset="0"/>
              </a:rPr>
              <a:t>Meiosis-I is therefore known as heterotypic division. </a:t>
            </a:r>
          </a:p>
          <a:p>
            <a:pPr algn="just"/>
            <a:r>
              <a:rPr lang="en-US" sz="2500" b="1" dirty="0">
                <a:highlight>
                  <a:srgbClr val="FFFF00"/>
                </a:highlight>
                <a:latin typeface="Agency FB" panose="020B0503020202020204" pitchFamily="34" charset="0"/>
              </a:rPr>
              <a:t>The four phase of this division are called Prophase-1, metaphase-1, anaphase-1 and telophase-1. </a:t>
            </a:r>
          </a:p>
          <a:p>
            <a:pPr algn="just"/>
            <a:r>
              <a:rPr lang="en-US" sz="2500" b="1" dirty="0">
                <a:highlight>
                  <a:srgbClr val="FFFF00"/>
                </a:highlight>
                <a:latin typeface="Agency FB" panose="020B0503020202020204" pitchFamily="34" charset="0"/>
              </a:rPr>
              <a:t>1. Prophase </a:t>
            </a:r>
          </a:p>
          <a:p>
            <a:pPr algn="just"/>
            <a:r>
              <a:rPr lang="en-US" sz="2500" b="1" dirty="0">
                <a:highlight>
                  <a:srgbClr val="FFFF00"/>
                </a:highlight>
                <a:latin typeface="Agency FB" panose="020B0503020202020204" pitchFamily="34" charset="0"/>
              </a:rPr>
              <a:t>The meiotic prophase-1 is more complex than the mitotic prophase because of the process of recombination that occurs in it</a:t>
            </a:r>
            <a:r>
              <a:rPr lang="en-US" sz="2500" dirty="0">
                <a:latin typeface="Agency FB" panose="020B0503020202020204" pitchFamily="34" charset="0"/>
              </a:rPr>
              <a:t>. </a:t>
            </a:r>
          </a:p>
          <a:p>
            <a:pPr algn="just"/>
            <a:r>
              <a:rPr lang="en-US" sz="2500" dirty="0">
                <a:latin typeface="Agency FB" panose="020B0503020202020204" pitchFamily="34" charset="0"/>
              </a:rPr>
              <a:t>It also lasts much longer than the mitotic prophase in the same organism. It may extend over weeks, months or even years. Although it is more or less a continuous process, it is divided into 5 substages: leptotene, zygotene, pachytene, diplotene and diakinesis.</a:t>
            </a:r>
          </a:p>
          <a:p>
            <a:pPr algn="just"/>
            <a:r>
              <a:rPr lang="en-US" sz="2500" b="1" dirty="0">
                <a:highlight>
                  <a:srgbClr val="FFFF00"/>
                </a:highlight>
                <a:latin typeface="Agency FB" panose="020B0503020202020204" pitchFamily="34" charset="0"/>
              </a:rPr>
              <a:t>(a) Leptotene - </a:t>
            </a:r>
            <a:r>
              <a:rPr lang="en-US" sz="2500" dirty="0">
                <a:latin typeface="Agency FB" panose="020B0503020202020204" pitchFamily="34" charset="0"/>
              </a:rPr>
              <a:t>Leptotene begins when chromosomes appear as thin threads by condensation. The chromosomes become thicker as condensation proceeds. They lie jumbled up so that it is not possible to trace individual chromosomes. Each chromosome is double, consisting of two chromatids due to DNA replication during premeiotic interphase. However, the chromatids are closely adhered together and are not distinguishable. </a:t>
            </a:r>
          </a:p>
        </p:txBody>
      </p:sp>
    </p:spTree>
    <p:extLst>
      <p:ext uri="{BB962C8B-B14F-4D97-AF65-F5344CB8AC3E}">
        <p14:creationId xmlns:p14="http://schemas.microsoft.com/office/powerpoint/2010/main" val="1342856081"/>
      </p:ext>
    </p:extLst>
  </p:cSld>
  <p:clrMapOvr>
    <a:masterClrMapping/>
  </p:clrMapOvr>
  <p:timing>
    <p:tnLst>
      <p:par>
        <p:cTn id="1" dur="indefinite" restart="never" nodeType="tmRoot">
          <p:childTnLst>
            <p:par>
              <p:cTn id="2"/>
            </p:par>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700" b="1" dirty="0">
                <a:highlight>
                  <a:srgbClr val="FFFF00"/>
                </a:highlight>
                <a:latin typeface="Agency FB" panose="020B0503020202020204" pitchFamily="34" charset="0"/>
              </a:rPr>
              <a:t>(b) Zygotene - </a:t>
            </a:r>
            <a:r>
              <a:rPr lang="en-US" sz="2700" dirty="0">
                <a:latin typeface="Agency FB" panose="020B0503020202020204" pitchFamily="34" charset="0"/>
              </a:rPr>
              <a:t>The homologous chromosomes come to lie side by side in pairs. </a:t>
            </a:r>
          </a:p>
          <a:p>
            <a:pPr algn="just"/>
            <a:r>
              <a:rPr lang="en-US" sz="2700" dirty="0">
                <a:latin typeface="Agency FB" panose="020B0503020202020204" pitchFamily="34" charset="0"/>
              </a:rPr>
              <a:t>The pairing of homologous chromosomes is called </a:t>
            </a:r>
            <a:r>
              <a:rPr lang="en-US" sz="2700" b="1" u="sng" dirty="0">
                <a:solidFill>
                  <a:srgbClr val="FF0000"/>
                </a:solidFill>
                <a:highlight>
                  <a:srgbClr val="FFFF00"/>
                </a:highlight>
                <a:latin typeface="Agency FB" panose="020B0503020202020204" pitchFamily="34" charset="0"/>
              </a:rPr>
              <a:t>Synapsis or conjugation</a:t>
            </a:r>
            <a:r>
              <a:rPr lang="en-US" sz="2700" dirty="0">
                <a:latin typeface="Agency FB" panose="020B0503020202020204" pitchFamily="34" charset="0"/>
              </a:rPr>
              <a:t>. </a:t>
            </a:r>
          </a:p>
          <a:p>
            <a:pPr algn="just"/>
            <a:r>
              <a:rPr lang="en-US" sz="2700" dirty="0">
                <a:latin typeface="Agency FB" panose="020B0503020202020204" pitchFamily="34" charset="0"/>
              </a:rPr>
              <a:t>A pair of homologous chromosome lying together is termed as a </a:t>
            </a:r>
            <a:r>
              <a:rPr lang="en-US" sz="2700" b="1" dirty="0">
                <a:highlight>
                  <a:srgbClr val="FFFF00"/>
                </a:highlight>
                <a:latin typeface="Agency FB" panose="020B0503020202020204" pitchFamily="34" charset="0"/>
              </a:rPr>
              <a:t>bivalent</a:t>
            </a:r>
            <a:r>
              <a:rPr lang="en-US" sz="2700" dirty="0">
                <a:latin typeface="Agency FB" panose="020B0503020202020204" pitchFamily="34" charset="0"/>
              </a:rPr>
              <a:t>. </a:t>
            </a:r>
          </a:p>
          <a:p>
            <a:pPr algn="just"/>
            <a:r>
              <a:rPr lang="en-US" sz="2700" dirty="0">
                <a:latin typeface="Agency FB" panose="020B0503020202020204" pitchFamily="34" charset="0"/>
              </a:rPr>
              <a:t>Pairing is so through that the corresponding ends and all the corresponding genes of the two homologous chromosomes lie exactly opposite to each other. </a:t>
            </a:r>
          </a:p>
          <a:p>
            <a:pPr algn="just"/>
            <a:r>
              <a:rPr lang="en-US" sz="2700" dirty="0">
                <a:latin typeface="Agency FB" panose="020B0503020202020204" pitchFamily="34" charset="0"/>
              </a:rPr>
              <a:t>The centrosome of the chromosomes also lies adjacent to one another. The chromatids are still not visible. </a:t>
            </a:r>
          </a:p>
          <a:p>
            <a:pPr algn="just"/>
            <a:r>
              <a:rPr lang="en-US" sz="2700" dirty="0">
                <a:latin typeface="Agency FB" panose="020B0503020202020204" pitchFamily="34" charset="0"/>
              </a:rPr>
              <a:t>A regular space of about 0.15 to 0.2 µm wide exists between the synapsed homologous chromosomes, bearing a highly specialized fibrillar organelle, the synaptonemal complex. </a:t>
            </a:r>
          </a:p>
          <a:p>
            <a:pPr algn="just"/>
            <a:r>
              <a:rPr lang="en-US" sz="2700" dirty="0">
                <a:latin typeface="Agency FB" panose="020B0503020202020204" pitchFamily="34" charset="0"/>
              </a:rPr>
              <a:t>The synaptonemal complex consists of three parallel and equally spaced longitudinal filaments flanked by chromatin and interconnected by short transverse filaments. </a:t>
            </a:r>
          </a:p>
          <a:p>
            <a:pPr algn="just"/>
            <a:r>
              <a:rPr lang="en-US" sz="2700" b="1" dirty="0">
                <a:highlight>
                  <a:srgbClr val="FFFF00"/>
                </a:highlight>
                <a:latin typeface="Agency FB" panose="020B0503020202020204" pitchFamily="34" charset="0"/>
              </a:rPr>
              <a:t>The complex contains DNA and some specific proteinaceous material. It was discovered by Montrose J. Moses in 1955 in crayfish</a:t>
            </a:r>
            <a:r>
              <a:rPr lang="en-US" sz="2700" dirty="0">
                <a:latin typeface="Agency FB" panose="020B0503020202020204" pitchFamily="34" charset="0"/>
              </a:rPr>
              <a:t>.</a:t>
            </a:r>
          </a:p>
        </p:txBody>
      </p:sp>
    </p:spTree>
    <p:extLst>
      <p:ext uri="{BB962C8B-B14F-4D97-AF65-F5344CB8AC3E}">
        <p14:creationId xmlns:p14="http://schemas.microsoft.com/office/powerpoint/2010/main" val="185402842"/>
      </p:ext>
    </p:extLst>
  </p:cSld>
  <p:clrMapOvr>
    <a:masterClrMapping/>
  </p:clrMapOvr>
  <p:timing>
    <p:tnLst>
      <p:par>
        <p:cTn id="1" dur="indefinite" restart="never" nodeType="tmRoot">
          <p:childTnLst>
            <p:par>
              <p:cTn id="2"/>
            </p:par>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500" b="1" dirty="0">
                <a:highlight>
                  <a:srgbClr val="FFFF00"/>
                </a:highlight>
                <a:latin typeface="Agency FB" panose="020B0503020202020204" pitchFamily="34" charset="0"/>
              </a:rPr>
              <a:t>b. Inclusions: </a:t>
            </a:r>
            <a:r>
              <a:rPr lang="en-US" sz="2500" dirty="0">
                <a:latin typeface="Agency FB" panose="020B0503020202020204" pitchFamily="34" charset="0"/>
              </a:rPr>
              <a:t>These are the non-living or </a:t>
            </a:r>
            <a:r>
              <a:rPr lang="en-US" sz="2500" dirty="0" err="1">
                <a:latin typeface="Agency FB" panose="020B0503020202020204" pitchFamily="34" charset="0"/>
              </a:rPr>
              <a:t>deutoplasmic</a:t>
            </a:r>
            <a:r>
              <a:rPr lang="en-US" sz="2500" dirty="0">
                <a:latin typeface="Agency FB" panose="020B0503020202020204" pitchFamily="34" charset="0"/>
              </a:rPr>
              <a:t> structures which are incapable of growth and multiplication. </a:t>
            </a:r>
          </a:p>
          <a:p>
            <a:pPr algn="just"/>
            <a:r>
              <a:rPr lang="en-US" sz="2500" dirty="0">
                <a:latin typeface="Agency FB" panose="020B0503020202020204" pitchFamily="34" charset="0"/>
              </a:rPr>
              <a:t>Common cell inclusions are stored organic materials such as starch grains, glycogen granules, </a:t>
            </a:r>
            <a:r>
              <a:rPr lang="en-US" sz="2500" dirty="0" err="1">
                <a:latin typeface="Agency FB" panose="020B0503020202020204" pitchFamily="34" charset="0"/>
              </a:rPr>
              <a:t>aleuron</a:t>
            </a:r>
            <a:r>
              <a:rPr lang="en-US" sz="2500" dirty="0">
                <a:latin typeface="Agency FB" panose="020B0503020202020204" pitchFamily="34" charset="0"/>
              </a:rPr>
              <a:t> grains, fat droplets, pigment granules and inorganic crystals.</a:t>
            </a:r>
          </a:p>
          <a:p>
            <a:pPr algn="just"/>
            <a:r>
              <a:rPr lang="en-US" sz="2500" dirty="0">
                <a:latin typeface="Agency FB" panose="020B0503020202020204" pitchFamily="34" charset="0"/>
              </a:rPr>
              <a:t>Cytoplasm is stores raw materials needed for the metabolism in both the cytoplasm and the nucleus. </a:t>
            </a:r>
          </a:p>
          <a:p>
            <a:pPr algn="just"/>
            <a:r>
              <a:rPr lang="en-US" sz="2500" dirty="0">
                <a:latin typeface="Agency FB" panose="020B0503020202020204" pitchFamily="34" charset="0"/>
              </a:rPr>
              <a:t>Many metabolic processes like biosynthesis of fatty acids, nucleotides, proteins and oxidation take place in cytoplasm. It distributes the nutrients, metabolites and enzymes in a cell and brings about exchange of materials between the organelles as well as with the environment or extracellular fluid also. </a:t>
            </a:r>
          </a:p>
          <a:p>
            <a:pPr algn="just"/>
            <a:r>
              <a:rPr lang="en-US" sz="2500" b="1" dirty="0">
                <a:highlight>
                  <a:srgbClr val="FFFF00"/>
                </a:highlight>
                <a:latin typeface="Agency FB" panose="020B0503020202020204" pitchFamily="34" charset="0"/>
              </a:rPr>
              <a:t>c. Nucleus: </a:t>
            </a:r>
            <a:r>
              <a:rPr lang="en-US" sz="2500" dirty="0">
                <a:latin typeface="Agency FB" panose="020B0503020202020204" pitchFamily="34" charset="0"/>
              </a:rPr>
              <a:t>In a eukaryotic cell the genetic material is enclosed by a distinct nuclear envelope that forms a prominent spherical organelle the “Nucleus”. </a:t>
            </a:r>
          </a:p>
          <a:p>
            <a:pPr algn="just"/>
            <a:r>
              <a:rPr lang="en-US" sz="2500" dirty="0">
                <a:latin typeface="Agency FB" panose="020B0503020202020204" pitchFamily="34" charset="0"/>
              </a:rPr>
              <a:t>The nuclear envelope bears pores for the exchange of materials between the cytoplasm and the nucleoplasm. </a:t>
            </a:r>
          </a:p>
        </p:txBody>
      </p:sp>
    </p:spTree>
    <p:extLst>
      <p:ext uri="{BB962C8B-B14F-4D97-AF65-F5344CB8AC3E}">
        <p14:creationId xmlns:p14="http://schemas.microsoft.com/office/powerpoint/2010/main" val="41924626"/>
      </p:ext>
    </p:extLst>
  </p:cSld>
  <p:clrMapOvr>
    <a:masterClrMapping/>
  </p:clrMapOvr>
  <p:timing>
    <p:tnLst>
      <p:par>
        <p:cTn id="1" dur="indefinite" restart="never" nodeType="tmRoot">
          <p:childTnLst>
            <p:par>
              <p:cTn id="2"/>
            </p:par>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Autofit/>
          </a:bodyPr>
          <a:lstStyle/>
          <a:p>
            <a:pPr algn="just"/>
            <a:r>
              <a:rPr lang="en-US" b="1" dirty="0">
                <a:highlight>
                  <a:srgbClr val="FFFF00"/>
                </a:highlight>
                <a:latin typeface="Agency FB" panose="020B0503020202020204" pitchFamily="34" charset="0"/>
              </a:rPr>
              <a:t>(c) Pachytene - </a:t>
            </a:r>
            <a:r>
              <a:rPr lang="en-US" dirty="0">
                <a:latin typeface="Agency FB" panose="020B0503020202020204" pitchFamily="34" charset="0"/>
              </a:rPr>
              <a:t>The synapsed chromosomes continue to become short and thick. The chromatids of each synapsed chromosome slightly separate and become visible. </a:t>
            </a:r>
          </a:p>
          <a:p>
            <a:pPr algn="just"/>
            <a:r>
              <a:rPr lang="en-US" dirty="0">
                <a:latin typeface="Agency FB" panose="020B0503020202020204" pitchFamily="34" charset="0"/>
              </a:rPr>
              <a:t>A chromosome with two visible chromatids is known </a:t>
            </a:r>
            <a:r>
              <a:rPr lang="en-US" b="1" dirty="0">
                <a:highlight>
                  <a:srgbClr val="FFFF00"/>
                </a:highlight>
                <a:latin typeface="Agency FB" panose="020B0503020202020204" pitchFamily="34" charset="0"/>
              </a:rPr>
              <a:t>as dyad</a:t>
            </a:r>
            <a:r>
              <a:rPr lang="en-US" dirty="0">
                <a:latin typeface="Agency FB" panose="020B0503020202020204" pitchFamily="34" charset="0"/>
              </a:rPr>
              <a:t>. A group of four homologous chromatids (two dyads) is called </a:t>
            </a:r>
            <a:r>
              <a:rPr lang="en-US" b="1" dirty="0">
                <a:highlight>
                  <a:srgbClr val="FFFF00"/>
                </a:highlight>
                <a:latin typeface="Agency FB" panose="020B0503020202020204" pitchFamily="34" charset="0"/>
              </a:rPr>
              <a:t>a tetrad</a:t>
            </a:r>
            <a:r>
              <a:rPr lang="en-US" dirty="0">
                <a:latin typeface="Agency FB" panose="020B0503020202020204" pitchFamily="34" charset="0"/>
              </a:rPr>
              <a:t>. The number of tetrads equals the haploid number of chromosomes. </a:t>
            </a:r>
          </a:p>
          <a:p>
            <a:pPr algn="just"/>
            <a:r>
              <a:rPr lang="en-US" dirty="0">
                <a:latin typeface="Agency FB" panose="020B0503020202020204" pitchFamily="34" charset="0"/>
              </a:rPr>
              <a:t>The two chromatids of the same chromosomes are called are called </a:t>
            </a:r>
            <a:r>
              <a:rPr lang="en-US" b="1" dirty="0">
                <a:highlight>
                  <a:srgbClr val="FFFF00"/>
                </a:highlight>
                <a:latin typeface="Agency FB" panose="020B0503020202020204" pitchFamily="34" charset="0"/>
              </a:rPr>
              <a:t>sister chromatids and those of the two homologous chromosomes are called non-sister chromatids</a:t>
            </a:r>
            <a:r>
              <a:rPr lang="en-US" dirty="0">
                <a:latin typeface="Agency FB" panose="020B0503020202020204" pitchFamily="34" charset="0"/>
              </a:rPr>
              <a:t>. </a:t>
            </a:r>
          </a:p>
          <a:p>
            <a:pPr algn="just"/>
            <a:r>
              <a:rPr lang="en-US" dirty="0">
                <a:latin typeface="Agency FB" panose="020B0503020202020204" pitchFamily="34" charset="0"/>
              </a:rPr>
              <a:t>The </a:t>
            </a:r>
            <a:r>
              <a:rPr lang="en-US" b="1" u="sng" dirty="0">
                <a:solidFill>
                  <a:srgbClr val="FF0000"/>
                </a:solidFill>
                <a:highlight>
                  <a:srgbClr val="FFFF00"/>
                </a:highlight>
                <a:latin typeface="Agency FB" panose="020B0503020202020204" pitchFamily="34" charset="0"/>
              </a:rPr>
              <a:t>leptotene and the zygotene stages last for a few hours, the pachytene may take weeks, months or even years</a:t>
            </a:r>
            <a:r>
              <a:rPr lang="en-US" dirty="0">
                <a:latin typeface="Agency FB" panose="020B0503020202020204" pitchFamily="34" charset="0"/>
              </a:rPr>
              <a:t>. It is prolonged because recombination or crossing over occurs in it. </a:t>
            </a:r>
          </a:p>
        </p:txBody>
      </p:sp>
    </p:spTree>
    <p:extLst>
      <p:ext uri="{BB962C8B-B14F-4D97-AF65-F5344CB8AC3E}">
        <p14:creationId xmlns:p14="http://schemas.microsoft.com/office/powerpoint/2010/main" val="2854347485"/>
      </p:ext>
    </p:extLst>
  </p:cSld>
  <p:clrMapOvr>
    <a:masterClrMapping/>
  </p:clrMapOvr>
  <p:timing>
    <p:tnLst>
      <p:par>
        <p:cTn id="1" dur="indefinite" restart="never" nodeType="tmRoot">
          <p:childTnLst>
            <p:par>
              <p:cTn id="2"/>
            </p:par>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Autofit/>
          </a:bodyPr>
          <a:lstStyle/>
          <a:p>
            <a:pPr algn="just"/>
            <a:r>
              <a:rPr lang="en-US" dirty="0">
                <a:latin typeface="Agency FB" panose="020B0503020202020204" pitchFamily="34" charset="0"/>
              </a:rPr>
              <a:t>Recombination involves mutual exchange of the corresponding segments of non-sister chromatids of homologous chromosomes. </a:t>
            </a:r>
          </a:p>
          <a:p>
            <a:pPr algn="just"/>
            <a:r>
              <a:rPr lang="en-US" dirty="0">
                <a:latin typeface="Agency FB" panose="020B0503020202020204" pitchFamily="34" charset="0"/>
              </a:rPr>
              <a:t>It occurs by breakage and reunion of non sister chromatid segments. Certain structures mediate the meiotic recombination by marking the sites of crossing over. </a:t>
            </a:r>
            <a:r>
              <a:rPr lang="en-US" b="1" dirty="0">
                <a:solidFill>
                  <a:srgbClr val="FF0000"/>
                </a:solidFill>
                <a:highlight>
                  <a:srgbClr val="FFFF00"/>
                </a:highlight>
                <a:latin typeface="Agency FB" panose="020B0503020202020204" pitchFamily="34" charset="0"/>
              </a:rPr>
              <a:t>These are known as recombination nodules (RNs)</a:t>
            </a:r>
            <a:r>
              <a:rPr lang="en-US" dirty="0">
                <a:latin typeface="Agency FB" panose="020B0503020202020204" pitchFamily="34" charset="0"/>
              </a:rPr>
              <a:t>.</a:t>
            </a:r>
          </a:p>
          <a:p>
            <a:pPr algn="just"/>
            <a:r>
              <a:rPr lang="en-US" dirty="0">
                <a:latin typeface="Agency FB" panose="020B0503020202020204" pitchFamily="34" charset="0"/>
              </a:rPr>
              <a:t> They are multicomponent proteinaceous ellipsoids found in association with the synaptonemal complex during </a:t>
            </a:r>
            <a:r>
              <a:rPr lang="en-US" b="1" dirty="0">
                <a:latin typeface="Agency FB" panose="020B0503020202020204" pitchFamily="34" charset="0"/>
              </a:rPr>
              <a:t>prophase-I </a:t>
            </a:r>
            <a:r>
              <a:rPr lang="en-US" dirty="0">
                <a:latin typeface="Agency FB" panose="020B0503020202020204" pitchFamily="34" charset="0"/>
              </a:rPr>
              <a:t>of meiosis (Carpenter, 1975b). </a:t>
            </a:r>
          </a:p>
          <a:p>
            <a:pPr algn="just"/>
            <a:r>
              <a:rPr lang="en-US" dirty="0">
                <a:latin typeface="Agency FB" panose="020B0503020202020204" pitchFamily="34" charset="0"/>
              </a:rPr>
              <a:t>The synaptonemal complex, a protein structure, helps in recombination by keeping the homologous chromosomes in paired state for the required period and also by containing and aligning the enzymes needed for breakage and union. </a:t>
            </a:r>
          </a:p>
        </p:txBody>
      </p:sp>
    </p:spTree>
    <p:extLst>
      <p:ext uri="{BB962C8B-B14F-4D97-AF65-F5344CB8AC3E}">
        <p14:creationId xmlns:p14="http://schemas.microsoft.com/office/powerpoint/2010/main" val="118118250"/>
      </p:ext>
    </p:extLst>
  </p:cSld>
  <p:clrMapOvr>
    <a:masterClrMapping/>
  </p:clrMapOvr>
  <p:timing>
    <p:tnLst>
      <p:par>
        <p:cTn id="1" dur="indefinite" restart="never" nodeType="tmRoot">
          <p:childTnLst>
            <p:par>
              <p:cTn id="2"/>
            </p:par>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700" b="1" dirty="0">
                <a:highlight>
                  <a:srgbClr val="FFFF00"/>
                </a:highlight>
                <a:latin typeface="Agency FB" panose="020B0503020202020204" pitchFamily="34" charset="0"/>
              </a:rPr>
              <a:t>(d) Diplotene - </a:t>
            </a:r>
            <a:r>
              <a:rPr lang="en-US" sz="2700" dirty="0">
                <a:latin typeface="Agency FB" panose="020B0503020202020204" pitchFamily="34" charset="0"/>
              </a:rPr>
              <a:t>At this stage the homologous chromosomes separate at many places. This is called </a:t>
            </a:r>
            <a:r>
              <a:rPr lang="en-US" sz="2700" b="1" dirty="0">
                <a:highlight>
                  <a:srgbClr val="FFFF00"/>
                </a:highlight>
                <a:latin typeface="Agency FB" panose="020B0503020202020204" pitchFamily="34" charset="0"/>
              </a:rPr>
              <a:t>disjunction</a:t>
            </a:r>
            <a:r>
              <a:rPr lang="en-US" sz="2700" dirty="0">
                <a:latin typeface="Agency FB" panose="020B0503020202020204" pitchFamily="34" charset="0"/>
              </a:rPr>
              <a:t>. It occurs because the synaptic forces and the synaptonemal complex disappear. The chromatids become more distinct and tetrads seem very clear. The homologous chromosomes do not separate at certain points. These points are called </a:t>
            </a:r>
            <a:r>
              <a:rPr lang="en-US" sz="2700" b="1" dirty="0">
                <a:highlight>
                  <a:srgbClr val="FFFF00"/>
                </a:highlight>
                <a:latin typeface="Agency FB" panose="020B0503020202020204" pitchFamily="34" charset="0"/>
              </a:rPr>
              <a:t>chiasmata</a:t>
            </a:r>
            <a:r>
              <a:rPr lang="en-US" sz="2700" dirty="0">
                <a:latin typeface="Agency FB" panose="020B0503020202020204" pitchFamily="34" charset="0"/>
              </a:rPr>
              <a:t>. </a:t>
            </a:r>
          </a:p>
          <a:p>
            <a:pPr algn="just"/>
            <a:r>
              <a:rPr lang="en-US" sz="2700" dirty="0">
                <a:latin typeface="Agency FB" panose="020B0503020202020204" pitchFamily="34" charset="0"/>
              </a:rPr>
              <a:t>The chiasmata mark the sites where the exchange of chromatids occurred during pachytene. The number of chiasmata is related to the length of the chromosomes. Longer chromosomes have more chiasmata than the shorter ones. In case of single chiasmata, the bivalent looks like a cross; in case of two chiasmata, it looks like a ring; and in case of many it shows series of loops. </a:t>
            </a:r>
          </a:p>
          <a:p>
            <a:pPr algn="just"/>
            <a:r>
              <a:rPr lang="en-US" sz="2700" b="1" dirty="0">
                <a:highlight>
                  <a:srgbClr val="FFFF00"/>
                </a:highlight>
                <a:latin typeface="Agency FB" panose="020B0503020202020204" pitchFamily="34" charset="0"/>
              </a:rPr>
              <a:t>(e) Diakinesis - </a:t>
            </a:r>
            <a:r>
              <a:rPr lang="en-US" sz="2700" dirty="0">
                <a:latin typeface="Agency FB" panose="020B0503020202020204" pitchFamily="34" charset="0"/>
              </a:rPr>
              <a:t>In this stage the chromosomes condense again into short, thick rods. The chiasmata disappear by sliding towards the tips of chromosomes due to tight condensation. This process is called terminalization. </a:t>
            </a:r>
          </a:p>
          <a:p>
            <a:pPr algn="just"/>
            <a:r>
              <a:rPr lang="en-US" sz="2700" dirty="0">
                <a:latin typeface="Agency FB" panose="020B0503020202020204" pitchFamily="34" charset="0"/>
              </a:rPr>
              <a:t>The centrioles already duplicated in premeiotic interphase, move apart in pairs to the opposite ends of the cell. </a:t>
            </a:r>
            <a:r>
              <a:rPr lang="en-US" sz="2700" b="1" dirty="0">
                <a:highlight>
                  <a:srgbClr val="FFFF00"/>
                </a:highlight>
                <a:latin typeface="Agency FB" panose="020B0503020202020204" pitchFamily="34" charset="0"/>
              </a:rPr>
              <a:t>Asters</a:t>
            </a:r>
            <a:r>
              <a:rPr lang="en-US" sz="2700" dirty="0">
                <a:latin typeface="Agency FB" panose="020B0503020202020204" pitchFamily="34" charset="0"/>
              </a:rPr>
              <a:t> form around each centriole pair. Spindle develops between the centriole pairs. The nucleolus disintegrates. The nuclear envelope breaks down into vesicles. The tetrads are released into the cytoplasm. </a:t>
            </a:r>
          </a:p>
        </p:txBody>
      </p:sp>
    </p:spTree>
    <p:extLst>
      <p:ext uri="{BB962C8B-B14F-4D97-AF65-F5344CB8AC3E}">
        <p14:creationId xmlns:p14="http://schemas.microsoft.com/office/powerpoint/2010/main" val="1467605991"/>
      </p:ext>
    </p:extLst>
  </p:cSld>
  <p:clrMapOvr>
    <a:masterClrMapping/>
  </p:clrMapOvr>
  <p:timing>
    <p:tnLst>
      <p:par>
        <p:cTn id="1" dur="indefinite" restart="never" nodeType="tmRoot">
          <p:childTnLst>
            <p:par>
              <p:cTn id="2"/>
            </p:par>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700" b="1" dirty="0">
                <a:highlight>
                  <a:srgbClr val="FFFF00"/>
                </a:highlight>
                <a:latin typeface="Agency FB" panose="020B0503020202020204" pitchFamily="34" charset="0"/>
              </a:rPr>
              <a:t>2. Metaphase - </a:t>
            </a:r>
            <a:r>
              <a:rPr lang="en-US" sz="2700" dirty="0">
                <a:latin typeface="Agency FB" panose="020B0503020202020204" pitchFamily="34" charset="0"/>
              </a:rPr>
              <a:t>The spindle shifts to the position that is earlier occupied by the nucleus. The tetrads scattered in the cytoplasm move to the equator of the spindle. </a:t>
            </a:r>
          </a:p>
          <a:p>
            <a:pPr algn="just"/>
            <a:r>
              <a:rPr lang="en-US" sz="2700" dirty="0">
                <a:latin typeface="Agency FB" panose="020B0503020202020204" pitchFamily="34" charset="0"/>
              </a:rPr>
              <a:t>Here, they align in two parallel metaphase plates, one formed by chromosomes and other by their homologous. </a:t>
            </a:r>
          </a:p>
          <a:p>
            <a:pPr algn="just"/>
            <a:r>
              <a:rPr lang="en-US" sz="2700" dirty="0">
                <a:latin typeface="Agency FB" panose="020B0503020202020204" pitchFamily="34" charset="0"/>
              </a:rPr>
              <a:t>The attachment of the tetrads to the spindle microtubules in metaphase-I is different from that of mitotic metaphase chromosomes. </a:t>
            </a:r>
          </a:p>
          <a:p>
            <a:pPr algn="just"/>
            <a:r>
              <a:rPr lang="en-US" sz="2700" dirty="0">
                <a:latin typeface="Agency FB" panose="020B0503020202020204" pitchFamily="34" charset="0"/>
              </a:rPr>
              <a:t>Each homologous chromosome has two kinetochores, one for each of its two chromatids Both the kinetochores of a homologous chromosome connect to the same spindle pole. The two kinetochores of its homologue join the opposite spindle pole. </a:t>
            </a:r>
          </a:p>
          <a:p>
            <a:pPr algn="just"/>
            <a:r>
              <a:rPr lang="en-US" sz="2700" b="1" dirty="0">
                <a:highlight>
                  <a:srgbClr val="FFFF00"/>
                </a:highlight>
                <a:latin typeface="Agency FB" panose="020B0503020202020204" pitchFamily="34" charset="0"/>
              </a:rPr>
              <a:t>3. Anaphase-I- </a:t>
            </a:r>
            <a:r>
              <a:rPr lang="en-US" sz="2700" dirty="0">
                <a:latin typeface="Agency FB" panose="020B0503020202020204" pitchFamily="34" charset="0"/>
              </a:rPr>
              <a:t>From each tetrad, two chromatids of a chromosome move as a unit (dyad) to one pole of the spindle, and the other two chromatids of its homologue migrate to the opposite pole. </a:t>
            </a:r>
          </a:p>
        </p:txBody>
      </p:sp>
    </p:spTree>
    <p:extLst>
      <p:ext uri="{BB962C8B-B14F-4D97-AF65-F5344CB8AC3E}">
        <p14:creationId xmlns:p14="http://schemas.microsoft.com/office/powerpoint/2010/main" val="3097233253"/>
      </p:ext>
    </p:extLst>
  </p:cSld>
  <p:clrMapOvr>
    <a:masterClrMapping/>
  </p:clrMapOvr>
  <p:timing>
    <p:tnLst>
      <p:par>
        <p:cTn id="1" dur="indefinite" restart="never" nodeType="tmRoot">
          <p:childTnLst>
            <p:par>
              <p:cTn id="2"/>
            </p:par>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700" dirty="0">
                <a:latin typeface="Agency FB" panose="020B0503020202020204" pitchFamily="34" charset="0"/>
              </a:rPr>
              <a:t>Thus, the two homologous chromosomes of each pair are separated in the anaphase-I of meiosis. The process is also called as disjunction. As a result half of the chromosomes, which appear in early prophase, go to each pole. </a:t>
            </a:r>
          </a:p>
          <a:p>
            <a:pPr algn="just"/>
            <a:r>
              <a:rPr lang="en-US" sz="2700" dirty="0">
                <a:latin typeface="Agency FB" panose="020B0503020202020204" pitchFamily="34" charset="0"/>
              </a:rPr>
              <a:t>Thus, it is during anaphase-I that the real reduction in the chromosome number occurs. Each chromosome at the pole is still double and consists of two chromatids. Thus, the group of chromosomes at each pole though has only one member of each homologous pair still contains twice the haploid amount of DNA. </a:t>
            </a:r>
          </a:p>
          <a:p>
            <a:pPr algn="just"/>
            <a:r>
              <a:rPr lang="en-US" sz="2700" b="1" dirty="0">
                <a:highlight>
                  <a:srgbClr val="FFFF00"/>
                </a:highlight>
                <a:latin typeface="Agency FB" panose="020B0503020202020204" pitchFamily="34" charset="0"/>
              </a:rPr>
              <a:t>4. Telophase - During telophase-I</a:t>
            </a:r>
            <a:r>
              <a:rPr lang="en-US" sz="2700" dirty="0">
                <a:latin typeface="Agency FB" panose="020B0503020202020204" pitchFamily="34" charset="0"/>
              </a:rPr>
              <a:t>, the chromosome at each pole of the spindle partly unfold and elongate, and form a nucleus with nucleolus and nuclear envelope. The spindle and asters disappear. The cytoplasm divides at its middle by constriction in an animal cell and by cell plate formation in a plant cell. </a:t>
            </a:r>
          </a:p>
          <a:p>
            <a:pPr algn="just"/>
            <a:r>
              <a:rPr lang="en-US" sz="2700" dirty="0">
                <a:latin typeface="Agency FB" panose="020B0503020202020204" pitchFamily="34" charset="0"/>
              </a:rPr>
              <a:t>This produces, two daughter cells, each with one nucleus. The nucleus of each daughter cell has received only one chromosome from each homologous pair. </a:t>
            </a:r>
          </a:p>
          <a:p>
            <a:pPr algn="just"/>
            <a:r>
              <a:rPr lang="en-US" sz="2700" dirty="0">
                <a:latin typeface="Agency FB" panose="020B0503020202020204" pitchFamily="34" charset="0"/>
              </a:rPr>
              <a:t>Thus, it has half the number of chromosome, but double the amount of nuclear DNA as each chromosome is double. </a:t>
            </a:r>
          </a:p>
        </p:txBody>
      </p:sp>
    </p:spTree>
    <p:extLst>
      <p:ext uri="{BB962C8B-B14F-4D97-AF65-F5344CB8AC3E}">
        <p14:creationId xmlns:p14="http://schemas.microsoft.com/office/powerpoint/2010/main" val="4002179759"/>
      </p:ext>
    </p:extLst>
  </p:cSld>
  <p:clrMapOvr>
    <a:masterClrMapping/>
  </p:clrMapOvr>
  <p:timing>
    <p:tnLst>
      <p:par>
        <p:cTn id="1" dur="indefinite" restart="never" nodeType="tmRoot">
          <p:childTnLst>
            <p:par>
              <p:cTn id="2"/>
            </p:par>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algn="just"/>
            <a:r>
              <a:rPr lang="en-US" sz="2500" dirty="0">
                <a:latin typeface="Agency FB" panose="020B0503020202020204" pitchFamily="34" charset="0"/>
              </a:rPr>
              <a:t>First meiotic division or Meiosis-II </a:t>
            </a:r>
          </a:p>
          <a:p>
            <a:pPr algn="just"/>
            <a:r>
              <a:rPr lang="en-US" sz="2500" dirty="0">
                <a:latin typeface="Agency FB" panose="020B0503020202020204" pitchFamily="34" charset="0"/>
              </a:rPr>
              <a:t>The meiosis-II is similar to mitosis as in this division, the two chromatids of each chromosome separate from each other and go to separate daughter cells. With the result, the number of chromosomes remains the same as produced by meiosis-I. Meiosis-II is, therefore, known as homotypic division. </a:t>
            </a:r>
            <a:r>
              <a:rPr lang="en-US" sz="2500" b="1" dirty="0">
                <a:solidFill>
                  <a:srgbClr val="FF0000"/>
                </a:solidFill>
                <a:highlight>
                  <a:srgbClr val="FFFF00"/>
                </a:highlight>
                <a:latin typeface="Agency FB" panose="020B0503020202020204" pitchFamily="34" charset="0"/>
              </a:rPr>
              <a:t>The four stages of this division are called prophase-II, metaphase-II, anaphase-II and telophase-II.</a:t>
            </a:r>
            <a:r>
              <a:rPr lang="en-US" sz="2500" dirty="0">
                <a:latin typeface="Agency FB" panose="020B0503020202020204" pitchFamily="34" charset="0"/>
              </a:rPr>
              <a:t> </a:t>
            </a:r>
          </a:p>
          <a:p>
            <a:pPr algn="just"/>
            <a:r>
              <a:rPr lang="en-US" sz="2500" b="1" dirty="0">
                <a:highlight>
                  <a:srgbClr val="FFFF00"/>
                </a:highlight>
                <a:latin typeface="Agency FB" panose="020B0503020202020204" pitchFamily="34" charset="0"/>
              </a:rPr>
              <a:t>1. Prophase-I- </a:t>
            </a:r>
            <a:r>
              <a:rPr lang="en-US" sz="2500" dirty="0">
                <a:latin typeface="Agency FB" panose="020B0503020202020204" pitchFamily="34" charset="0"/>
              </a:rPr>
              <a:t>When there is no interkinesis, the telophase-I spindle is replaced by two new spindles; and the centrioles and asters, if present, duplicate and one copy of each comes to lie at each pole of the new spindles. The telophase-I chromosomes move from the poles of the old spindle to the equators of the new spindles. </a:t>
            </a:r>
          </a:p>
          <a:p>
            <a:pPr algn="just"/>
            <a:r>
              <a:rPr lang="en-US" sz="2500" dirty="0">
                <a:latin typeface="Agency FB" panose="020B0503020202020204" pitchFamily="34" charset="0"/>
              </a:rPr>
              <a:t>If </a:t>
            </a:r>
            <a:r>
              <a:rPr lang="en-US" sz="2500" dirty="0" err="1">
                <a:latin typeface="Agency FB" panose="020B0503020202020204" pitchFamily="34" charset="0"/>
              </a:rPr>
              <a:t>decondensation</a:t>
            </a:r>
            <a:r>
              <a:rPr lang="en-US" sz="2500" dirty="0">
                <a:latin typeface="Agency FB" panose="020B0503020202020204" pitchFamily="34" charset="0"/>
              </a:rPr>
              <a:t> has occurred during telophase-I, the chromosome recondense to short rod lets as they migrate to the metaphase-II spindles. If interkinesis is present, centrioles move apart and asters are formed around them. A spindle is formed between the centrioles. Chromosomes each consisting of two chromatids, appear in the nucleus. They are set free in the cytoplasm by breakdown of the nuclear envelope. Nucleus disappears. </a:t>
            </a:r>
          </a:p>
          <a:p>
            <a:pPr algn="just"/>
            <a:r>
              <a:rPr lang="en-US" sz="2500" b="1" dirty="0">
                <a:highlight>
                  <a:srgbClr val="FFFF00"/>
                </a:highlight>
                <a:latin typeface="Agency FB" panose="020B0503020202020204" pitchFamily="34" charset="0"/>
              </a:rPr>
              <a:t>2. Metaphase-II- </a:t>
            </a:r>
            <a:r>
              <a:rPr lang="en-US" sz="2500" dirty="0">
                <a:latin typeface="Agency FB" panose="020B0503020202020204" pitchFamily="34" charset="0"/>
              </a:rPr>
              <a:t>The chromosomes get arranged at the equator of the spindle as a metaphase plate. The chromatids of each chromosome are joined at their kinetochores by chromosomal microtubules extending from the opposite poles of the spindle as in mitosis.</a:t>
            </a:r>
          </a:p>
        </p:txBody>
      </p:sp>
    </p:spTree>
    <p:extLst>
      <p:ext uri="{BB962C8B-B14F-4D97-AF65-F5344CB8AC3E}">
        <p14:creationId xmlns:p14="http://schemas.microsoft.com/office/powerpoint/2010/main" val="484313663"/>
      </p:ext>
    </p:extLst>
  </p:cSld>
  <p:clrMapOvr>
    <a:masterClrMapping/>
  </p:clrMapOvr>
  <p:timing>
    <p:tnLst>
      <p:par>
        <p:cTn id="1" dur="indefinite" restart="never" nodeType="tmRoot">
          <p:childTnLst>
            <p:par>
              <p:cTn id="2"/>
            </p:par>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algn="just"/>
            <a:r>
              <a:rPr lang="en-US" sz="2500" b="1" dirty="0">
                <a:highlight>
                  <a:srgbClr val="FFFF00"/>
                </a:highlight>
                <a:latin typeface="Agency FB" panose="020B0503020202020204" pitchFamily="34" charset="0"/>
              </a:rPr>
              <a:t>3. Anaphase-II- </a:t>
            </a:r>
            <a:r>
              <a:rPr lang="en-US" sz="2500" dirty="0">
                <a:latin typeface="Agency FB" panose="020B0503020202020204" pitchFamily="34" charset="0"/>
              </a:rPr>
              <a:t>The two chromatids of each chromosome separate and move to the opposite poles of the spindles. Here they are called chromosomes. Each pole has haploid number of chromosomes and haploid amount of DNA. This amount is one-fourth of the DNA present in the original cell which entered meiosis. </a:t>
            </a:r>
          </a:p>
          <a:p>
            <a:pPr algn="just"/>
            <a:r>
              <a:rPr lang="en-US" sz="2500" b="1" dirty="0">
                <a:highlight>
                  <a:srgbClr val="FFFF00"/>
                </a:highlight>
                <a:latin typeface="Agency FB" panose="020B0503020202020204" pitchFamily="34" charset="0"/>
              </a:rPr>
              <a:t>4. Telophase-I-</a:t>
            </a:r>
            <a:r>
              <a:rPr lang="en-US" sz="2500" dirty="0">
                <a:latin typeface="Agency FB" panose="020B0503020202020204" pitchFamily="34" charset="0"/>
              </a:rPr>
              <a:t>: The chromosome at each pole decondenses, and nuclear envelope develops around them. This produces two nuclei. Nucleolus is formed in each nucleus. Spindle and asters disappear. In cases that lack interkinesis, four nuclei are formed in telophase-II. </a:t>
            </a:r>
          </a:p>
          <a:p>
            <a:pPr algn="just"/>
            <a:endParaRPr lang="en-US" sz="2500" dirty="0">
              <a:latin typeface="Agency FB" panose="020B0503020202020204" pitchFamily="34" charset="0"/>
            </a:endParaRPr>
          </a:p>
          <a:p>
            <a:pPr algn="just"/>
            <a:r>
              <a:rPr lang="en-US" sz="3500" b="1" dirty="0">
                <a:solidFill>
                  <a:srgbClr val="FF0000"/>
                </a:solidFill>
                <a:highlight>
                  <a:srgbClr val="FFFF00"/>
                </a:highlight>
                <a:latin typeface="Agency FB" panose="020B0503020202020204" pitchFamily="34" charset="0"/>
              </a:rPr>
              <a:t>Cytokinesis:</a:t>
            </a:r>
            <a:r>
              <a:rPr lang="en-US" sz="2500" dirty="0">
                <a:latin typeface="Agency FB" panose="020B0503020202020204" pitchFamily="34" charset="0"/>
              </a:rPr>
              <a:t> Cytoplasm divides at its middle by constriction in an animal cell and by cell plate formation in a plant cell. This produces two daughter cells. </a:t>
            </a:r>
          </a:p>
          <a:p>
            <a:pPr algn="just"/>
            <a:r>
              <a:rPr lang="en-US" sz="2500" dirty="0">
                <a:latin typeface="Agency FB" panose="020B0503020202020204" pitchFamily="34" charset="0"/>
              </a:rPr>
              <a:t>The later have half the number of chromosomes, and half the amount of nuclear DNA, i.e., in Reduction division is complete when this point is reached. </a:t>
            </a:r>
          </a:p>
          <a:p>
            <a:pPr algn="just"/>
            <a:r>
              <a:rPr lang="en-US" sz="2500" dirty="0">
                <a:latin typeface="Agency FB" panose="020B0503020202020204" pitchFamily="34" charset="0"/>
              </a:rPr>
              <a:t>The cells formed by meiosis-II in animals are mature gametes. They do not divide further. A gamete must fuse with another suitable gamete before a new individual can develop. The cells formed by meiosis-II in plants are the spores. </a:t>
            </a:r>
          </a:p>
          <a:p>
            <a:pPr algn="just"/>
            <a:r>
              <a:rPr lang="en-US" sz="2500" dirty="0">
                <a:latin typeface="Agency FB" panose="020B0503020202020204" pitchFamily="34" charset="0"/>
              </a:rPr>
              <a:t>The spores can develop into new individuals without fusing in pairs. In fact the main difference between a spore and a gamete is the ability of the spore to develop directly into a new individual.</a:t>
            </a:r>
          </a:p>
        </p:txBody>
      </p:sp>
    </p:spTree>
    <p:extLst>
      <p:ext uri="{BB962C8B-B14F-4D97-AF65-F5344CB8AC3E}">
        <p14:creationId xmlns:p14="http://schemas.microsoft.com/office/powerpoint/2010/main" val="1801347392"/>
      </p:ext>
    </p:extLst>
  </p:cSld>
  <p:clrMapOvr>
    <a:masterClrMapping/>
  </p:clrMapOvr>
  <p:timing>
    <p:tnLst>
      <p:par>
        <p:cTn id="1" dur="indefinite" restart="never" nodeType="tmRoot">
          <p:childTnLst>
            <p:par>
              <p:cTn id="2"/>
            </p:par>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graphicFrame>
        <p:nvGraphicFramePr>
          <p:cNvPr id="2" name="Content Placeholder 1">
            <a:extLst>
              <a:ext uri="{FF2B5EF4-FFF2-40B4-BE49-F238E27FC236}">
                <a16:creationId xmlns:a16="http://schemas.microsoft.com/office/drawing/2014/main" id="{18085934-396D-A0E6-8087-EC048187CE2A}"/>
              </a:ext>
            </a:extLst>
          </p:cNvPr>
          <p:cNvGraphicFramePr>
            <a:graphicFrameLocks/>
          </p:cNvGraphicFramePr>
          <p:nvPr/>
        </p:nvGraphicFramePr>
        <p:xfrm>
          <a:off x="0" y="620280"/>
          <a:ext cx="12188710" cy="6065520"/>
        </p:xfrm>
        <a:graphic>
          <a:graphicData uri="http://schemas.openxmlformats.org/drawingml/2006/table">
            <a:tbl>
              <a:tblPr firstRow="1" bandRow="1">
                <a:tableStyleId>{5C22544A-7EE6-4342-B048-85BDC9FD1C3A}</a:tableStyleId>
              </a:tblPr>
              <a:tblGrid>
                <a:gridCol w="744855">
                  <a:extLst>
                    <a:ext uri="{9D8B030D-6E8A-4147-A177-3AD203B41FA5}">
                      <a16:colId xmlns:a16="http://schemas.microsoft.com/office/drawing/2014/main" val="1490383950"/>
                    </a:ext>
                  </a:extLst>
                </a:gridCol>
                <a:gridCol w="4849091">
                  <a:extLst>
                    <a:ext uri="{9D8B030D-6E8A-4147-A177-3AD203B41FA5}">
                      <a16:colId xmlns:a16="http://schemas.microsoft.com/office/drawing/2014/main" val="665044272"/>
                    </a:ext>
                  </a:extLst>
                </a:gridCol>
                <a:gridCol w="6594764">
                  <a:extLst>
                    <a:ext uri="{9D8B030D-6E8A-4147-A177-3AD203B41FA5}">
                      <a16:colId xmlns:a16="http://schemas.microsoft.com/office/drawing/2014/main" val="437889832"/>
                    </a:ext>
                  </a:extLst>
                </a:gridCol>
              </a:tblGrid>
              <a:tr h="370840">
                <a:tc>
                  <a:txBody>
                    <a:bodyPr/>
                    <a:lstStyle/>
                    <a:p>
                      <a:pPr algn="just"/>
                      <a:r>
                        <a:rPr lang="en-US" sz="2500" dirty="0">
                          <a:latin typeface="Agency FB" panose="020B0503020202020204" pitchFamily="34" charset="0"/>
                        </a:rPr>
                        <a:t>S/N.</a:t>
                      </a:r>
                    </a:p>
                  </a:txBody>
                  <a:tcPr/>
                </a:tc>
                <a:tc>
                  <a:txBody>
                    <a:bodyPr/>
                    <a:lstStyle/>
                    <a:p>
                      <a:pPr algn="just"/>
                      <a:r>
                        <a:rPr lang="en-US" sz="2500" dirty="0">
                          <a:latin typeface="Agency FB" panose="020B0503020202020204" pitchFamily="34" charset="0"/>
                        </a:rPr>
                        <a:t>Mitosis</a:t>
                      </a:r>
                    </a:p>
                  </a:txBody>
                  <a:tcPr/>
                </a:tc>
                <a:tc>
                  <a:txBody>
                    <a:bodyPr/>
                    <a:lstStyle/>
                    <a:p>
                      <a:pPr algn="just"/>
                      <a:r>
                        <a:rPr lang="en-US" sz="2500" dirty="0">
                          <a:latin typeface="Agency FB" panose="020B0503020202020204" pitchFamily="34" charset="0"/>
                        </a:rPr>
                        <a:t>Meiosis </a:t>
                      </a:r>
                    </a:p>
                  </a:txBody>
                  <a:tcPr/>
                </a:tc>
                <a:extLst>
                  <a:ext uri="{0D108BD9-81ED-4DB2-BD59-A6C34878D82A}">
                    <a16:rowId xmlns:a16="http://schemas.microsoft.com/office/drawing/2014/main" val="1278271950"/>
                  </a:ext>
                </a:extLst>
              </a:tr>
              <a:tr h="370840">
                <a:tc>
                  <a:txBody>
                    <a:bodyPr/>
                    <a:lstStyle/>
                    <a:p>
                      <a:pPr algn="just"/>
                      <a:r>
                        <a:rPr lang="en-US" sz="2500" dirty="0">
                          <a:latin typeface="Agency FB" panose="020B0503020202020204" pitchFamily="34" charset="0"/>
                        </a:rPr>
                        <a:t>1.</a:t>
                      </a:r>
                    </a:p>
                  </a:txBody>
                  <a:tcPr/>
                </a:tc>
                <a:tc>
                  <a:txBody>
                    <a:bodyPr/>
                    <a:lstStyle/>
                    <a:p>
                      <a:pPr algn="just"/>
                      <a:r>
                        <a:rPr lang="en-US" sz="2500" dirty="0">
                          <a:latin typeface="Agency FB" panose="020B0503020202020204" pitchFamily="34" charset="0"/>
                        </a:rPr>
                        <a:t>It occurs in all kinds of cells and may continue throughout life.</a:t>
                      </a:r>
                    </a:p>
                  </a:txBody>
                  <a:tcPr/>
                </a:tc>
                <a:tc>
                  <a:txBody>
                    <a:bodyPr/>
                    <a:lstStyle/>
                    <a:p>
                      <a:pPr algn="just"/>
                      <a:r>
                        <a:rPr lang="en-US" sz="2500" dirty="0">
                          <a:latin typeface="Agency FB" panose="020B0503020202020204" pitchFamily="34" charset="0"/>
                        </a:rPr>
                        <a:t>It occurs only in special cells (gamete mother cells or spore mother cells) and at specific times</a:t>
                      </a:r>
                    </a:p>
                  </a:txBody>
                  <a:tcPr/>
                </a:tc>
                <a:extLst>
                  <a:ext uri="{0D108BD9-81ED-4DB2-BD59-A6C34878D82A}">
                    <a16:rowId xmlns:a16="http://schemas.microsoft.com/office/drawing/2014/main" val="3006097647"/>
                  </a:ext>
                </a:extLst>
              </a:tr>
              <a:tr h="370840">
                <a:tc>
                  <a:txBody>
                    <a:bodyPr/>
                    <a:lstStyle/>
                    <a:p>
                      <a:pPr algn="just"/>
                      <a:r>
                        <a:rPr lang="en-US" sz="2500" dirty="0">
                          <a:latin typeface="Agency FB" panose="020B0503020202020204" pitchFamily="34" charset="0"/>
                        </a:rPr>
                        <a:t>2.</a:t>
                      </a:r>
                    </a:p>
                  </a:txBody>
                  <a:tcPr/>
                </a:tc>
                <a:tc>
                  <a:txBody>
                    <a:bodyPr/>
                    <a:lstStyle/>
                    <a:p>
                      <a:pPr algn="just"/>
                      <a:r>
                        <a:rPr lang="en-US" sz="2500" dirty="0">
                          <a:latin typeface="Agency FB" panose="020B0503020202020204" pitchFamily="34" charset="0"/>
                        </a:rPr>
                        <a:t>It involves a single division, resulting in two daughter cells only. </a:t>
                      </a:r>
                    </a:p>
                  </a:txBody>
                  <a:tcPr/>
                </a:tc>
                <a:tc>
                  <a:txBody>
                    <a:bodyPr/>
                    <a:lstStyle/>
                    <a:p>
                      <a:pPr algn="just"/>
                      <a:r>
                        <a:rPr lang="en-US" sz="2500" dirty="0">
                          <a:latin typeface="Agency FB" panose="020B0503020202020204" pitchFamily="34" charset="0"/>
                        </a:rPr>
                        <a:t>It involves two successive divisions, resulting in four daughter cells. </a:t>
                      </a:r>
                    </a:p>
                  </a:txBody>
                  <a:tcPr/>
                </a:tc>
                <a:extLst>
                  <a:ext uri="{0D108BD9-81ED-4DB2-BD59-A6C34878D82A}">
                    <a16:rowId xmlns:a16="http://schemas.microsoft.com/office/drawing/2014/main" val="3708691155"/>
                  </a:ext>
                </a:extLst>
              </a:tr>
              <a:tr h="370840">
                <a:tc>
                  <a:txBody>
                    <a:bodyPr/>
                    <a:lstStyle/>
                    <a:p>
                      <a:pPr algn="just"/>
                      <a:r>
                        <a:rPr lang="en-US" sz="2500" dirty="0">
                          <a:latin typeface="Agency FB" panose="020B0503020202020204" pitchFamily="34" charset="0"/>
                        </a:rPr>
                        <a:t>3.</a:t>
                      </a:r>
                    </a:p>
                  </a:txBody>
                  <a:tcPr/>
                </a:tc>
                <a:tc>
                  <a:txBody>
                    <a:bodyPr/>
                    <a:lstStyle/>
                    <a:p>
                      <a:pPr algn="just"/>
                      <a:r>
                        <a:rPr lang="en-US" sz="2500" dirty="0">
                          <a:latin typeface="Agency FB" panose="020B0503020202020204" pitchFamily="34" charset="0"/>
                        </a:rPr>
                        <a:t>A cell can repeat mitosis almost indefinitely. </a:t>
                      </a:r>
                    </a:p>
                  </a:txBody>
                  <a:tcPr/>
                </a:tc>
                <a:tc>
                  <a:txBody>
                    <a:bodyPr/>
                    <a:lstStyle/>
                    <a:p>
                      <a:pPr algn="just"/>
                      <a:r>
                        <a:rPr lang="en-US" sz="2500" dirty="0">
                          <a:latin typeface="Agency FB" panose="020B0503020202020204" pitchFamily="34" charset="0"/>
                        </a:rPr>
                        <a:t>Meiosis takes place only once in a cell. </a:t>
                      </a:r>
                    </a:p>
                  </a:txBody>
                  <a:tcPr/>
                </a:tc>
                <a:extLst>
                  <a:ext uri="{0D108BD9-81ED-4DB2-BD59-A6C34878D82A}">
                    <a16:rowId xmlns:a16="http://schemas.microsoft.com/office/drawing/2014/main" val="2992728902"/>
                  </a:ext>
                </a:extLst>
              </a:tr>
              <a:tr h="370840">
                <a:tc>
                  <a:txBody>
                    <a:bodyPr/>
                    <a:lstStyle/>
                    <a:p>
                      <a:pPr algn="just"/>
                      <a:r>
                        <a:rPr lang="en-US" sz="2500" dirty="0">
                          <a:latin typeface="Agency FB" panose="020B0503020202020204" pitchFamily="34" charset="0"/>
                        </a:rPr>
                        <a:t>4.</a:t>
                      </a:r>
                    </a:p>
                  </a:txBody>
                  <a:tcPr/>
                </a:tc>
                <a:tc>
                  <a:txBody>
                    <a:bodyPr/>
                    <a:lstStyle/>
                    <a:p>
                      <a:pPr algn="just"/>
                      <a:r>
                        <a:rPr lang="en-US" sz="2500" dirty="0">
                          <a:latin typeface="Agency FB" panose="020B0503020202020204" pitchFamily="34" charset="0"/>
                        </a:rPr>
                        <a:t>All mitotic divisions are alike. </a:t>
                      </a:r>
                    </a:p>
                  </a:txBody>
                  <a:tcPr/>
                </a:tc>
                <a:tc>
                  <a:txBody>
                    <a:bodyPr/>
                    <a:lstStyle/>
                    <a:p>
                      <a:pPr algn="just"/>
                      <a:r>
                        <a:rPr lang="en-US" sz="2500" dirty="0">
                          <a:latin typeface="Agency FB" panose="020B0503020202020204" pitchFamily="34" charset="0"/>
                        </a:rPr>
                        <a:t>Two meiotic divisions are dissimilar, first is reductional and second equational.</a:t>
                      </a:r>
                    </a:p>
                  </a:txBody>
                  <a:tcPr/>
                </a:tc>
                <a:extLst>
                  <a:ext uri="{0D108BD9-81ED-4DB2-BD59-A6C34878D82A}">
                    <a16:rowId xmlns:a16="http://schemas.microsoft.com/office/drawing/2014/main" val="2211870781"/>
                  </a:ext>
                </a:extLst>
              </a:tr>
              <a:tr h="370840">
                <a:tc>
                  <a:txBody>
                    <a:bodyPr/>
                    <a:lstStyle/>
                    <a:p>
                      <a:pPr algn="just"/>
                      <a:r>
                        <a:rPr lang="en-US" sz="2500" dirty="0">
                          <a:latin typeface="Agency FB" panose="020B0503020202020204" pitchFamily="34" charset="0"/>
                        </a:rPr>
                        <a:t>5.</a:t>
                      </a:r>
                    </a:p>
                  </a:txBody>
                  <a:tcPr/>
                </a:tc>
                <a:tc>
                  <a:txBody>
                    <a:bodyPr/>
                    <a:lstStyle/>
                    <a:p>
                      <a:pPr algn="just"/>
                      <a:r>
                        <a:rPr lang="en-US" sz="2500" dirty="0">
                          <a:latin typeface="Agency FB" panose="020B0503020202020204" pitchFamily="34" charset="0"/>
                        </a:rPr>
                        <a:t>Each mitotic division is preceded by an interphase</a:t>
                      </a:r>
                    </a:p>
                  </a:txBody>
                  <a:tcPr/>
                </a:tc>
                <a:tc>
                  <a:txBody>
                    <a:bodyPr/>
                    <a:lstStyle/>
                    <a:p>
                      <a:pPr algn="just"/>
                      <a:r>
                        <a:rPr lang="en-US" sz="2500" dirty="0">
                          <a:latin typeface="Agency FB" panose="020B0503020202020204" pitchFamily="34" charset="0"/>
                        </a:rPr>
                        <a:t>The second meiotic division is generally not preceded by an interphase. </a:t>
                      </a:r>
                    </a:p>
                  </a:txBody>
                  <a:tcPr/>
                </a:tc>
                <a:extLst>
                  <a:ext uri="{0D108BD9-81ED-4DB2-BD59-A6C34878D82A}">
                    <a16:rowId xmlns:a16="http://schemas.microsoft.com/office/drawing/2014/main" val="1160408497"/>
                  </a:ext>
                </a:extLst>
              </a:tr>
              <a:tr h="370840">
                <a:tc>
                  <a:txBody>
                    <a:bodyPr/>
                    <a:lstStyle/>
                    <a:p>
                      <a:pPr algn="just"/>
                      <a:r>
                        <a:rPr lang="en-US" sz="2500" dirty="0">
                          <a:latin typeface="Agency FB" panose="020B0503020202020204" pitchFamily="34" charset="0"/>
                        </a:rPr>
                        <a:t>6.</a:t>
                      </a:r>
                    </a:p>
                  </a:txBody>
                  <a:tcPr/>
                </a:tc>
                <a:tc>
                  <a:txBody>
                    <a:bodyPr/>
                    <a:lstStyle/>
                    <a:p>
                      <a:pPr algn="just"/>
                      <a:r>
                        <a:rPr lang="en-US" sz="2500" dirty="0">
                          <a:latin typeface="Agency FB" panose="020B0503020202020204" pitchFamily="34" charset="0"/>
                        </a:rPr>
                        <a:t>Chromosomes replicate before each mitotic division. </a:t>
                      </a:r>
                    </a:p>
                  </a:txBody>
                  <a:tcPr/>
                </a:tc>
                <a:tc>
                  <a:txBody>
                    <a:bodyPr/>
                    <a:lstStyle/>
                    <a:p>
                      <a:pPr algn="just"/>
                      <a:r>
                        <a:rPr lang="en-US" sz="2500" dirty="0">
                          <a:latin typeface="Agency FB" panose="020B0503020202020204" pitchFamily="34" charset="0"/>
                        </a:rPr>
                        <a:t>Chromosome do not replicate before second meiotic division. </a:t>
                      </a:r>
                    </a:p>
                  </a:txBody>
                  <a:tcPr/>
                </a:tc>
                <a:extLst>
                  <a:ext uri="{0D108BD9-81ED-4DB2-BD59-A6C34878D82A}">
                    <a16:rowId xmlns:a16="http://schemas.microsoft.com/office/drawing/2014/main" val="2332037194"/>
                  </a:ext>
                </a:extLst>
              </a:tr>
              <a:tr h="370840">
                <a:tc>
                  <a:txBody>
                    <a:bodyPr/>
                    <a:lstStyle/>
                    <a:p>
                      <a:pPr algn="just"/>
                      <a:r>
                        <a:rPr lang="en-US" sz="2500" dirty="0">
                          <a:latin typeface="Agency FB" panose="020B0503020202020204" pitchFamily="34" charset="0"/>
                        </a:rPr>
                        <a:t>7.</a:t>
                      </a:r>
                    </a:p>
                  </a:txBody>
                  <a:tcPr/>
                </a:tc>
                <a:tc>
                  <a:txBody>
                    <a:bodyPr/>
                    <a:lstStyle/>
                    <a:p>
                      <a:pPr algn="just"/>
                      <a:r>
                        <a:rPr lang="en-US" sz="2500" dirty="0">
                          <a:latin typeface="Agency FB" panose="020B0503020202020204" pitchFamily="34" charset="0"/>
                        </a:rPr>
                        <a:t>Prophase is relatively short and simple. </a:t>
                      </a:r>
                    </a:p>
                  </a:txBody>
                  <a:tcPr/>
                </a:tc>
                <a:tc>
                  <a:txBody>
                    <a:bodyPr/>
                    <a:lstStyle/>
                    <a:p>
                      <a:pPr algn="just"/>
                      <a:r>
                        <a:rPr lang="en-US" sz="2500" dirty="0">
                          <a:latin typeface="Agency FB" panose="020B0503020202020204" pitchFamily="34" charset="0"/>
                        </a:rPr>
                        <a:t>Prophase-1 is very long and elaborate, comprising 5 sub phases.</a:t>
                      </a:r>
                    </a:p>
                  </a:txBody>
                  <a:tcPr/>
                </a:tc>
                <a:extLst>
                  <a:ext uri="{0D108BD9-81ED-4DB2-BD59-A6C34878D82A}">
                    <a16:rowId xmlns:a16="http://schemas.microsoft.com/office/drawing/2014/main" val="2733087122"/>
                  </a:ext>
                </a:extLst>
              </a:tr>
            </a:tbl>
          </a:graphicData>
        </a:graphic>
      </p:graphicFrame>
      <p:sp>
        <p:nvSpPr>
          <p:cNvPr id="5" name="TextBox 4">
            <a:extLst>
              <a:ext uri="{FF2B5EF4-FFF2-40B4-BE49-F238E27FC236}">
                <a16:creationId xmlns:a16="http://schemas.microsoft.com/office/drawing/2014/main" id="{4C1FC47B-9241-2540-79F4-B97B8711475C}"/>
              </a:ext>
            </a:extLst>
          </p:cNvPr>
          <p:cNvSpPr txBox="1"/>
          <p:nvPr/>
        </p:nvSpPr>
        <p:spPr>
          <a:xfrm>
            <a:off x="1967345" y="9285"/>
            <a:ext cx="7193973" cy="630942"/>
          </a:xfrm>
          <a:prstGeom prst="rect">
            <a:avLst/>
          </a:prstGeom>
          <a:noFill/>
        </p:spPr>
        <p:txBody>
          <a:bodyPr wrap="square">
            <a:spAutoFit/>
          </a:bodyPr>
          <a:lstStyle/>
          <a:p>
            <a:r>
              <a:rPr lang="en-US" sz="3500" b="1" dirty="0">
                <a:solidFill>
                  <a:srgbClr val="FF0000"/>
                </a:solidFill>
                <a:highlight>
                  <a:srgbClr val="FFFF00"/>
                </a:highlight>
                <a:latin typeface="Agency FB" panose="020B0503020202020204" pitchFamily="34" charset="0"/>
              </a:rPr>
              <a:t>Comparison between Mitosis and Meiosis</a:t>
            </a:r>
          </a:p>
        </p:txBody>
      </p:sp>
    </p:spTree>
    <p:extLst>
      <p:ext uri="{BB962C8B-B14F-4D97-AF65-F5344CB8AC3E}">
        <p14:creationId xmlns:p14="http://schemas.microsoft.com/office/powerpoint/2010/main" val="3865508520"/>
      </p:ext>
    </p:extLst>
  </p:cSld>
  <p:clrMapOvr>
    <a:masterClrMapping/>
  </p:clrMapOvr>
  <p:timing>
    <p:tnLst>
      <p:par>
        <p:cTn id="1" dur="indefinite" restart="never" nodeType="tmRoot">
          <p:childTnLst>
            <p:par>
              <p:cTn id="2"/>
            </p:par>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1999" cy="6858000"/>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graphicFrame>
        <p:nvGraphicFramePr>
          <p:cNvPr id="2" name="Content Placeholder 1">
            <a:extLst>
              <a:ext uri="{FF2B5EF4-FFF2-40B4-BE49-F238E27FC236}">
                <a16:creationId xmlns:a16="http://schemas.microsoft.com/office/drawing/2014/main" id="{29B02B98-09FA-DAE1-E6B9-FB3809C2AF0C}"/>
              </a:ext>
            </a:extLst>
          </p:cNvPr>
          <p:cNvGraphicFramePr>
            <a:graphicFrameLocks/>
          </p:cNvGraphicFramePr>
          <p:nvPr/>
        </p:nvGraphicFramePr>
        <p:xfrm>
          <a:off x="0" y="38382"/>
          <a:ext cx="12164290" cy="6812280"/>
        </p:xfrm>
        <a:graphic>
          <a:graphicData uri="http://schemas.openxmlformats.org/drawingml/2006/table">
            <a:tbl>
              <a:tblPr firstRow="1" bandRow="1">
                <a:tableStyleId>{5C22544A-7EE6-4342-B048-85BDC9FD1C3A}</a:tableStyleId>
              </a:tblPr>
              <a:tblGrid>
                <a:gridCol w="829385">
                  <a:extLst>
                    <a:ext uri="{9D8B030D-6E8A-4147-A177-3AD203B41FA5}">
                      <a16:colId xmlns:a16="http://schemas.microsoft.com/office/drawing/2014/main" val="1490383950"/>
                    </a:ext>
                  </a:extLst>
                </a:gridCol>
                <a:gridCol w="5515399">
                  <a:extLst>
                    <a:ext uri="{9D8B030D-6E8A-4147-A177-3AD203B41FA5}">
                      <a16:colId xmlns:a16="http://schemas.microsoft.com/office/drawing/2014/main" val="665044272"/>
                    </a:ext>
                  </a:extLst>
                </a:gridCol>
                <a:gridCol w="5819506">
                  <a:extLst>
                    <a:ext uri="{9D8B030D-6E8A-4147-A177-3AD203B41FA5}">
                      <a16:colId xmlns:a16="http://schemas.microsoft.com/office/drawing/2014/main" val="437889832"/>
                    </a:ext>
                  </a:extLst>
                </a:gridCol>
              </a:tblGrid>
              <a:tr h="370840">
                <a:tc>
                  <a:txBody>
                    <a:bodyPr/>
                    <a:lstStyle/>
                    <a:p>
                      <a:pPr algn="just"/>
                      <a:r>
                        <a:rPr lang="en-US" sz="2700" dirty="0">
                          <a:latin typeface="Agency FB" panose="020B0503020202020204" pitchFamily="34" charset="0"/>
                        </a:rPr>
                        <a:t>S/N.</a:t>
                      </a:r>
                    </a:p>
                  </a:txBody>
                  <a:tcPr/>
                </a:tc>
                <a:tc>
                  <a:txBody>
                    <a:bodyPr/>
                    <a:lstStyle/>
                    <a:p>
                      <a:pPr algn="just"/>
                      <a:r>
                        <a:rPr lang="en-US" sz="2700" dirty="0">
                          <a:latin typeface="Agency FB" panose="020B0503020202020204" pitchFamily="34" charset="0"/>
                        </a:rPr>
                        <a:t>Mitosis</a:t>
                      </a:r>
                    </a:p>
                  </a:txBody>
                  <a:tcPr/>
                </a:tc>
                <a:tc>
                  <a:txBody>
                    <a:bodyPr/>
                    <a:lstStyle/>
                    <a:p>
                      <a:pPr algn="just"/>
                      <a:r>
                        <a:rPr lang="en-US" sz="2700" dirty="0">
                          <a:latin typeface="Agency FB" panose="020B0503020202020204" pitchFamily="34" charset="0"/>
                        </a:rPr>
                        <a:t>Meiosis </a:t>
                      </a:r>
                    </a:p>
                  </a:txBody>
                  <a:tcPr/>
                </a:tc>
                <a:extLst>
                  <a:ext uri="{0D108BD9-81ED-4DB2-BD59-A6C34878D82A}">
                    <a16:rowId xmlns:a16="http://schemas.microsoft.com/office/drawing/2014/main" val="1278271950"/>
                  </a:ext>
                </a:extLst>
              </a:tr>
              <a:tr h="370840">
                <a:tc>
                  <a:txBody>
                    <a:bodyPr/>
                    <a:lstStyle/>
                    <a:p>
                      <a:pPr algn="just"/>
                      <a:r>
                        <a:rPr lang="en-US" sz="2700" dirty="0">
                          <a:latin typeface="Agency FB" panose="020B0503020202020204" pitchFamily="34" charset="0"/>
                        </a:rPr>
                        <a:t>8.</a:t>
                      </a:r>
                    </a:p>
                  </a:txBody>
                  <a:tcPr/>
                </a:tc>
                <a:tc>
                  <a:txBody>
                    <a:bodyPr/>
                    <a:lstStyle/>
                    <a:p>
                      <a:pPr algn="just"/>
                      <a:r>
                        <a:rPr lang="en-US" sz="2700" dirty="0">
                          <a:latin typeface="Agency FB" panose="020B0503020202020204" pitchFamily="34" charset="0"/>
                        </a:rPr>
                        <a:t>Prophase chromosomes appear double from the very start. </a:t>
                      </a:r>
                    </a:p>
                  </a:txBody>
                  <a:tcPr/>
                </a:tc>
                <a:tc>
                  <a:txBody>
                    <a:bodyPr/>
                    <a:lstStyle/>
                    <a:p>
                      <a:pPr algn="just"/>
                      <a:r>
                        <a:rPr lang="en-US" sz="2700" dirty="0">
                          <a:latin typeface="Agency FB" panose="020B0503020202020204" pitchFamily="34" charset="0"/>
                        </a:rPr>
                        <a:t>Prophase-1 chromosomes do not look double in the beginning.</a:t>
                      </a:r>
                    </a:p>
                  </a:txBody>
                  <a:tcPr/>
                </a:tc>
                <a:extLst>
                  <a:ext uri="{0D108BD9-81ED-4DB2-BD59-A6C34878D82A}">
                    <a16:rowId xmlns:a16="http://schemas.microsoft.com/office/drawing/2014/main" val="3006097647"/>
                  </a:ext>
                </a:extLst>
              </a:tr>
              <a:tr h="370840">
                <a:tc>
                  <a:txBody>
                    <a:bodyPr/>
                    <a:lstStyle/>
                    <a:p>
                      <a:pPr algn="just"/>
                      <a:r>
                        <a:rPr lang="en-US" sz="2700" dirty="0">
                          <a:latin typeface="Agency FB" panose="020B0503020202020204" pitchFamily="34" charset="0"/>
                        </a:rPr>
                        <a:t>9.</a:t>
                      </a:r>
                    </a:p>
                  </a:txBody>
                  <a:tcPr/>
                </a:tc>
                <a:tc>
                  <a:txBody>
                    <a:bodyPr/>
                    <a:lstStyle/>
                    <a:p>
                      <a:pPr algn="just"/>
                      <a:r>
                        <a:rPr lang="en-US" sz="2700" dirty="0">
                          <a:latin typeface="Agency FB" panose="020B0503020202020204" pitchFamily="34" charset="0"/>
                        </a:rPr>
                        <a:t>There is no pairing of homologous chromosomes, hence no chance of crossing over.</a:t>
                      </a:r>
                    </a:p>
                  </a:txBody>
                  <a:tcPr/>
                </a:tc>
                <a:tc>
                  <a:txBody>
                    <a:bodyPr/>
                    <a:lstStyle/>
                    <a:p>
                      <a:pPr algn="just"/>
                      <a:r>
                        <a:rPr lang="en-US" sz="2700" dirty="0">
                          <a:latin typeface="Agency FB" panose="020B0503020202020204" pitchFamily="34" charset="0"/>
                        </a:rPr>
                        <a:t>Homologous chromosomes pair and often undergo crossing over in prophase-1. </a:t>
                      </a:r>
                    </a:p>
                  </a:txBody>
                  <a:tcPr/>
                </a:tc>
                <a:extLst>
                  <a:ext uri="{0D108BD9-81ED-4DB2-BD59-A6C34878D82A}">
                    <a16:rowId xmlns:a16="http://schemas.microsoft.com/office/drawing/2014/main" val="3708691155"/>
                  </a:ext>
                </a:extLst>
              </a:tr>
              <a:tr h="370840">
                <a:tc>
                  <a:txBody>
                    <a:bodyPr/>
                    <a:lstStyle/>
                    <a:p>
                      <a:pPr algn="just"/>
                      <a:r>
                        <a:rPr lang="en-US" sz="2700" dirty="0">
                          <a:latin typeface="Agency FB" panose="020B0503020202020204" pitchFamily="34" charset="0"/>
                        </a:rPr>
                        <a:t>10.</a:t>
                      </a:r>
                    </a:p>
                  </a:txBody>
                  <a:tcPr/>
                </a:tc>
                <a:tc>
                  <a:txBody>
                    <a:bodyPr/>
                    <a:lstStyle/>
                    <a:p>
                      <a:pPr algn="just"/>
                      <a:r>
                        <a:rPr lang="en-US" sz="2700" dirty="0">
                          <a:latin typeface="Agency FB" panose="020B0503020202020204" pitchFamily="34" charset="0"/>
                        </a:rPr>
                        <a:t>No chiasmata are formed. </a:t>
                      </a:r>
                    </a:p>
                  </a:txBody>
                  <a:tcPr/>
                </a:tc>
                <a:tc>
                  <a:txBody>
                    <a:bodyPr/>
                    <a:lstStyle/>
                    <a:p>
                      <a:pPr algn="just"/>
                      <a:r>
                        <a:rPr lang="en-US" sz="2700" dirty="0">
                          <a:latin typeface="Agency FB" panose="020B0503020202020204" pitchFamily="34" charset="0"/>
                        </a:rPr>
                        <a:t>Chiasmata form temporarily where crossing over occurs.</a:t>
                      </a:r>
                    </a:p>
                  </a:txBody>
                  <a:tcPr/>
                </a:tc>
                <a:extLst>
                  <a:ext uri="{0D108BD9-81ED-4DB2-BD59-A6C34878D82A}">
                    <a16:rowId xmlns:a16="http://schemas.microsoft.com/office/drawing/2014/main" val="2992728902"/>
                  </a:ext>
                </a:extLst>
              </a:tr>
              <a:tr h="370840">
                <a:tc>
                  <a:txBody>
                    <a:bodyPr/>
                    <a:lstStyle/>
                    <a:p>
                      <a:pPr algn="just"/>
                      <a:r>
                        <a:rPr lang="en-US" sz="2700" dirty="0">
                          <a:latin typeface="Agency FB" panose="020B0503020202020204" pitchFamily="34" charset="0"/>
                        </a:rPr>
                        <a:t>11.</a:t>
                      </a:r>
                    </a:p>
                  </a:txBody>
                  <a:tcPr/>
                </a:tc>
                <a:tc>
                  <a:txBody>
                    <a:bodyPr/>
                    <a:lstStyle/>
                    <a:p>
                      <a:pPr algn="just"/>
                      <a:r>
                        <a:rPr lang="en-US" sz="2700" dirty="0">
                          <a:latin typeface="Agency FB" panose="020B0503020202020204" pitchFamily="34" charset="0"/>
                        </a:rPr>
                        <a:t>Chromatids are genetically similar to chromosomes they arise from. </a:t>
                      </a:r>
                    </a:p>
                  </a:txBody>
                  <a:tcPr/>
                </a:tc>
                <a:tc>
                  <a:txBody>
                    <a:bodyPr/>
                    <a:lstStyle/>
                    <a:p>
                      <a:pPr algn="just"/>
                      <a:r>
                        <a:rPr lang="en-US" sz="2700" dirty="0">
                          <a:latin typeface="Agency FB" panose="020B0503020202020204" pitchFamily="34" charset="0"/>
                        </a:rPr>
                        <a:t>Chromatids may differ genetically from the chromosomes they arise from due to crossing over. </a:t>
                      </a:r>
                    </a:p>
                  </a:txBody>
                  <a:tcPr/>
                </a:tc>
                <a:extLst>
                  <a:ext uri="{0D108BD9-81ED-4DB2-BD59-A6C34878D82A}">
                    <a16:rowId xmlns:a16="http://schemas.microsoft.com/office/drawing/2014/main" val="2211870781"/>
                  </a:ext>
                </a:extLst>
              </a:tr>
              <a:tr h="370840">
                <a:tc>
                  <a:txBody>
                    <a:bodyPr/>
                    <a:lstStyle/>
                    <a:p>
                      <a:pPr algn="just"/>
                      <a:r>
                        <a:rPr lang="en-US" sz="2700" dirty="0">
                          <a:latin typeface="Agency FB" panose="020B0503020202020204" pitchFamily="34" charset="0"/>
                        </a:rPr>
                        <a:t>12.</a:t>
                      </a:r>
                    </a:p>
                  </a:txBody>
                  <a:tcPr/>
                </a:tc>
                <a:tc>
                  <a:txBody>
                    <a:bodyPr/>
                    <a:lstStyle/>
                    <a:p>
                      <a:pPr algn="just"/>
                      <a:r>
                        <a:rPr lang="en-US" sz="2700" dirty="0">
                          <a:latin typeface="Agency FB" panose="020B0503020202020204" pitchFamily="34" charset="0"/>
                        </a:rPr>
                        <a:t>No synaptonemal complex forms between chromosomes.</a:t>
                      </a:r>
                    </a:p>
                  </a:txBody>
                  <a:tcPr/>
                </a:tc>
                <a:tc>
                  <a:txBody>
                    <a:bodyPr/>
                    <a:lstStyle/>
                    <a:p>
                      <a:pPr algn="just"/>
                      <a:r>
                        <a:rPr lang="en-US" sz="2700" dirty="0">
                          <a:latin typeface="Agency FB" panose="020B0503020202020204" pitchFamily="34" charset="0"/>
                        </a:rPr>
                        <a:t>Synaptonemal complex forms between synapsed homologous chromosomes.</a:t>
                      </a:r>
                    </a:p>
                  </a:txBody>
                  <a:tcPr/>
                </a:tc>
                <a:extLst>
                  <a:ext uri="{0D108BD9-81ED-4DB2-BD59-A6C34878D82A}">
                    <a16:rowId xmlns:a16="http://schemas.microsoft.com/office/drawing/2014/main" val="1160408497"/>
                  </a:ext>
                </a:extLst>
              </a:tr>
              <a:tr h="370840">
                <a:tc>
                  <a:txBody>
                    <a:bodyPr/>
                    <a:lstStyle/>
                    <a:p>
                      <a:pPr algn="just"/>
                      <a:r>
                        <a:rPr lang="en-US" sz="2700" dirty="0">
                          <a:latin typeface="Agency FB" panose="020B0503020202020204" pitchFamily="34" charset="0"/>
                        </a:rPr>
                        <a:t>13.</a:t>
                      </a:r>
                    </a:p>
                  </a:txBody>
                  <a:tcPr/>
                </a:tc>
                <a:tc>
                  <a:txBody>
                    <a:bodyPr/>
                    <a:lstStyle/>
                    <a:p>
                      <a:pPr algn="just"/>
                      <a:r>
                        <a:rPr lang="en-US" sz="2700" dirty="0">
                          <a:latin typeface="Agency FB" panose="020B0503020202020204" pitchFamily="34" charset="0"/>
                        </a:rPr>
                        <a:t>Chromosomes do not unfold, and no transcription and protein synthesis occur in prophase. </a:t>
                      </a:r>
                    </a:p>
                  </a:txBody>
                  <a:tcPr/>
                </a:tc>
                <a:tc>
                  <a:txBody>
                    <a:bodyPr/>
                    <a:lstStyle/>
                    <a:p>
                      <a:pPr algn="just"/>
                      <a:r>
                        <a:rPr lang="en-US" sz="2700" dirty="0">
                          <a:latin typeface="Agency FB" panose="020B0503020202020204" pitchFamily="34" charset="0"/>
                        </a:rPr>
                        <a:t>Chromosomes unfold and, transcription and protein synthesis may occur in diplotene of prophase-I. </a:t>
                      </a:r>
                    </a:p>
                  </a:txBody>
                  <a:tcPr/>
                </a:tc>
                <a:extLst>
                  <a:ext uri="{0D108BD9-81ED-4DB2-BD59-A6C34878D82A}">
                    <a16:rowId xmlns:a16="http://schemas.microsoft.com/office/drawing/2014/main" val="2332037194"/>
                  </a:ext>
                </a:extLst>
              </a:tr>
            </a:tbl>
          </a:graphicData>
        </a:graphic>
      </p:graphicFrame>
    </p:spTree>
    <p:extLst>
      <p:ext uri="{BB962C8B-B14F-4D97-AF65-F5344CB8AC3E}">
        <p14:creationId xmlns:p14="http://schemas.microsoft.com/office/powerpoint/2010/main" val="4129591962"/>
      </p:ext>
    </p:extLst>
  </p:cSld>
  <p:clrMapOvr>
    <a:masterClrMapping/>
  </p:clrMapOvr>
  <p:timing>
    <p:tnLst>
      <p:par>
        <p:cTn id="1" dur="indefinite" restart="never" nodeType="tmRoot">
          <p:childTnLst>
            <p:par>
              <p:cTn id="2"/>
            </p:par>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graphicFrame>
        <p:nvGraphicFramePr>
          <p:cNvPr id="2" name="Content Placeholder 1">
            <a:extLst>
              <a:ext uri="{FF2B5EF4-FFF2-40B4-BE49-F238E27FC236}">
                <a16:creationId xmlns:a16="http://schemas.microsoft.com/office/drawing/2014/main" id="{141D3DB5-2B08-81FC-2CFD-EFE80894E97A}"/>
              </a:ext>
            </a:extLst>
          </p:cNvPr>
          <p:cNvGraphicFramePr>
            <a:graphicFrameLocks/>
          </p:cNvGraphicFramePr>
          <p:nvPr/>
        </p:nvGraphicFramePr>
        <p:xfrm>
          <a:off x="-41564" y="38382"/>
          <a:ext cx="12233564" cy="6903720"/>
        </p:xfrm>
        <a:graphic>
          <a:graphicData uri="http://schemas.openxmlformats.org/drawingml/2006/table">
            <a:tbl>
              <a:tblPr firstRow="1" bandRow="1">
                <a:tableStyleId>{5C22544A-7EE6-4342-B048-85BDC9FD1C3A}</a:tableStyleId>
              </a:tblPr>
              <a:tblGrid>
                <a:gridCol w="748146">
                  <a:extLst>
                    <a:ext uri="{9D8B030D-6E8A-4147-A177-3AD203B41FA5}">
                      <a16:colId xmlns:a16="http://schemas.microsoft.com/office/drawing/2014/main" val="1490383950"/>
                    </a:ext>
                  </a:extLst>
                </a:gridCol>
                <a:gridCol w="4876800">
                  <a:extLst>
                    <a:ext uri="{9D8B030D-6E8A-4147-A177-3AD203B41FA5}">
                      <a16:colId xmlns:a16="http://schemas.microsoft.com/office/drawing/2014/main" val="665044272"/>
                    </a:ext>
                  </a:extLst>
                </a:gridCol>
                <a:gridCol w="6608618">
                  <a:extLst>
                    <a:ext uri="{9D8B030D-6E8A-4147-A177-3AD203B41FA5}">
                      <a16:colId xmlns:a16="http://schemas.microsoft.com/office/drawing/2014/main" val="437889832"/>
                    </a:ext>
                  </a:extLst>
                </a:gridCol>
              </a:tblGrid>
              <a:tr h="370840">
                <a:tc>
                  <a:txBody>
                    <a:bodyPr/>
                    <a:lstStyle/>
                    <a:p>
                      <a:pPr algn="just"/>
                      <a:r>
                        <a:rPr lang="en-US" sz="2700" dirty="0">
                          <a:latin typeface="Agency FB" panose="020B0503020202020204" pitchFamily="34" charset="0"/>
                        </a:rPr>
                        <a:t>S/N.</a:t>
                      </a:r>
                    </a:p>
                  </a:txBody>
                  <a:tcPr/>
                </a:tc>
                <a:tc>
                  <a:txBody>
                    <a:bodyPr/>
                    <a:lstStyle/>
                    <a:p>
                      <a:pPr algn="just"/>
                      <a:r>
                        <a:rPr lang="en-US" sz="2700" dirty="0">
                          <a:latin typeface="Agency FB" panose="020B0503020202020204" pitchFamily="34" charset="0"/>
                        </a:rPr>
                        <a:t>Mitosis</a:t>
                      </a:r>
                    </a:p>
                  </a:txBody>
                  <a:tcPr/>
                </a:tc>
                <a:tc>
                  <a:txBody>
                    <a:bodyPr/>
                    <a:lstStyle/>
                    <a:p>
                      <a:pPr algn="just"/>
                      <a:r>
                        <a:rPr lang="en-US" sz="2700" dirty="0">
                          <a:latin typeface="Agency FB" panose="020B0503020202020204" pitchFamily="34" charset="0"/>
                        </a:rPr>
                        <a:t>Meiosis </a:t>
                      </a:r>
                    </a:p>
                  </a:txBody>
                  <a:tcPr/>
                </a:tc>
                <a:extLst>
                  <a:ext uri="{0D108BD9-81ED-4DB2-BD59-A6C34878D82A}">
                    <a16:rowId xmlns:a16="http://schemas.microsoft.com/office/drawing/2014/main" val="1278271950"/>
                  </a:ext>
                </a:extLst>
              </a:tr>
              <a:tr h="370840">
                <a:tc>
                  <a:txBody>
                    <a:bodyPr/>
                    <a:lstStyle/>
                    <a:p>
                      <a:pPr algn="just"/>
                      <a:r>
                        <a:rPr lang="en-US" sz="2700" dirty="0">
                          <a:latin typeface="Agency FB" panose="020B0503020202020204" pitchFamily="34" charset="0"/>
                        </a:rPr>
                        <a:t>14.</a:t>
                      </a:r>
                    </a:p>
                  </a:txBody>
                  <a:tcPr/>
                </a:tc>
                <a:tc>
                  <a:txBody>
                    <a:bodyPr/>
                    <a:lstStyle/>
                    <a:p>
                      <a:pPr algn="just"/>
                      <a:r>
                        <a:rPr lang="en-US" sz="2700" dirty="0">
                          <a:latin typeface="Agency FB" panose="020B0503020202020204" pitchFamily="34" charset="0"/>
                        </a:rPr>
                        <a:t>All chromosomes form a single plate in metaphase.  </a:t>
                      </a:r>
                    </a:p>
                  </a:txBody>
                  <a:tcPr/>
                </a:tc>
                <a:tc>
                  <a:txBody>
                    <a:bodyPr/>
                    <a:lstStyle/>
                    <a:p>
                      <a:pPr algn="just"/>
                      <a:r>
                        <a:rPr lang="en-US" sz="2700" dirty="0">
                          <a:latin typeface="Agency FB" panose="020B0503020202020204" pitchFamily="34" charset="0"/>
                        </a:rPr>
                        <a:t>Chromosomes form two parallel plates in metaphase-I and one plate in metaphase-II. </a:t>
                      </a:r>
                    </a:p>
                  </a:txBody>
                  <a:tcPr/>
                </a:tc>
                <a:extLst>
                  <a:ext uri="{0D108BD9-81ED-4DB2-BD59-A6C34878D82A}">
                    <a16:rowId xmlns:a16="http://schemas.microsoft.com/office/drawing/2014/main" val="3006097647"/>
                  </a:ext>
                </a:extLst>
              </a:tr>
              <a:tr h="370840">
                <a:tc>
                  <a:txBody>
                    <a:bodyPr/>
                    <a:lstStyle/>
                    <a:p>
                      <a:pPr algn="just"/>
                      <a:r>
                        <a:rPr lang="en-US" sz="2700" dirty="0">
                          <a:latin typeface="Agency FB" panose="020B0503020202020204" pitchFamily="34" charset="0"/>
                        </a:rPr>
                        <a:t>15.</a:t>
                      </a:r>
                    </a:p>
                  </a:txBody>
                  <a:tcPr/>
                </a:tc>
                <a:tc>
                  <a:txBody>
                    <a:bodyPr/>
                    <a:lstStyle/>
                    <a:p>
                      <a:pPr algn="just"/>
                      <a:r>
                        <a:rPr lang="en-US" sz="2700" dirty="0">
                          <a:latin typeface="Agency FB" panose="020B0503020202020204" pitchFamily="34" charset="0"/>
                        </a:rPr>
                        <a:t>The two kinetochores of a chromosome connect to both the poles of the spindle. </a:t>
                      </a:r>
                    </a:p>
                  </a:txBody>
                  <a:tcPr/>
                </a:tc>
                <a:tc>
                  <a:txBody>
                    <a:bodyPr/>
                    <a:lstStyle/>
                    <a:p>
                      <a:pPr algn="just"/>
                      <a:r>
                        <a:rPr lang="en-US" sz="2700" dirty="0">
                          <a:latin typeface="Agency FB" panose="020B0503020202020204" pitchFamily="34" charset="0"/>
                        </a:rPr>
                        <a:t>The kinetochores of a chromosome connect to the same spindle pole in metaphase-I and to both the poles in metaphase-II.</a:t>
                      </a:r>
                    </a:p>
                  </a:txBody>
                  <a:tcPr/>
                </a:tc>
                <a:extLst>
                  <a:ext uri="{0D108BD9-81ED-4DB2-BD59-A6C34878D82A}">
                    <a16:rowId xmlns:a16="http://schemas.microsoft.com/office/drawing/2014/main" val="3708691155"/>
                  </a:ext>
                </a:extLst>
              </a:tr>
              <a:tr h="370840">
                <a:tc>
                  <a:txBody>
                    <a:bodyPr/>
                    <a:lstStyle/>
                    <a:p>
                      <a:pPr algn="just"/>
                      <a:r>
                        <a:rPr lang="en-US" sz="2700" dirty="0">
                          <a:latin typeface="Agency FB" panose="020B0503020202020204" pitchFamily="34" charset="0"/>
                        </a:rPr>
                        <a:t>16.</a:t>
                      </a:r>
                    </a:p>
                  </a:txBody>
                  <a:tcPr/>
                </a:tc>
                <a:tc>
                  <a:txBody>
                    <a:bodyPr/>
                    <a:lstStyle/>
                    <a:p>
                      <a:pPr algn="just"/>
                      <a:r>
                        <a:rPr lang="en-US" sz="2700" dirty="0">
                          <a:latin typeface="Agency FB" panose="020B0503020202020204" pitchFamily="34" charset="0"/>
                        </a:rPr>
                        <a:t>Anaphase involves separation of chromatids of each chromosome. </a:t>
                      </a:r>
                    </a:p>
                  </a:txBody>
                  <a:tcPr/>
                </a:tc>
                <a:tc>
                  <a:txBody>
                    <a:bodyPr/>
                    <a:lstStyle/>
                    <a:p>
                      <a:pPr algn="just"/>
                      <a:r>
                        <a:rPr lang="en-US" sz="2700" dirty="0">
                          <a:latin typeface="Agency FB" panose="020B0503020202020204" pitchFamily="34" charset="0"/>
                        </a:rPr>
                        <a:t>Anaphase-I involves separation of homologous chromosomes. The chromatids move apart in anaphase-II. </a:t>
                      </a:r>
                    </a:p>
                  </a:txBody>
                  <a:tcPr/>
                </a:tc>
                <a:extLst>
                  <a:ext uri="{0D108BD9-81ED-4DB2-BD59-A6C34878D82A}">
                    <a16:rowId xmlns:a16="http://schemas.microsoft.com/office/drawing/2014/main" val="2211870781"/>
                  </a:ext>
                </a:extLst>
              </a:tr>
              <a:tr h="370840">
                <a:tc>
                  <a:txBody>
                    <a:bodyPr/>
                    <a:lstStyle/>
                    <a:p>
                      <a:pPr algn="just"/>
                      <a:r>
                        <a:rPr lang="en-US" sz="2700" dirty="0">
                          <a:latin typeface="Agency FB" panose="020B0503020202020204" pitchFamily="34" charset="0"/>
                        </a:rPr>
                        <a:t>17.</a:t>
                      </a:r>
                    </a:p>
                  </a:txBody>
                  <a:tcPr/>
                </a:tc>
                <a:tc>
                  <a:txBody>
                    <a:bodyPr/>
                    <a:lstStyle/>
                    <a:p>
                      <a:pPr algn="just"/>
                      <a:r>
                        <a:rPr lang="en-US" sz="2700" dirty="0">
                          <a:latin typeface="Agency FB" panose="020B0503020202020204" pitchFamily="34" charset="0"/>
                        </a:rPr>
                        <a:t>Telophase occurs in all cases. </a:t>
                      </a:r>
                    </a:p>
                  </a:txBody>
                  <a:tcPr/>
                </a:tc>
                <a:tc>
                  <a:txBody>
                    <a:bodyPr/>
                    <a:lstStyle/>
                    <a:p>
                      <a:pPr algn="just"/>
                      <a:r>
                        <a:rPr lang="en-US" sz="2700" dirty="0">
                          <a:latin typeface="Agency FB" panose="020B0503020202020204" pitchFamily="34" charset="0"/>
                        </a:rPr>
                        <a:t>Telophase-I is eliminated in some cases.</a:t>
                      </a:r>
                    </a:p>
                  </a:txBody>
                  <a:tcPr/>
                </a:tc>
                <a:extLst>
                  <a:ext uri="{0D108BD9-81ED-4DB2-BD59-A6C34878D82A}">
                    <a16:rowId xmlns:a16="http://schemas.microsoft.com/office/drawing/2014/main" val="1160408497"/>
                  </a:ext>
                </a:extLst>
              </a:tr>
              <a:tr h="370840">
                <a:tc>
                  <a:txBody>
                    <a:bodyPr/>
                    <a:lstStyle/>
                    <a:p>
                      <a:pPr algn="just"/>
                      <a:r>
                        <a:rPr lang="en-US" sz="2700" dirty="0">
                          <a:latin typeface="Agency FB" panose="020B0503020202020204" pitchFamily="34" charset="0"/>
                        </a:rPr>
                        <a:t>18.</a:t>
                      </a:r>
                    </a:p>
                  </a:txBody>
                  <a:tcPr/>
                </a:tc>
                <a:tc>
                  <a:txBody>
                    <a:bodyPr/>
                    <a:lstStyle/>
                    <a:p>
                      <a:pPr algn="just"/>
                      <a:r>
                        <a:rPr lang="en-US" sz="2700" dirty="0">
                          <a:latin typeface="Agency FB" panose="020B0503020202020204" pitchFamily="34" charset="0"/>
                        </a:rPr>
                        <a:t>Daughter cells have diploid number of chromosomes like the parent cell. </a:t>
                      </a:r>
                    </a:p>
                  </a:txBody>
                  <a:tcPr/>
                </a:tc>
                <a:tc>
                  <a:txBody>
                    <a:bodyPr/>
                    <a:lstStyle/>
                    <a:p>
                      <a:pPr algn="just"/>
                      <a:r>
                        <a:rPr lang="en-US" sz="2700" dirty="0">
                          <a:latin typeface="Agency FB" panose="020B0503020202020204" pitchFamily="34" charset="0"/>
                        </a:rPr>
                        <a:t>Daughter cells have haploid number of chromosomes unlike the parent cell. </a:t>
                      </a:r>
                    </a:p>
                  </a:txBody>
                  <a:tcPr/>
                </a:tc>
                <a:extLst>
                  <a:ext uri="{0D108BD9-81ED-4DB2-BD59-A6C34878D82A}">
                    <a16:rowId xmlns:a16="http://schemas.microsoft.com/office/drawing/2014/main" val="2332037194"/>
                  </a:ext>
                </a:extLst>
              </a:tr>
              <a:tr h="370840">
                <a:tc>
                  <a:txBody>
                    <a:bodyPr/>
                    <a:lstStyle/>
                    <a:p>
                      <a:pPr algn="just"/>
                      <a:r>
                        <a:rPr lang="en-US" sz="2700" dirty="0">
                          <a:latin typeface="Agency FB" panose="020B0503020202020204" pitchFamily="34" charset="0"/>
                        </a:rPr>
                        <a:t>19.</a:t>
                      </a:r>
                    </a:p>
                  </a:txBody>
                  <a:tcPr/>
                </a:tc>
                <a:tc>
                  <a:txBody>
                    <a:bodyPr/>
                    <a:lstStyle/>
                    <a:p>
                      <a:pPr algn="just"/>
                      <a:r>
                        <a:rPr lang="en-US" sz="2700" dirty="0">
                          <a:latin typeface="Agency FB" panose="020B0503020202020204" pitchFamily="34" charset="0"/>
                        </a:rPr>
                        <a:t>Daughter cells have 2n amount of DNA unlike 4n amount in the parent cell.</a:t>
                      </a:r>
                    </a:p>
                  </a:txBody>
                  <a:tcPr/>
                </a:tc>
                <a:tc>
                  <a:txBody>
                    <a:bodyPr/>
                    <a:lstStyle/>
                    <a:p>
                      <a:pPr algn="just"/>
                      <a:r>
                        <a:rPr lang="en-US" sz="2700" dirty="0">
                          <a:latin typeface="Agency FB" panose="020B0503020202020204" pitchFamily="34" charset="0"/>
                        </a:rPr>
                        <a:t>Daughter cells have 1n amount of DNA unlike the 4n amount in the parent cell.  </a:t>
                      </a:r>
                    </a:p>
                  </a:txBody>
                  <a:tcPr/>
                </a:tc>
                <a:extLst>
                  <a:ext uri="{0D108BD9-81ED-4DB2-BD59-A6C34878D82A}">
                    <a16:rowId xmlns:a16="http://schemas.microsoft.com/office/drawing/2014/main" val="2733087122"/>
                  </a:ext>
                </a:extLst>
              </a:tr>
              <a:tr h="370840">
                <a:tc>
                  <a:txBody>
                    <a:bodyPr/>
                    <a:lstStyle/>
                    <a:p>
                      <a:pPr algn="just"/>
                      <a:r>
                        <a:rPr lang="en-US" sz="2700" dirty="0">
                          <a:latin typeface="Agency FB" panose="020B0503020202020204" pitchFamily="34" charset="0"/>
                        </a:rPr>
                        <a:t>20.</a:t>
                      </a:r>
                    </a:p>
                  </a:txBody>
                  <a:tcPr/>
                </a:tc>
                <a:tc>
                  <a:txBody>
                    <a:bodyPr/>
                    <a:lstStyle/>
                    <a:p>
                      <a:pPr algn="just"/>
                      <a:r>
                        <a:rPr lang="en-US" sz="2700" dirty="0">
                          <a:latin typeface="Agency FB" panose="020B0503020202020204" pitchFamily="34" charset="0"/>
                        </a:rPr>
                        <a:t>Daughter cells divide again after interphase.</a:t>
                      </a:r>
                    </a:p>
                  </a:txBody>
                  <a:tcPr/>
                </a:tc>
                <a:tc>
                  <a:txBody>
                    <a:bodyPr/>
                    <a:lstStyle/>
                    <a:p>
                      <a:pPr algn="just"/>
                      <a:r>
                        <a:rPr lang="en-US" sz="2700" dirty="0">
                          <a:latin typeface="Agency FB" panose="020B0503020202020204" pitchFamily="34" charset="0"/>
                        </a:rPr>
                        <a:t>Daughter cells, if gametes, do not divide further. </a:t>
                      </a:r>
                    </a:p>
                  </a:txBody>
                  <a:tcPr/>
                </a:tc>
                <a:extLst>
                  <a:ext uri="{0D108BD9-81ED-4DB2-BD59-A6C34878D82A}">
                    <a16:rowId xmlns:a16="http://schemas.microsoft.com/office/drawing/2014/main" val="2867229148"/>
                  </a:ext>
                </a:extLst>
              </a:tr>
            </a:tbl>
          </a:graphicData>
        </a:graphic>
      </p:graphicFrame>
    </p:spTree>
    <p:extLst>
      <p:ext uri="{BB962C8B-B14F-4D97-AF65-F5344CB8AC3E}">
        <p14:creationId xmlns:p14="http://schemas.microsoft.com/office/powerpoint/2010/main" val="262714839"/>
      </p:ext>
    </p:extLst>
  </p:cSld>
  <p:clrMapOvr>
    <a:masterClrMapping/>
  </p:clrMapOvr>
  <p:timing>
    <p:tnLst>
      <p:par>
        <p:cTn id="1" dur="indefinite" restart="never" nodeType="tmRoot">
          <p:childTnLst>
            <p:par>
              <p:cTn id="2"/>
            </p:par>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graphicFrame>
        <p:nvGraphicFramePr>
          <p:cNvPr id="2" name="Content Placeholder 1">
            <a:extLst>
              <a:ext uri="{FF2B5EF4-FFF2-40B4-BE49-F238E27FC236}">
                <a16:creationId xmlns:a16="http://schemas.microsoft.com/office/drawing/2014/main" id="{9308B3F2-F3AB-D891-57EF-D76C42AFB6C9}"/>
              </a:ext>
            </a:extLst>
          </p:cNvPr>
          <p:cNvGraphicFramePr>
            <a:graphicFrameLocks/>
          </p:cNvGraphicFramePr>
          <p:nvPr/>
        </p:nvGraphicFramePr>
        <p:xfrm>
          <a:off x="69270" y="527929"/>
          <a:ext cx="11994786" cy="6283634"/>
        </p:xfrm>
        <a:graphic>
          <a:graphicData uri="http://schemas.openxmlformats.org/drawingml/2006/table">
            <a:tbl>
              <a:tblPr firstRow="1" bandRow="1">
                <a:tableStyleId>{5C22544A-7EE6-4342-B048-85BDC9FD1C3A}</a:tableStyleId>
              </a:tblPr>
              <a:tblGrid>
                <a:gridCol w="752072">
                  <a:extLst>
                    <a:ext uri="{9D8B030D-6E8A-4147-A177-3AD203B41FA5}">
                      <a16:colId xmlns:a16="http://schemas.microsoft.com/office/drawing/2014/main" val="656190512"/>
                    </a:ext>
                  </a:extLst>
                </a:gridCol>
                <a:gridCol w="5875093">
                  <a:extLst>
                    <a:ext uri="{9D8B030D-6E8A-4147-A177-3AD203B41FA5}">
                      <a16:colId xmlns:a16="http://schemas.microsoft.com/office/drawing/2014/main" val="182513778"/>
                    </a:ext>
                  </a:extLst>
                </a:gridCol>
                <a:gridCol w="5367621">
                  <a:extLst>
                    <a:ext uri="{9D8B030D-6E8A-4147-A177-3AD203B41FA5}">
                      <a16:colId xmlns:a16="http://schemas.microsoft.com/office/drawing/2014/main" val="3408488288"/>
                    </a:ext>
                  </a:extLst>
                </a:gridCol>
              </a:tblGrid>
              <a:tr h="471408">
                <a:tc>
                  <a:txBody>
                    <a:bodyPr/>
                    <a:lstStyle/>
                    <a:p>
                      <a:pPr algn="just"/>
                      <a:r>
                        <a:rPr lang="en-US" sz="2650" dirty="0">
                          <a:latin typeface="Agency FB" panose="020B0503020202020204" pitchFamily="34" charset="0"/>
                        </a:rPr>
                        <a:t>S/N.</a:t>
                      </a:r>
                    </a:p>
                  </a:txBody>
                  <a:tcPr/>
                </a:tc>
                <a:tc>
                  <a:txBody>
                    <a:bodyPr/>
                    <a:lstStyle/>
                    <a:p>
                      <a:pPr algn="just"/>
                      <a:r>
                        <a:rPr lang="en-US" sz="2650" dirty="0">
                          <a:latin typeface="Agency FB" panose="020B0503020202020204" pitchFamily="34" charset="0"/>
                        </a:rPr>
                        <a:t>Prokaryotic Cells </a:t>
                      </a:r>
                    </a:p>
                  </a:txBody>
                  <a:tcPr/>
                </a:tc>
                <a:tc>
                  <a:txBody>
                    <a:bodyPr/>
                    <a:lstStyle/>
                    <a:p>
                      <a:pPr algn="just"/>
                      <a:r>
                        <a:rPr lang="en-US" sz="2650" dirty="0">
                          <a:latin typeface="Agency FB" panose="020B0503020202020204" pitchFamily="34" charset="0"/>
                        </a:rPr>
                        <a:t>Eukaryotic Cells</a:t>
                      </a:r>
                    </a:p>
                  </a:txBody>
                  <a:tcPr/>
                </a:tc>
                <a:extLst>
                  <a:ext uri="{0D108BD9-81ED-4DB2-BD59-A6C34878D82A}">
                    <a16:rowId xmlns:a16="http://schemas.microsoft.com/office/drawing/2014/main" val="1915198475"/>
                  </a:ext>
                </a:extLst>
              </a:tr>
              <a:tr h="826778">
                <a:tc>
                  <a:txBody>
                    <a:bodyPr/>
                    <a:lstStyle/>
                    <a:p>
                      <a:pPr algn="just"/>
                      <a:r>
                        <a:rPr lang="en-US" sz="2400" dirty="0">
                          <a:latin typeface="Agency FB" panose="020B0503020202020204" pitchFamily="34" charset="0"/>
                        </a:rPr>
                        <a:t>1.</a:t>
                      </a:r>
                    </a:p>
                  </a:txBody>
                  <a:tcPr/>
                </a:tc>
                <a:tc>
                  <a:txBody>
                    <a:bodyPr/>
                    <a:lstStyle/>
                    <a:p>
                      <a:pPr algn="just"/>
                      <a:r>
                        <a:rPr lang="en-US" sz="2400" dirty="0">
                          <a:latin typeface="Agency FB" panose="020B0503020202020204" pitchFamily="34" charset="0"/>
                        </a:rPr>
                        <a:t>A prokaryotic cell is surrounded by a single membrane layer.</a:t>
                      </a:r>
                    </a:p>
                  </a:txBody>
                  <a:tcPr/>
                </a:tc>
                <a:tc>
                  <a:txBody>
                    <a:bodyPr/>
                    <a:lstStyle/>
                    <a:p>
                      <a:pPr algn="just"/>
                      <a:r>
                        <a:rPr lang="en-US" sz="2400" dirty="0">
                          <a:latin typeface="Agency FB" panose="020B0503020202020204" pitchFamily="34" charset="0"/>
                        </a:rPr>
                        <a:t>A eukaryotic cell is surrounded by a double membrane layer.</a:t>
                      </a:r>
                    </a:p>
                  </a:txBody>
                  <a:tcPr/>
                </a:tc>
                <a:extLst>
                  <a:ext uri="{0D108BD9-81ED-4DB2-BD59-A6C34878D82A}">
                    <a16:rowId xmlns:a16="http://schemas.microsoft.com/office/drawing/2014/main" val="775762481"/>
                  </a:ext>
                </a:extLst>
              </a:tr>
              <a:tr h="1196652">
                <a:tc>
                  <a:txBody>
                    <a:bodyPr/>
                    <a:lstStyle/>
                    <a:p>
                      <a:pPr algn="just"/>
                      <a:r>
                        <a:rPr lang="en-US" sz="2400" dirty="0">
                          <a:latin typeface="Agency FB" panose="020B0503020202020204" pitchFamily="34" charset="0"/>
                        </a:rPr>
                        <a:t>2.</a:t>
                      </a:r>
                    </a:p>
                  </a:txBody>
                  <a:tcPr/>
                </a:tc>
                <a:tc>
                  <a:txBody>
                    <a:bodyPr/>
                    <a:lstStyle/>
                    <a:p>
                      <a:pPr algn="just"/>
                      <a:r>
                        <a:rPr lang="en-US" sz="2400" dirty="0">
                          <a:latin typeface="Agency FB" panose="020B0503020202020204" pitchFamily="34" charset="0"/>
                        </a:rPr>
                        <a:t>In most cases the cell wall surrounds the plasma membrane and it is composed of carbohydrates, lipids proteins and certain amino acids.</a:t>
                      </a:r>
                    </a:p>
                  </a:txBody>
                  <a:tcPr/>
                </a:tc>
                <a:tc>
                  <a:txBody>
                    <a:bodyPr/>
                    <a:lstStyle/>
                    <a:p>
                      <a:pPr algn="just"/>
                      <a:r>
                        <a:rPr lang="en-US" sz="2400" dirty="0">
                          <a:latin typeface="Agency FB" panose="020B0503020202020204" pitchFamily="34" charset="0"/>
                        </a:rPr>
                        <a:t>Cell wall is present in protists, most fungi and plants and is composed of chitin in most fungi and or cellulose in others.</a:t>
                      </a:r>
                    </a:p>
                  </a:txBody>
                  <a:tcPr/>
                </a:tc>
                <a:extLst>
                  <a:ext uri="{0D108BD9-81ED-4DB2-BD59-A6C34878D82A}">
                    <a16:rowId xmlns:a16="http://schemas.microsoft.com/office/drawing/2014/main" val="3311939860"/>
                  </a:ext>
                </a:extLst>
              </a:tr>
              <a:tr h="456904">
                <a:tc>
                  <a:txBody>
                    <a:bodyPr/>
                    <a:lstStyle/>
                    <a:p>
                      <a:pPr algn="just"/>
                      <a:r>
                        <a:rPr lang="en-US" sz="2400" dirty="0">
                          <a:latin typeface="Agency FB" panose="020B0503020202020204" pitchFamily="34" charset="0"/>
                        </a:rPr>
                        <a:t>3.</a:t>
                      </a:r>
                    </a:p>
                  </a:txBody>
                  <a:tcPr/>
                </a:tc>
                <a:tc>
                  <a:txBody>
                    <a:bodyPr/>
                    <a:lstStyle/>
                    <a:p>
                      <a:pPr algn="just"/>
                      <a:r>
                        <a:rPr lang="en-US" sz="2400" dirty="0">
                          <a:latin typeface="Agency FB" panose="020B0503020202020204" pitchFamily="34" charset="0"/>
                        </a:rPr>
                        <a:t>Respiratory enzymes are present on cell membranes.</a:t>
                      </a:r>
                    </a:p>
                  </a:txBody>
                  <a:tcPr/>
                </a:tc>
                <a:tc>
                  <a:txBody>
                    <a:bodyPr/>
                    <a:lstStyle/>
                    <a:p>
                      <a:pPr algn="just"/>
                      <a:r>
                        <a:rPr lang="en-US" sz="2400" dirty="0">
                          <a:latin typeface="Agency FB" panose="020B0503020202020204" pitchFamily="34" charset="0"/>
                        </a:rPr>
                        <a:t>Absent on the cell membrane </a:t>
                      </a:r>
                    </a:p>
                  </a:txBody>
                  <a:tcPr/>
                </a:tc>
                <a:extLst>
                  <a:ext uri="{0D108BD9-81ED-4DB2-BD59-A6C34878D82A}">
                    <a16:rowId xmlns:a16="http://schemas.microsoft.com/office/drawing/2014/main" val="2277481512"/>
                  </a:ext>
                </a:extLst>
              </a:tr>
              <a:tr h="456904">
                <a:tc>
                  <a:txBody>
                    <a:bodyPr/>
                    <a:lstStyle/>
                    <a:p>
                      <a:pPr algn="just"/>
                      <a:r>
                        <a:rPr lang="en-US" sz="2400" dirty="0">
                          <a:latin typeface="Agency FB" panose="020B0503020202020204" pitchFamily="34" charset="0"/>
                        </a:rPr>
                        <a:t>4.</a:t>
                      </a:r>
                    </a:p>
                  </a:txBody>
                  <a:tcPr/>
                </a:tc>
                <a:tc>
                  <a:txBody>
                    <a:bodyPr/>
                    <a:lstStyle/>
                    <a:p>
                      <a:pPr algn="just"/>
                      <a:r>
                        <a:rPr lang="en-US" sz="2400" dirty="0" err="1">
                          <a:latin typeface="Agency FB" panose="020B0503020202020204" pitchFamily="34" charset="0"/>
                        </a:rPr>
                        <a:t>Thalakoids</a:t>
                      </a:r>
                      <a:r>
                        <a:rPr lang="en-US" sz="2400" dirty="0">
                          <a:latin typeface="Agency FB" panose="020B0503020202020204" pitchFamily="34" charset="0"/>
                        </a:rPr>
                        <a:t> occurs free in cytoplasm.</a:t>
                      </a:r>
                    </a:p>
                  </a:txBody>
                  <a:tcPr/>
                </a:tc>
                <a:tc>
                  <a:txBody>
                    <a:bodyPr/>
                    <a:lstStyle/>
                    <a:p>
                      <a:pPr algn="just"/>
                      <a:r>
                        <a:rPr lang="en-US" sz="2400" dirty="0">
                          <a:latin typeface="Agency FB" panose="020B0503020202020204" pitchFamily="34" charset="0"/>
                        </a:rPr>
                        <a:t>They occur within the chloroplast</a:t>
                      </a:r>
                    </a:p>
                  </a:txBody>
                  <a:tcPr/>
                </a:tc>
                <a:extLst>
                  <a:ext uri="{0D108BD9-81ED-4DB2-BD59-A6C34878D82A}">
                    <a16:rowId xmlns:a16="http://schemas.microsoft.com/office/drawing/2014/main" val="2526739810"/>
                  </a:ext>
                </a:extLst>
              </a:tr>
              <a:tr h="1566526">
                <a:tc>
                  <a:txBody>
                    <a:bodyPr/>
                    <a:lstStyle/>
                    <a:p>
                      <a:pPr algn="just"/>
                      <a:r>
                        <a:rPr lang="en-US" sz="2400" dirty="0">
                          <a:latin typeface="Agency FB" panose="020B0503020202020204" pitchFamily="34" charset="0"/>
                        </a:rPr>
                        <a:t>5.</a:t>
                      </a:r>
                    </a:p>
                  </a:txBody>
                  <a:tcPr/>
                </a:tc>
                <a:tc>
                  <a:txBody>
                    <a:bodyPr/>
                    <a:lstStyle/>
                    <a:p>
                      <a:pPr algn="just"/>
                      <a:r>
                        <a:rPr lang="en-US" sz="2400" dirty="0">
                          <a:latin typeface="Agency FB" panose="020B0503020202020204" pitchFamily="34" charset="0"/>
                        </a:rPr>
                        <a:t>Cytoplasm lacks organelles like centrosomes, endoplasmic reticulum, mitochondria, Golgi apparatus, microfilaments, intermediate filaments, microtubules and micro bodies. While ribosomes are present</a:t>
                      </a:r>
                    </a:p>
                  </a:txBody>
                  <a:tcPr/>
                </a:tc>
                <a:tc>
                  <a:txBody>
                    <a:bodyPr/>
                    <a:lstStyle/>
                    <a:p>
                      <a:pPr algn="just"/>
                      <a:r>
                        <a:rPr lang="en-US" sz="2400" dirty="0">
                          <a:latin typeface="Agency FB" panose="020B0503020202020204" pitchFamily="34" charset="0"/>
                        </a:rPr>
                        <a:t>All the cell organelles are present in the cell along with ribosomes.</a:t>
                      </a:r>
                    </a:p>
                  </a:txBody>
                  <a:tcPr/>
                </a:tc>
                <a:extLst>
                  <a:ext uri="{0D108BD9-81ED-4DB2-BD59-A6C34878D82A}">
                    <a16:rowId xmlns:a16="http://schemas.microsoft.com/office/drawing/2014/main" val="1274028717"/>
                  </a:ext>
                </a:extLst>
              </a:tr>
              <a:tr h="456904">
                <a:tc>
                  <a:txBody>
                    <a:bodyPr/>
                    <a:lstStyle/>
                    <a:p>
                      <a:pPr algn="just"/>
                      <a:r>
                        <a:rPr lang="en-US" sz="2400" dirty="0">
                          <a:latin typeface="Agency FB" panose="020B0503020202020204" pitchFamily="34" charset="0"/>
                        </a:rPr>
                        <a:t>6.</a:t>
                      </a:r>
                    </a:p>
                  </a:txBody>
                  <a:tcPr/>
                </a:tc>
                <a:tc>
                  <a:txBody>
                    <a:bodyPr/>
                    <a:lstStyle/>
                    <a:p>
                      <a:pPr algn="just"/>
                      <a:r>
                        <a:rPr lang="en-US" sz="2400" dirty="0">
                          <a:latin typeface="Agency FB" panose="020B0503020202020204" pitchFamily="34" charset="0"/>
                        </a:rPr>
                        <a:t>Gas vacuoles may occur while sap vacuoles are absent.</a:t>
                      </a:r>
                    </a:p>
                  </a:txBody>
                  <a:tcPr/>
                </a:tc>
                <a:tc>
                  <a:txBody>
                    <a:bodyPr/>
                    <a:lstStyle/>
                    <a:p>
                      <a:pPr algn="just"/>
                      <a:r>
                        <a:rPr lang="en-US" sz="2400" dirty="0">
                          <a:latin typeface="Agency FB" panose="020B0503020202020204" pitchFamily="34" charset="0"/>
                        </a:rPr>
                        <a:t>Sap vacuoles are commonly present. </a:t>
                      </a:r>
                    </a:p>
                  </a:txBody>
                  <a:tcPr/>
                </a:tc>
                <a:extLst>
                  <a:ext uri="{0D108BD9-81ED-4DB2-BD59-A6C34878D82A}">
                    <a16:rowId xmlns:a16="http://schemas.microsoft.com/office/drawing/2014/main" val="691595302"/>
                  </a:ext>
                </a:extLst>
              </a:tr>
              <a:tr h="826778">
                <a:tc>
                  <a:txBody>
                    <a:bodyPr/>
                    <a:lstStyle/>
                    <a:p>
                      <a:pPr algn="just"/>
                      <a:r>
                        <a:rPr lang="en-US" sz="2400" dirty="0">
                          <a:latin typeface="Agency FB" panose="020B0503020202020204" pitchFamily="34" charset="0"/>
                        </a:rPr>
                        <a:t>7.</a:t>
                      </a:r>
                    </a:p>
                  </a:txBody>
                  <a:tcPr/>
                </a:tc>
                <a:tc>
                  <a:txBody>
                    <a:bodyPr/>
                    <a:lstStyle/>
                    <a:p>
                      <a:pPr algn="just"/>
                      <a:r>
                        <a:rPr lang="en-US" sz="2400" dirty="0">
                          <a:latin typeface="Agency FB" panose="020B0503020202020204" pitchFamily="34" charset="0"/>
                        </a:rPr>
                        <a:t>70S ribosomes are present that lie free in cytoplasm or attached to mRNA.</a:t>
                      </a:r>
                    </a:p>
                  </a:txBody>
                  <a:tcPr/>
                </a:tc>
                <a:tc>
                  <a:txBody>
                    <a:bodyPr/>
                    <a:lstStyle/>
                    <a:p>
                      <a:pPr algn="just"/>
                      <a:r>
                        <a:rPr lang="en-US" sz="2400" dirty="0">
                          <a:latin typeface="Agency FB" panose="020B0503020202020204" pitchFamily="34" charset="0"/>
                        </a:rPr>
                        <a:t>80S ribosome’s are present, either free or bound to ER and nuclear envelope or mRNA. </a:t>
                      </a:r>
                    </a:p>
                  </a:txBody>
                  <a:tcPr/>
                </a:tc>
                <a:extLst>
                  <a:ext uri="{0D108BD9-81ED-4DB2-BD59-A6C34878D82A}">
                    <a16:rowId xmlns:a16="http://schemas.microsoft.com/office/drawing/2014/main" val="1518236934"/>
                  </a:ext>
                </a:extLst>
              </a:tr>
            </a:tbl>
          </a:graphicData>
        </a:graphic>
      </p:graphicFrame>
      <p:sp>
        <p:nvSpPr>
          <p:cNvPr id="5" name="TextBox 4">
            <a:extLst>
              <a:ext uri="{FF2B5EF4-FFF2-40B4-BE49-F238E27FC236}">
                <a16:creationId xmlns:a16="http://schemas.microsoft.com/office/drawing/2014/main" id="{FCC75D1C-BA2F-BF01-80B8-FB37BB44AE2C}"/>
              </a:ext>
            </a:extLst>
          </p:cNvPr>
          <p:cNvSpPr txBox="1"/>
          <p:nvPr/>
        </p:nvSpPr>
        <p:spPr>
          <a:xfrm>
            <a:off x="2743188" y="57783"/>
            <a:ext cx="6944593" cy="477054"/>
          </a:xfrm>
          <a:prstGeom prst="rect">
            <a:avLst/>
          </a:prstGeom>
          <a:noFill/>
        </p:spPr>
        <p:txBody>
          <a:bodyPr wrap="square">
            <a:spAutoFit/>
          </a:bodyPr>
          <a:lstStyle/>
          <a:p>
            <a:r>
              <a:rPr lang="en-US" sz="2500" b="1" dirty="0">
                <a:solidFill>
                  <a:srgbClr val="FF0000"/>
                </a:solidFill>
                <a:highlight>
                  <a:srgbClr val="FFFF00"/>
                </a:highlight>
                <a:latin typeface="Agency FB" panose="020B0503020202020204" pitchFamily="34" charset="0"/>
              </a:rPr>
              <a:t>Differences between Prokaryotic Cells and Eukaryotic Cells</a:t>
            </a:r>
          </a:p>
        </p:txBody>
      </p:sp>
    </p:spTree>
    <p:extLst>
      <p:ext uri="{BB962C8B-B14F-4D97-AF65-F5344CB8AC3E}">
        <p14:creationId xmlns:p14="http://schemas.microsoft.com/office/powerpoint/2010/main" val="3132535122"/>
      </p:ext>
    </p:extLst>
  </p:cSld>
  <p:clrMapOvr>
    <a:masterClrMapping/>
  </p:clrMapOvr>
  <p:timing>
    <p:tnLst>
      <p:par>
        <p:cTn id="1" dur="indefinite" restart="never" nodeType="tmRoot">
          <p:childTnLst>
            <p:par>
              <p:cTn id="2"/>
            </p:par>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graphicFrame>
        <p:nvGraphicFramePr>
          <p:cNvPr id="2" name="Content Placeholder 1">
            <a:extLst>
              <a:ext uri="{FF2B5EF4-FFF2-40B4-BE49-F238E27FC236}">
                <a16:creationId xmlns:a16="http://schemas.microsoft.com/office/drawing/2014/main" id="{141D3DB5-2B08-81FC-2CFD-EFE80894E97A}"/>
              </a:ext>
            </a:extLst>
          </p:cNvPr>
          <p:cNvGraphicFramePr>
            <a:graphicFrameLocks/>
          </p:cNvGraphicFramePr>
          <p:nvPr/>
        </p:nvGraphicFramePr>
        <p:xfrm>
          <a:off x="110836" y="38382"/>
          <a:ext cx="12081165" cy="6614160"/>
        </p:xfrm>
        <a:graphic>
          <a:graphicData uri="http://schemas.openxmlformats.org/drawingml/2006/table">
            <a:tbl>
              <a:tblPr firstRow="1" bandRow="1">
                <a:tableStyleId>{5C22544A-7EE6-4342-B048-85BDC9FD1C3A}</a:tableStyleId>
              </a:tblPr>
              <a:tblGrid>
                <a:gridCol w="1039091">
                  <a:extLst>
                    <a:ext uri="{9D8B030D-6E8A-4147-A177-3AD203B41FA5}">
                      <a16:colId xmlns:a16="http://schemas.microsoft.com/office/drawing/2014/main" val="1490383950"/>
                    </a:ext>
                  </a:extLst>
                </a:gridCol>
                <a:gridCol w="5070764">
                  <a:extLst>
                    <a:ext uri="{9D8B030D-6E8A-4147-A177-3AD203B41FA5}">
                      <a16:colId xmlns:a16="http://schemas.microsoft.com/office/drawing/2014/main" val="665044272"/>
                    </a:ext>
                  </a:extLst>
                </a:gridCol>
                <a:gridCol w="5971310">
                  <a:extLst>
                    <a:ext uri="{9D8B030D-6E8A-4147-A177-3AD203B41FA5}">
                      <a16:colId xmlns:a16="http://schemas.microsoft.com/office/drawing/2014/main" val="437889832"/>
                    </a:ext>
                  </a:extLst>
                </a:gridCol>
              </a:tblGrid>
              <a:tr h="370840">
                <a:tc>
                  <a:txBody>
                    <a:bodyPr/>
                    <a:lstStyle/>
                    <a:p>
                      <a:pPr algn="just"/>
                      <a:r>
                        <a:rPr lang="en-US" sz="2800" dirty="0">
                          <a:latin typeface="Agency FB" panose="020B0503020202020204" pitchFamily="34" charset="0"/>
                        </a:rPr>
                        <a:t>S/N.</a:t>
                      </a:r>
                    </a:p>
                  </a:txBody>
                  <a:tcPr/>
                </a:tc>
                <a:tc>
                  <a:txBody>
                    <a:bodyPr/>
                    <a:lstStyle/>
                    <a:p>
                      <a:pPr algn="just"/>
                      <a:r>
                        <a:rPr lang="en-US" sz="2800" dirty="0">
                          <a:latin typeface="Agency FB" panose="020B0503020202020204" pitchFamily="34" charset="0"/>
                        </a:rPr>
                        <a:t>Mitosis</a:t>
                      </a:r>
                    </a:p>
                  </a:txBody>
                  <a:tcPr/>
                </a:tc>
                <a:tc>
                  <a:txBody>
                    <a:bodyPr/>
                    <a:lstStyle/>
                    <a:p>
                      <a:pPr algn="just"/>
                      <a:r>
                        <a:rPr lang="en-US" sz="2800" dirty="0">
                          <a:latin typeface="Agency FB" panose="020B0503020202020204" pitchFamily="34" charset="0"/>
                        </a:rPr>
                        <a:t>Meiosis </a:t>
                      </a:r>
                    </a:p>
                  </a:txBody>
                  <a:tcPr/>
                </a:tc>
                <a:extLst>
                  <a:ext uri="{0D108BD9-81ED-4DB2-BD59-A6C34878D82A}">
                    <a16:rowId xmlns:a16="http://schemas.microsoft.com/office/drawing/2014/main" val="1278271950"/>
                  </a:ext>
                </a:extLst>
              </a:tr>
              <a:tr h="370840">
                <a:tc>
                  <a:txBody>
                    <a:bodyPr/>
                    <a:lstStyle/>
                    <a:p>
                      <a:pPr algn="just"/>
                      <a:r>
                        <a:rPr lang="en-US" sz="2800" dirty="0">
                          <a:latin typeface="Agency FB" panose="020B0503020202020204" pitchFamily="34" charset="0"/>
                        </a:rPr>
                        <a:t>20.</a:t>
                      </a:r>
                    </a:p>
                  </a:txBody>
                  <a:tcPr/>
                </a:tc>
                <a:tc>
                  <a:txBody>
                    <a:bodyPr/>
                    <a:lstStyle/>
                    <a:p>
                      <a:pPr algn="just"/>
                      <a:r>
                        <a:rPr lang="en-US" sz="2800" dirty="0">
                          <a:latin typeface="Agency FB" panose="020B0503020202020204" pitchFamily="34" charset="0"/>
                        </a:rPr>
                        <a:t>Daughter cells divide again after interphase.</a:t>
                      </a:r>
                    </a:p>
                  </a:txBody>
                  <a:tcPr/>
                </a:tc>
                <a:tc>
                  <a:txBody>
                    <a:bodyPr/>
                    <a:lstStyle/>
                    <a:p>
                      <a:pPr algn="just"/>
                      <a:r>
                        <a:rPr lang="en-US" sz="2800" dirty="0">
                          <a:latin typeface="Agency FB" panose="020B0503020202020204" pitchFamily="34" charset="0"/>
                        </a:rPr>
                        <a:t>Daughter cells, if gametes, do not divide further. </a:t>
                      </a:r>
                    </a:p>
                  </a:txBody>
                  <a:tcPr/>
                </a:tc>
                <a:extLst>
                  <a:ext uri="{0D108BD9-81ED-4DB2-BD59-A6C34878D82A}">
                    <a16:rowId xmlns:a16="http://schemas.microsoft.com/office/drawing/2014/main" val="1160408497"/>
                  </a:ext>
                </a:extLst>
              </a:tr>
              <a:tr h="370840">
                <a:tc>
                  <a:txBody>
                    <a:bodyPr/>
                    <a:lstStyle/>
                    <a:p>
                      <a:pPr algn="just"/>
                      <a:r>
                        <a:rPr lang="en-US" sz="2800" dirty="0">
                          <a:latin typeface="Agency FB" panose="020B0503020202020204" pitchFamily="34" charset="0"/>
                        </a:rPr>
                        <a:t>21.</a:t>
                      </a:r>
                    </a:p>
                  </a:txBody>
                  <a:tcPr/>
                </a:tc>
                <a:tc>
                  <a:txBody>
                    <a:bodyPr/>
                    <a:lstStyle/>
                    <a:p>
                      <a:pPr algn="just"/>
                      <a:r>
                        <a:rPr lang="en-US" sz="2800" dirty="0">
                          <a:latin typeface="Agency FB" panose="020B0503020202020204" pitchFamily="34" charset="0"/>
                        </a:rPr>
                        <a:t>Mitosis brings about growth, repair and healing.</a:t>
                      </a:r>
                    </a:p>
                  </a:txBody>
                  <a:tcPr/>
                </a:tc>
                <a:tc>
                  <a:txBody>
                    <a:bodyPr/>
                    <a:lstStyle/>
                    <a:p>
                      <a:pPr algn="just"/>
                      <a:r>
                        <a:rPr lang="en-US" sz="2800" dirty="0">
                          <a:latin typeface="Agency FB" panose="020B0503020202020204" pitchFamily="34" charset="0"/>
                        </a:rPr>
                        <a:t>Meiosis forms gametes or spores, helps maintain the number of chromosomes constant from generation to generation, and introduces variation</a:t>
                      </a:r>
                    </a:p>
                  </a:txBody>
                  <a:tcPr/>
                </a:tc>
                <a:extLst>
                  <a:ext uri="{0D108BD9-81ED-4DB2-BD59-A6C34878D82A}">
                    <a16:rowId xmlns:a16="http://schemas.microsoft.com/office/drawing/2014/main" val="2332037194"/>
                  </a:ext>
                </a:extLst>
              </a:tr>
              <a:tr h="370840">
                <a:tc>
                  <a:txBody>
                    <a:bodyPr/>
                    <a:lstStyle/>
                    <a:p>
                      <a:pPr algn="just"/>
                      <a:r>
                        <a:rPr lang="en-US" sz="2800" dirty="0">
                          <a:latin typeface="Agency FB" panose="020B0503020202020204" pitchFamily="34" charset="0"/>
                        </a:rPr>
                        <a:t>22.</a:t>
                      </a:r>
                    </a:p>
                  </a:txBody>
                  <a:tcPr/>
                </a:tc>
                <a:tc>
                  <a:txBody>
                    <a:bodyPr/>
                    <a:lstStyle/>
                    <a:p>
                      <a:pPr algn="just"/>
                      <a:r>
                        <a:rPr lang="en-US" sz="2800" dirty="0">
                          <a:latin typeface="Agency FB" panose="020B0503020202020204" pitchFamily="34" charset="0"/>
                        </a:rPr>
                        <a:t>Mitosis is much shorter than meiosis in the same animal. </a:t>
                      </a:r>
                    </a:p>
                  </a:txBody>
                  <a:tcPr/>
                </a:tc>
                <a:tc>
                  <a:txBody>
                    <a:bodyPr/>
                    <a:lstStyle/>
                    <a:p>
                      <a:pPr algn="just"/>
                      <a:r>
                        <a:rPr lang="en-US" sz="2800" dirty="0">
                          <a:latin typeface="Agency FB" panose="020B0503020202020204" pitchFamily="34" charset="0"/>
                        </a:rPr>
                        <a:t>Meiosis is much longer than mitosis in the same animal. </a:t>
                      </a:r>
                    </a:p>
                  </a:txBody>
                  <a:tcPr/>
                </a:tc>
                <a:extLst>
                  <a:ext uri="{0D108BD9-81ED-4DB2-BD59-A6C34878D82A}">
                    <a16:rowId xmlns:a16="http://schemas.microsoft.com/office/drawing/2014/main" val="2733087122"/>
                  </a:ext>
                </a:extLst>
              </a:tr>
              <a:tr h="370840">
                <a:tc>
                  <a:txBody>
                    <a:bodyPr/>
                    <a:lstStyle/>
                    <a:p>
                      <a:pPr algn="just"/>
                      <a:r>
                        <a:rPr lang="en-US" sz="2800" dirty="0">
                          <a:latin typeface="Agency FB" panose="020B0503020202020204" pitchFamily="34" charset="0"/>
                        </a:rPr>
                        <a:t>23.</a:t>
                      </a:r>
                    </a:p>
                  </a:txBody>
                  <a:tcPr/>
                </a:tc>
                <a:tc>
                  <a:txBody>
                    <a:bodyPr/>
                    <a:lstStyle/>
                    <a:p>
                      <a:pPr algn="just"/>
                      <a:r>
                        <a:rPr lang="en-US" sz="2800" dirty="0">
                          <a:latin typeface="Agency FB" panose="020B0503020202020204" pitchFamily="34" charset="0"/>
                        </a:rPr>
                        <a:t>Cytokinesis usually follows karyokinesis. </a:t>
                      </a:r>
                    </a:p>
                  </a:txBody>
                  <a:tcPr/>
                </a:tc>
                <a:tc>
                  <a:txBody>
                    <a:bodyPr/>
                    <a:lstStyle/>
                    <a:p>
                      <a:pPr algn="just"/>
                      <a:r>
                        <a:rPr lang="en-US" sz="2800" dirty="0">
                          <a:latin typeface="Agency FB" panose="020B0503020202020204" pitchFamily="34" charset="0"/>
                        </a:rPr>
                        <a:t>Cytokinesis often doesn't occur after meiosis-I, but always occur after meiosis-II, forming four cells simultaneously.</a:t>
                      </a:r>
                    </a:p>
                  </a:txBody>
                  <a:tcPr/>
                </a:tc>
                <a:extLst>
                  <a:ext uri="{0D108BD9-81ED-4DB2-BD59-A6C34878D82A}">
                    <a16:rowId xmlns:a16="http://schemas.microsoft.com/office/drawing/2014/main" val="2867229148"/>
                  </a:ext>
                </a:extLst>
              </a:tr>
              <a:tr h="370840">
                <a:tc>
                  <a:txBody>
                    <a:bodyPr/>
                    <a:lstStyle/>
                    <a:p>
                      <a:pPr algn="just"/>
                      <a:r>
                        <a:rPr lang="en-US" sz="2800" dirty="0">
                          <a:latin typeface="Agency FB" panose="020B0503020202020204" pitchFamily="34" charset="0"/>
                        </a:rPr>
                        <a:t>24.</a:t>
                      </a:r>
                    </a:p>
                  </a:txBody>
                  <a:tcPr/>
                </a:tc>
                <a:tc>
                  <a:txBody>
                    <a:bodyPr/>
                    <a:lstStyle/>
                    <a:p>
                      <a:pPr algn="just"/>
                      <a:r>
                        <a:rPr lang="en-US" sz="2800" dirty="0">
                          <a:latin typeface="Agency FB" panose="020B0503020202020204" pitchFamily="34" charset="0"/>
                        </a:rPr>
                        <a:t>Mitosis may occur in haploid or diploid cells. </a:t>
                      </a:r>
                    </a:p>
                  </a:txBody>
                  <a:tcPr/>
                </a:tc>
                <a:tc>
                  <a:txBody>
                    <a:bodyPr/>
                    <a:lstStyle/>
                    <a:p>
                      <a:pPr algn="just"/>
                      <a:r>
                        <a:rPr lang="en-US" sz="2800" dirty="0">
                          <a:latin typeface="Agency FB" panose="020B0503020202020204" pitchFamily="34" charset="0"/>
                        </a:rPr>
                        <a:t>Meiosis always occurs in diploid cells.</a:t>
                      </a:r>
                    </a:p>
                  </a:txBody>
                  <a:tcPr/>
                </a:tc>
                <a:extLst>
                  <a:ext uri="{0D108BD9-81ED-4DB2-BD59-A6C34878D82A}">
                    <a16:rowId xmlns:a16="http://schemas.microsoft.com/office/drawing/2014/main" val="4209065679"/>
                  </a:ext>
                </a:extLst>
              </a:tr>
              <a:tr h="370840">
                <a:tc>
                  <a:txBody>
                    <a:bodyPr/>
                    <a:lstStyle/>
                    <a:p>
                      <a:pPr algn="just"/>
                      <a:r>
                        <a:rPr lang="en-US" sz="2800" dirty="0">
                          <a:latin typeface="Agency FB" panose="020B0503020202020204" pitchFamily="34" charset="0"/>
                        </a:rPr>
                        <a:t>25.</a:t>
                      </a:r>
                    </a:p>
                  </a:txBody>
                  <a:tcPr/>
                </a:tc>
                <a:tc>
                  <a:txBody>
                    <a:bodyPr/>
                    <a:lstStyle/>
                    <a:p>
                      <a:pPr algn="just"/>
                      <a:r>
                        <a:rPr lang="en-US" sz="2800" dirty="0">
                          <a:latin typeface="Agency FB" panose="020B0503020202020204" pitchFamily="34" charset="0"/>
                        </a:rPr>
                        <a:t>Chromosomes do not show chromomeres. </a:t>
                      </a:r>
                    </a:p>
                  </a:txBody>
                  <a:tcPr/>
                </a:tc>
                <a:tc>
                  <a:txBody>
                    <a:bodyPr/>
                    <a:lstStyle/>
                    <a:p>
                      <a:pPr algn="just"/>
                      <a:r>
                        <a:rPr lang="en-US" sz="2800" dirty="0">
                          <a:latin typeface="Agency FB" panose="020B0503020202020204" pitchFamily="34" charset="0"/>
                        </a:rPr>
                        <a:t>Chromosomes may show chromomeres.</a:t>
                      </a:r>
                    </a:p>
                  </a:txBody>
                  <a:tcPr/>
                </a:tc>
                <a:extLst>
                  <a:ext uri="{0D108BD9-81ED-4DB2-BD59-A6C34878D82A}">
                    <a16:rowId xmlns:a16="http://schemas.microsoft.com/office/drawing/2014/main" val="936474390"/>
                  </a:ext>
                </a:extLst>
              </a:tr>
            </a:tbl>
          </a:graphicData>
        </a:graphic>
      </p:graphicFrame>
    </p:spTree>
    <p:extLst>
      <p:ext uri="{BB962C8B-B14F-4D97-AF65-F5344CB8AC3E}">
        <p14:creationId xmlns:p14="http://schemas.microsoft.com/office/powerpoint/2010/main" val="4200570148"/>
      </p:ext>
    </p:extLst>
  </p:cSld>
  <p:clrMapOvr>
    <a:masterClrMapping/>
  </p:clrMapOvr>
  <p:timing>
    <p:tnLst>
      <p:par>
        <p:cTn id="1" dur="indefinite" restart="never" nodeType="tmRoot">
          <p:childTnLst>
            <p:par>
              <p:cTn id="2"/>
            </p:par>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Autofit/>
          </a:bodyPr>
          <a:lstStyle/>
          <a:p>
            <a:pPr marL="0" indent="0">
              <a:buNone/>
            </a:pPr>
            <a:r>
              <a:rPr lang="en-US" sz="3500" b="1" dirty="0">
                <a:solidFill>
                  <a:srgbClr val="FF0000"/>
                </a:solidFill>
                <a:latin typeface="Agency FB" panose="020B0503020202020204" pitchFamily="34" charset="0"/>
              </a:rPr>
              <a:t>  Glossary</a:t>
            </a:r>
          </a:p>
          <a:p>
            <a:r>
              <a:rPr lang="en-US" sz="2700" b="1" dirty="0">
                <a:highlight>
                  <a:srgbClr val="FFFF00"/>
                </a:highlight>
                <a:latin typeface="Agency FB" panose="020B0503020202020204" pitchFamily="34" charset="0"/>
              </a:rPr>
              <a:t>Karyokinesis:</a:t>
            </a:r>
            <a:r>
              <a:rPr lang="en-US" sz="2700" dirty="0">
                <a:highlight>
                  <a:srgbClr val="FFFF00"/>
                </a:highlight>
                <a:latin typeface="Agency FB" panose="020B0503020202020204" pitchFamily="34" charset="0"/>
              </a:rPr>
              <a:t> </a:t>
            </a:r>
            <a:r>
              <a:rPr lang="en-US" sz="2700" dirty="0">
                <a:latin typeface="Agency FB" panose="020B0503020202020204" pitchFamily="34" charset="0"/>
              </a:rPr>
              <a:t>It is the division of nucleus during cell cycle. </a:t>
            </a:r>
          </a:p>
          <a:p>
            <a:r>
              <a:rPr lang="en-US" sz="2700" b="1" dirty="0">
                <a:highlight>
                  <a:srgbClr val="FFFF00"/>
                </a:highlight>
                <a:latin typeface="Agency FB" panose="020B0503020202020204" pitchFamily="34" charset="0"/>
              </a:rPr>
              <a:t>Cytokinesis: </a:t>
            </a:r>
            <a:r>
              <a:rPr lang="en-US" sz="2700" dirty="0">
                <a:latin typeface="Agency FB" panose="020B0503020202020204" pitchFamily="34" charset="0"/>
              </a:rPr>
              <a:t>Division of cytoplasm that separates the daughter cells following division of parent cells. </a:t>
            </a:r>
          </a:p>
          <a:p>
            <a:r>
              <a:rPr lang="en-US" sz="2700" b="1" dirty="0">
                <a:highlight>
                  <a:srgbClr val="FFFF00"/>
                </a:highlight>
                <a:latin typeface="Agency FB" panose="020B0503020202020204" pitchFamily="34" charset="0"/>
              </a:rPr>
              <a:t>Genome: </a:t>
            </a:r>
            <a:r>
              <a:rPr lang="en-US" sz="2700" dirty="0">
                <a:latin typeface="Agency FB" panose="020B0503020202020204" pitchFamily="34" charset="0"/>
              </a:rPr>
              <a:t>Genome is defined as complete set of gene or genetic material present in a cell. </a:t>
            </a:r>
          </a:p>
          <a:p>
            <a:r>
              <a:rPr lang="en-US" sz="2700" b="1" dirty="0">
                <a:highlight>
                  <a:srgbClr val="FFFF00"/>
                </a:highlight>
                <a:latin typeface="Agency FB" panose="020B0503020202020204" pitchFamily="34" charset="0"/>
              </a:rPr>
              <a:t>Spindles: </a:t>
            </a:r>
            <a:r>
              <a:rPr lang="en-US" sz="2700" dirty="0">
                <a:latin typeface="Agency FB" panose="020B0503020202020204" pitchFamily="34" charset="0"/>
              </a:rPr>
              <a:t>A protein structure that divides the genetic material in a cell. The spindle is necessary to equally divide the chromosomes in a parental cell into two daughter cells during both types of nuclear division: mitosis and meiosis. </a:t>
            </a:r>
          </a:p>
          <a:p>
            <a:r>
              <a:rPr lang="en-US" sz="2700" b="1" dirty="0">
                <a:highlight>
                  <a:srgbClr val="FFFF00"/>
                </a:highlight>
                <a:latin typeface="Agency FB" panose="020B0503020202020204" pitchFamily="34" charset="0"/>
              </a:rPr>
              <a:t>Asters: </a:t>
            </a:r>
            <a:r>
              <a:rPr lang="en-US" sz="2700" dirty="0">
                <a:latin typeface="Agency FB" panose="020B0503020202020204" pitchFamily="34" charset="0"/>
              </a:rPr>
              <a:t>Asters are star like cellular structures, formed around each centrosome during mitosis in an animal cell. Astral rays, composed of microtubules, radiate from the centrospheres. </a:t>
            </a:r>
          </a:p>
          <a:p>
            <a:r>
              <a:rPr lang="en-US" sz="2700" b="1" dirty="0">
                <a:highlight>
                  <a:srgbClr val="FFFF00"/>
                </a:highlight>
                <a:latin typeface="Agency FB" panose="020B0503020202020204" pitchFamily="34" charset="0"/>
              </a:rPr>
              <a:t>Meristematic tissues: </a:t>
            </a:r>
            <a:r>
              <a:rPr lang="en-US" sz="2700" dirty="0">
                <a:latin typeface="Agency FB" panose="020B0503020202020204" pitchFamily="34" charset="0"/>
              </a:rPr>
              <a:t>A meristematic tissue in most plants contains undifferentiated cells and is found in zones of the plant where growth can take place. </a:t>
            </a:r>
          </a:p>
          <a:p>
            <a:r>
              <a:rPr lang="en-US" sz="2700" b="1" dirty="0">
                <a:highlight>
                  <a:srgbClr val="FFFF00"/>
                </a:highlight>
                <a:latin typeface="Agency FB" panose="020B0503020202020204" pitchFamily="34" charset="0"/>
              </a:rPr>
              <a:t>Gonads: </a:t>
            </a:r>
            <a:r>
              <a:rPr lang="en-US" sz="2700" dirty="0">
                <a:latin typeface="Agency FB" panose="020B0503020202020204" pitchFamily="34" charset="0"/>
              </a:rPr>
              <a:t>The organs that produces gametes (sperms and ovum); i.e. testis or ovary. </a:t>
            </a:r>
          </a:p>
          <a:p>
            <a:r>
              <a:rPr lang="en-US" sz="2700" b="1" dirty="0">
                <a:highlight>
                  <a:srgbClr val="FFFF00"/>
                </a:highlight>
                <a:latin typeface="Agency FB" panose="020B0503020202020204" pitchFamily="34" charset="0"/>
              </a:rPr>
              <a:t>Nucleosomes: </a:t>
            </a:r>
            <a:r>
              <a:rPr lang="en-US" sz="2700" dirty="0">
                <a:latin typeface="Agency FB" panose="020B0503020202020204" pitchFamily="34" charset="0"/>
              </a:rPr>
              <a:t>In eukaryotic cells the chromosomes consisting of a length of DNA are coiled around a core of histones. This structural unit is called nucleosome. </a:t>
            </a:r>
          </a:p>
        </p:txBody>
      </p:sp>
    </p:spTree>
    <p:extLst>
      <p:ext uri="{BB962C8B-B14F-4D97-AF65-F5344CB8AC3E}">
        <p14:creationId xmlns:p14="http://schemas.microsoft.com/office/powerpoint/2010/main" val="2817246521"/>
      </p:ext>
    </p:extLst>
  </p:cSld>
  <p:clrMapOvr>
    <a:masterClrMapping/>
  </p:clrMapOvr>
  <p:timing>
    <p:tnLst>
      <p:par>
        <p:cTn id="1" dur="indefinite" restart="never" nodeType="tmRoot">
          <p:childTnLst>
            <p:par>
              <p:cTn id="2"/>
            </p:par>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Autofit/>
          </a:bodyPr>
          <a:lstStyle/>
          <a:p>
            <a:pPr marL="0" indent="0" algn="just">
              <a:buNone/>
            </a:pPr>
            <a:r>
              <a:rPr lang="en-US" sz="2900" dirty="0">
                <a:latin typeface="Agency FB" panose="020B0503020202020204" pitchFamily="34" charset="0"/>
              </a:rPr>
              <a:t>   </a:t>
            </a:r>
            <a:r>
              <a:rPr lang="en-US" sz="3500" b="1" dirty="0">
                <a:solidFill>
                  <a:srgbClr val="FF0000"/>
                </a:solidFill>
                <a:highlight>
                  <a:srgbClr val="FFFF00"/>
                </a:highlight>
                <a:latin typeface="Agency FB" panose="020B0503020202020204" pitchFamily="34" charset="0"/>
              </a:rPr>
              <a:t>Glossary </a:t>
            </a:r>
            <a:r>
              <a:rPr lang="en-US" sz="3500" b="1" dirty="0" err="1">
                <a:solidFill>
                  <a:srgbClr val="FF0000"/>
                </a:solidFill>
                <a:highlight>
                  <a:srgbClr val="FFFF00"/>
                </a:highlight>
                <a:latin typeface="Agency FB" panose="020B0503020202020204" pitchFamily="34" charset="0"/>
              </a:rPr>
              <a:t>contd</a:t>
            </a:r>
            <a:r>
              <a:rPr lang="en-US" sz="3500" b="1" dirty="0">
                <a:solidFill>
                  <a:srgbClr val="FF0000"/>
                </a:solidFill>
                <a:highlight>
                  <a:srgbClr val="FFFF00"/>
                </a:highlight>
                <a:latin typeface="Agency FB" panose="020B0503020202020204" pitchFamily="34" charset="0"/>
              </a:rPr>
              <a:t>:</a:t>
            </a:r>
          </a:p>
          <a:p>
            <a:pPr algn="just"/>
            <a:r>
              <a:rPr lang="en-US" sz="2700" b="1" dirty="0">
                <a:highlight>
                  <a:srgbClr val="FFFF00"/>
                </a:highlight>
                <a:latin typeface="Agency FB" panose="020B0503020202020204" pitchFamily="34" charset="0"/>
              </a:rPr>
              <a:t>Cytoskeleton: </a:t>
            </a:r>
            <a:r>
              <a:rPr lang="en-US" sz="2700" dirty="0">
                <a:latin typeface="Agency FB" panose="020B0503020202020204" pitchFamily="34" charset="0"/>
              </a:rPr>
              <a:t>It is a microscopic network of protein filaments and tubules in the cytoplasm of many living cells. </a:t>
            </a:r>
          </a:p>
          <a:p>
            <a:pPr algn="just"/>
            <a:r>
              <a:rPr lang="en-US" sz="2700" b="1" dirty="0">
                <a:highlight>
                  <a:srgbClr val="FFFF00"/>
                </a:highlight>
                <a:latin typeface="Agency FB" panose="020B0503020202020204" pitchFamily="34" charset="0"/>
              </a:rPr>
              <a:t>Somatic cell: </a:t>
            </a:r>
            <a:r>
              <a:rPr lang="en-US" sz="2700" dirty="0">
                <a:latin typeface="Agency FB" panose="020B0503020202020204" pitchFamily="34" charset="0"/>
              </a:rPr>
              <a:t>The cells of a living organism other than the reproductive cells are known as somatic cells. </a:t>
            </a:r>
          </a:p>
          <a:p>
            <a:pPr algn="just"/>
            <a:r>
              <a:rPr lang="en-US" sz="2700" b="1" dirty="0">
                <a:highlight>
                  <a:srgbClr val="FFFF00"/>
                </a:highlight>
                <a:latin typeface="Agency FB" panose="020B0503020202020204" pitchFamily="34" charset="0"/>
              </a:rPr>
              <a:t>Germ cell: </a:t>
            </a:r>
            <a:r>
              <a:rPr lang="en-US" sz="2700" dirty="0">
                <a:latin typeface="Agency FB" panose="020B0503020202020204" pitchFamily="34" charset="0"/>
              </a:rPr>
              <a:t>These are haploid cells that have the capacity to unite with the germ cell of the opposite sex and reproduce new individual. These are also called gametes. </a:t>
            </a:r>
          </a:p>
          <a:p>
            <a:pPr algn="just"/>
            <a:r>
              <a:rPr lang="en-US" sz="2700" b="1" dirty="0">
                <a:highlight>
                  <a:srgbClr val="FFFF00"/>
                </a:highlight>
                <a:latin typeface="Agency FB" panose="020B0503020202020204" pitchFamily="34" charset="0"/>
              </a:rPr>
              <a:t>Kinetochore: </a:t>
            </a:r>
            <a:r>
              <a:rPr lang="en-US" sz="2700" dirty="0">
                <a:latin typeface="Agency FB" panose="020B0503020202020204" pitchFamily="34" charset="0"/>
              </a:rPr>
              <a:t>It is a protein structure present on chromosomes and is a by which they are attached to spindle fibers.</a:t>
            </a:r>
          </a:p>
          <a:p>
            <a:pPr algn="just"/>
            <a:r>
              <a:rPr lang="en-US" sz="2700" dirty="0">
                <a:latin typeface="Agency FB" panose="020B0503020202020204" pitchFamily="34" charset="0"/>
              </a:rPr>
              <a:t> </a:t>
            </a:r>
            <a:r>
              <a:rPr lang="en-US" sz="2700" b="1" dirty="0">
                <a:highlight>
                  <a:srgbClr val="FFFF00"/>
                </a:highlight>
                <a:latin typeface="Agency FB" panose="020B0503020202020204" pitchFamily="34" charset="0"/>
              </a:rPr>
              <a:t>Spores: </a:t>
            </a:r>
            <a:r>
              <a:rPr lang="en-US" sz="2700" dirty="0">
                <a:latin typeface="Agency FB" panose="020B0503020202020204" pitchFamily="34" charset="0"/>
              </a:rPr>
              <a:t>It is a minute, one-celled, reproductive unit that is capable of giving rise to a new individual without sexual fusion and is the characteristic of protozoans, fungi and lower plants.</a:t>
            </a:r>
          </a:p>
          <a:p>
            <a:pPr algn="just"/>
            <a:r>
              <a:rPr lang="en-US" sz="2700" b="1" dirty="0">
                <a:highlight>
                  <a:srgbClr val="FFFF00"/>
                </a:highlight>
                <a:latin typeface="Agency FB" panose="020B0503020202020204" pitchFamily="34" charset="0"/>
              </a:rPr>
              <a:t>Bivalent: </a:t>
            </a:r>
            <a:r>
              <a:rPr lang="en-US" sz="2700" dirty="0">
                <a:latin typeface="Agency FB" panose="020B0503020202020204" pitchFamily="34" charset="0"/>
              </a:rPr>
              <a:t>A pair of homologous chromosomes. </a:t>
            </a:r>
          </a:p>
          <a:p>
            <a:pPr algn="just"/>
            <a:r>
              <a:rPr lang="en-US" sz="2700" b="1" dirty="0">
                <a:highlight>
                  <a:srgbClr val="FFFF00"/>
                </a:highlight>
                <a:latin typeface="Agency FB" panose="020B0503020202020204" pitchFamily="34" charset="0"/>
              </a:rPr>
              <a:t>Chiasmata: </a:t>
            </a:r>
            <a:r>
              <a:rPr lang="en-US" sz="2700" dirty="0">
                <a:latin typeface="Agency FB" panose="020B0503020202020204" pitchFamily="34" charset="0"/>
              </a:rPr>
              <a:t>During the first metaphase of meiosis, chromosomes remain in contact at certain points at which crossing over and exchange of genetic material occur between the strands. These points are called chiasmata. </a:t>
            </a:r>
          </a:p>
        </p:txBody>
      </p:sp>
    </p:spTree>
    <p:extLst>
      <p:ext uri="{BB962C8B-B14F-4D97-AF65-F5344CB8AC3E}">
        <p14:creationId xmlns:p14="http://schemas.microsoft.com/office/powerpoint/2010/main" val="1135897643"/>
      </p:ext>
    </p:extLst>
  </p:cSld>
  <p:clrMapOvr>
    <a:masterClrMapping/>
  </p:clrMapOvr>
  <p:timing>
    <p:tnLst>
      <p:par>
        <p:cTn id="1" dur="indefinite" restart="never" nodeType="tmRoot">
          <p:childTnLst>
            <p:par>
              <p:cTn id="2"/>
            </p:par>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rmAutofit/>
          </a:bodyPr>
          <a:lstStyle/>
          <a:p>
            <a:pPr marL="0" indent="0" algn="just">
              <a:buNone/>
            </a:pPr>
            <a:r>
              <a:rPr lang="en-US" sz="2400" dirty="0">
                <a:latin typeface="Agency FB" panose="020B0503020202020204" pitchFamily="34" charset="0"/>
              </a:rPr>
              <a:t>    </a:t>
            </a:r>
            <a:r>
              <a:rPr lang="en-US" sz="2700" b="1" dirty="0">
                <a:solidFill>
                  <a:srgbClr val="FF0000"/>
                </a:solidFill>
                <a:latin typeface="Agency FB" panose="020B0503020202020204" pitchFamily="34" charset="0"/>
              </a:rPr>
              <a:t>Self Assessment Questions and Possible Answers</a:t>
            </a:r>
          </a:p>
          <a:p>
            <a:pPr marL="0" indent="0" algn="just">
              <a:buNone/>
            </a:pPr>
            <a:r>
              <a:rPr lang="en-US" sz="2700" b="1" dirty="0">
                <a:solidFill>
                  <a:srgbClr val="FF0000"/>
                </a:solidFill>
                <a:latin typeface="Agency FB" panose="020B0503020202020204" pitchFamily="34" charset="0"/>
              </a:rPr>
              <a:t>    Multiple Choice Questions: </a:t>
            </a:r>
          </a:p>
          <a:p>
            <a:pPr algn="just"/>
            <a:r>
              <a:rPr lang="en-US" sz="2400" b="1" dirty="0">
                <a:highlight>
                  <a:srgbClr val="FFFF00"/>
                </a:highlight>
                <a:latin typeface="Agency FB" panose="020B0503020202020204" pitchFamily="34" charset="0"/>
              </a:rPr>
              <a:t>1. </a:t>
            </a:r>
            <a:r>
              <a:rPr lang="en-US" sz="2400" dirty="0">
                <a:latin typeface="Agency FB" panose="020B0503020202020204" pitchFamily="34" charset="0"/>
              </a:rPr>
              <a:t>The proper sequence of cell cycle is: (a) S, M, G1, G2 (b) M, G1, G2, S (c) S, G1, G2, M (d) G1, S, G2, M </a:t>
            </a:r>
          </a:p>
          <a:p>
            <a:pPr algn="just"/>
            <a:r>
              <a:rPr lang="en-US" sz="2400" b="1" dirty="0">
                <a:latin typeface="Agency FB" panose="020B0503020202020204" pitchFamily="34" charset="0"/>
              </a:rPr>
              <a:t>2. </a:t>
            </a:r>
            <a:r>
              <a:rPr lang="en-US" sz="2400" dirty="0">
                <a:latin typeface="Agency FB" panose="020B0503020202020204" pitchFamily="34" charset="0"/>
              </a:rPr>
              <a:t>Karyokinesis refers to the division of: (a) Cytoplasm into two (b) Nucleus into two (c) Protoplasm into two (d) None of them </a:t>
            </a:r>
          </a:p>
          <a:p>
            <a:pPr algn="just"/>
            <a:r>
              <a:rPr lang="en-US" sz="2400" b="1" dirty="0">
                <a:highlight>
                  <a:srgbClr val="FFFF00"/>
                </a:highlight>
                <a:latin typeface="Agency FB" panose="020B0503020202020204" pitchFamily="34" charset="0"/>
              </a:rPr>
              <a:t>3. </a:t>
            </a:r>
            <a:r>
              <a:rPr lang="en-US" sz="2400" dirty="0">
                <a:latin typeface="Agency FB" panose="020B0503020202020204" pitchFamily="34" charset="0"/>
              </a:rPr>
              <a:t>The spindle fibers attach chromosomes with: (a) Chromo center (b) Centriole (c) Kinetochore (d) Telocentric </a:t>
            </a:r>
          </a:p>
          <a:p>
            <a:pPr algn="just"/>
            <a:r>
              <a:rPr lang="en-US" sz="2400" b="1" dirty="0">
                <a:highlight>
                  <a:srgbClr val="FFFF00"/>
                </a:highlight>
                <a:latin typeface="Agency FB" panose="020B0503020202020204" pitchFamily="34" charset="0"/>
              </a:rPr>
              <a:t>4. </a:t>
            </a:r>
            <a:r>
              <a:rPr lang="en-US" sz="2400" dirty="0">
                <a:latin typeface="Agency FB" panose="020B0503020202020204" pitchFamily="34" charset="0"/>
              </a:rPr>
              <a:t>Who proposed the term mitosis? (a) Farmer and Moore (b) Flemming (c) </a:t>
            </a:r>
            <a:r>
              <a:rPr lang="en-US" sz="2400" dirty="0" err="1">
                <a:latin typeface="Agency FB" panose="020B0503020202020204" pitchFamily="34" charset="0"/>
              </a:rPr>
              <a:t>Nigeli</a:t>
            </a:r>
            <a:r>
              <a:rPr lang="en-US" sz="2400" dirty="0">
                <a:latin typeface="Agency FB" panose="020B0503020202020204" pitchFamily="34" charset="0"/>
              </a:rPr>
              <a:t> (d) Brown </a:t>
            </a:r>
          </a:p>
          <a:p>
            <a:pPr algn="just"/>
            <a:r>
              <a:rPr lang="en-US" sz="2400" b="1" dirty="0">
                <a:highlight>
                  <a:srgbClr val="FFFF00"/>
                </a:highlight>
                <a:latin typeface="Agency FB" panose="020B0503020202020204" pitchFamily="34" charset="0"/>
              </a:rPr>
              <a:t>5. </a:t>
            </a:r>
            <a:r>
              <a:rPr lang="en-US" sz="2400" dirty="0">
                <a:latin typeface="Agency FB" panose="020B0503020202020204" pitchFamily="34" charset="0"/>
              </a:rPr>
              <a:t>Chromosomes reach equator during cell division at: (a) Prophase (b) Metaphase (c) Anaphase (d) Telophase</a:t>
            </a:r>
          </a:p>
          <a:p>
            <a:pPr algn="just"/>
            <a:r>
              <a:rPr lang="en-US" sz="2400" b="1" dirty="0">
                <a:highlight>
                  <a:srgbClr val="FFFF00"/>
                </a:highlight>
                <a:latin typeface="Agency FB" panose="020B0503020202020204" pitchFamily="34" charset="0"/>
              </a:rPr>
              <a:t>6. </a:t>
            </a:r>
            <a:r>
              <a:rPr lang="en-US" sz="2400" dirty="0">
                <a:latin typeface="Agency FB" panose="020B0503020202020204" pitchFamily="34" charset="0"/>
              </a:rPr>
              <a:t>Mitosis occurs in: (a) Roots (b) Shoots (c) Germ cells (d) Somatic cells </a:t>
            </a:r>
          </a:p>
          <a:p>
            <a:pPr algn="just"/>
            <a:r>
              <a:rPr lang="en-US" sz="2400" b="1" dirty="0">
                <a:highlight>
                  <a:srgbClr val="FFFF00"/>
                </a:highlight>
                <a:latin typeface="Agency FB" panose="020B0503020202020204" pitchFamily="34" charset="0"/>
              </a:rPr>
              <a:t>7.</a:t>
            </a:r>
            <a:r>
              <a:rPr lang="en-US" sz="2400" dirty="0">
                <a:highlight>
                  <a:srgbClr val="FFFF00"/>
                </a:highlight>
                <a:latin typeface="Agency FB" panose="020B0503020202020204" pitchFamily="34" charset="0"/>
              </a:rPr>
              <a:t> </a:t>
            </a:r>
            <a:r>
              <a:rPr lang="en-US" sz="2400" dirty="0">
                <a:latin typeface="Agency FB" panose="020B0503020202020204" pitchFamily="34" charset="0"/>
              </a:rPr>
              <a:t>Nuclear membrane disappears at which stage: (a) Metaphase (b) Anaphase (c) Early prophase (d) Late prophase </a:t>
            </a:r>
          </a:p>
          <a:p>
            <a:pPr algn="just"/>
            <a:r>
              <a:rPr lang="en-US" sz="2400" b="1" dirty="0">
                <a:highlight>
                  <a:srgbClr val="FFFF00"/>
                </a:highlight>
                <a:latin typeface="Agency FB" panose="020B0503020202020204" pitchFamily="34" charset="0"/>
              </a:rPr>
              <a:t>8. </a:t>
            </a:r>
            <a:r>
              <a:rPr lang="en-US" sz="2400" dirty="0">
                <a:latin typeface="Agency FB" panose="020B0503020202020204" pitchFamily="34" charset="0"/>
              </a:rPr>
              <a:t>Chromosomes move towards different poles, during cell division, due to: (a) Centrioles (b) Vacuoles (c) Cytokinesis (d) Microtubules </a:t>
            </a:r>
          </a:p>
          <a:p>
            <a:pPr algn="just"/>
            <a:r>
              <a:rPr lang="en-US" sz="2400" b="1" dirty="0">
                <a:highlight>
                  <a:srgbClr val="FFFF00"/>
                </a:highlight>
                <a:latin typeface="Agency FB" panose="020B0503020202020204" pitchFamily="34" charset="0"/>
              </a:rPr>
              <a:t>9. </a:t>
            </a:r>
            <a:r>
              <a:rPr lang="en-US" sz="2400" dirty="0">
                <a:latin typeface="Agency FB" panose="020B0503020202020204" pitchFamily="34" charset="0"/>
              </a:rPr>
              <a:t>In cell cycle DNA replication takes place in: (a) M-phase (b) S-phase (c) G1 -phase (d) G2-phase </a:t>
            </a:r>
          </a:p>
          <a:p>
            <a:pPr algn="just"/>
            <a:r>
              <a:rPr lang="en-US" sz="2400" b="1" dirty="0">
                <a:highlight>
                  <a:srgbClr val="FFFF00"/>
                </a:highlight>
                <a:latin typeface="Agency FB" panose="020B0503020202020204" pitchFamily="34" charset="0"/>
              </a:rPr>
              <a:t>10. </a:t>
            </a:r>
            <a:r>
              <a:rPr lang="en-US" sz="2400" dirty="0">
                <a:latin typeface="Agency FB" panose="020B0503020202020204" pitchFamily="34" charset="0"/>
              </a:rPr>
              <a:t>Anaphase of mitosis differs from metaphase in: (a) Half the number of chromosomes (b) Half the number of chromatids in each chromosome (c) Half the number of chromosomes but doubles the number of chromatids in each chromosome (d) Half the number of chromosomes and half the number of chromatids in each chromosome.</a:t>
            </a:r>
          </a:p>
          <a:p>
            <a:pPr algn="just"/>
            <a:endParaRPr lang="en-US" sz="2400" dirty="0">
              <a:latin typeface="Agency FB" panose="020B0503020202020204" pitchFamily="34" charset="0"/>
            </a:endParaRPr>
          </a:p>
        </p:txBody>
      </p:sp>
    </p:spTree>
    <p:extLst>
      <p:ext uri="{BB962C8B-B14F-4D97-AF65-F5344CB8AC3E}">
        <p14:creationId xmlns:p14="http://schemas.microsoft.com/office/powerpoint/2010/main" val="532287718"/>
      </p:ext>
    </p:extLst>
  </p:cSld>
  <p:clrMapOvr>
    <a:masterClrMapping/>
  </p:clrMapOvr>
  <p:timing>
    <p:tnLst>
      <p:par>
        <p:cTn id="1" dur="indefinite" restart="never" nodeType="tmRoot">
          <p:childTnLst>
            <p:par>
              <p:cTn id="2"/>
            </p:par>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rmAutofit/>
          </a:bodyPr>
          <a:lstStyle/>
          <a:p>
            <a:pPr algn="just"/>
            <a:r>
              <a:rPr lang="en-US" sz="2400" b="1" dirty="0">
                <a:highlight>
                  <a:srgbClr val="FFFF00"/>
                </a:highlight>
                <a:latin typeface="Agency FB" panose="020B0503020202020204" pitchFamily="34" charset="0"/>
              </a:rPr>
              <a:t>11. </a:t>
            </a:r>
            <a:r>
              <a:rPr lang="en-US" sz="2400" dirty="0">
                <a:latin typeface="Agency FB" panose="020B0503020202020204" pitchFamily="34" charset="0"/>
              </a:rPr>
              <a:t>Synaptonemal complex is associated with: (a) Mitotic chromosomes (b) Paired meiotic chromosomes (c) </a:t>
            </a:r>
            <a:r>
              <a:rPr lang="en-US" sz="2400" dirty="0" err="1">
                <a:latin typeface="Agency FB" panose="020B0503020202020204" pitchFamily="34" charset="0"/>
              </a:rPr>
              <a:t>Lampbrush</a:t>
            </a:r>
            <a:r>
              <a:rPr lang="en-US" sz="2400" dirty="0">
                <a:latin typeface="Agency FB" panose="020B0503020202020204" pitchFamily="34" charset="0"/>
              </a:rPr>
              <a:t> chromosomes (d) polytene chromosomes </a:t>
            </a:r>
          </a:p>
          <a:p>
            <a:pPr algn="just"/>
            <a:r>
              <a:rPr lang="en-US" sz="2400" b="1" dirty="0">
                <a:highlight>
                  <a:srgbClr val="FFFF00"/>
                </a:highlight>
                <a:latin typeface="Agency FB" panose="020B0503020202020204" pitchFamily="34" charset="0"/>
              </a:rPr>
              <a:t>12</a:t>
            </a:r>
            <a:r>
              <a:rPr lang="en-US" sz="2400" dirty="0">
                <a:highlight>
                  <a:srgbClr val="FFFF00"/>
                </a:highlight>
                <a:latin typeface="Agency FB" panose="020B0503020202020204" pitchFamily="34" charset="0"/>
              </a:rPr>
              <a:t>.</a:t>
            </a:r>
            <a:r>
              <a:rPr lang="en-US" sz="2400" dirty="0">
                <a:latin typeface="Agency FB" panose="020B0503020202020204" pitchFamily="34" charset="0"/>
              </a:rPr>
              <a:t> The term meiosis was coined by: (a) Leeuwenhoek (b) Beadle and Tatum (c) Hooke and Brown (d) Farmer and Moore </a:t>
            </a:r>
          </a:p>
          <a:p>
            <a:pPr algn="just"/>
            <a:r>
              <a:rPr lang="en-US" sz="2400" b="1" dirty="0">
                <a:highlight>
                  <a:srgbClr val="FFFF00"/>
                </a:highlight>
                <a:latin typeface="Agency FB" panose="020B0503020202020204" pitchFamily="34" charset="0"/>
              </a:rPr>
              <a:t>13. </a:t>
            </a:r>
            <a:r>
              <a:rPr lang="en-US" sz="2400" dirty="0">
                <a:latin typeface="Agency FB" panose="020B0503020202020204" pitchFamily="34" charset="0"/>
              </a:rPr>
              <a:t>During meiosis exchange of paternal and maternal chromosomes is called: (a) Recombination (b) Linkage (c) Segregation (d) Crossing over </a:t>
            </a:r>
          </a:p>
          <a:p>
            <a:pPr algn="just"/>
            <a:r>
              <a:rPr lang="en-US" sz="2400" b="1" dirty="0">
                <a:highlight>
                  <a:srgbClr val="FFFF00"/>
                </a:highlight>
                <a:latin typeface="Agency FB" panose="020B0503020202020204" pitchFamily="34" charset="0"/>
              </a:rPr>
              <a:t>14. </a:t>
            </a:r>
            <a:r>
              <a:rPr lang="en-US" sz="2400" dirty="0">
                <a:latin typeface="Agency FB" panose="020B0503020202020204" pitchFamily="34" charset="0"/>
              </a:rPr>
              <a:t>Crossing over and unzipping of homologous chromosomes in meiosis occurs at: (a) Diplotene (b) Pachytene (c) Zygotene (d) Leptotene </a:t>
            </a:r>
          </a:p>
          <a:p>
            <a:pPr algn="just"/>
            <a:r>
              <a:rPr lang="en-US" sz="2400" b="1" dirty="0">
                <a:highlight>
                  <a:srgbClr val="FFFF00"/>
                </a:highlight>
                <a:latin typeface="Agency FB" panose="020B0503020202020204" pitchFamily="34" charset="0"/>
              </a:rPr>
              <a:t>15. </a:t>
            </a:r>
            <a:r>
              <a:rPr lang="en-US" sz="2400" dirty="0">
                <a:latin typeface="Agency FB" panose="020B0503020202020204" pitchFamily="34" charset="0"/>
              </a:rPr>
              <a:t>Synapsis occurs during: (a) Leptotene (b) Zygotene (c) Pachytene (d) Diplotene </a:t>
            </a:r>
          </a:p>
          <a:p>
            <a:pPr algn="just"/>
            <a:r>
              <a:rPr lang="en-US" sz="2400" b="1" dirty="0">
                <a:highlight>
                  <a:srgbClr val="FFFF00"/>
                </a:highlight>
                <a:latin typeface="Agency FB" panose="020B0503020202020204" pitchFamily="34" charset="0"/>
              </a:rPr>
              <a:t>16. </a:t>
            </a:r>
            <a:r>
              <a:rPr lang="en-US" sz="2400" dirty="0">
                <a:latin typeface="Agency FB" panose="020B0503020202020204" pitchFamily="34" charset="0"/>
              </a:rPr>
              <a:t>Crossing over occurs at: (a) One stranded stage (b) Two stranded stage (c) Three stranded stage (d) four stranded stage </a:t>
            </a:r>
          </a:p>
          <a:p>
            <a:pPr algn="just"/>
            <a:r>
              <a:rPr lang="en-US" sz="2400" b="1" dirty="0">
                <a:highlight>
                  <a:srgbClr val="FFFF00"/>
                </a:highlight>
                <a:latin typeface="Agency FB" panose="020B0503020202020204" pitchFamily="34" charset="0"/>
              </a:rPr>
              <a:t>17. </a:t>
            </a:r>
            <a:r>
              <a:rPr lang="en-US" sz="2400" dirty="0">
                <a:latin typeface="Agency FB" panose="020B0503020202020204" pitchFamily="34" charset="0"/>
              </a:rPr>
              <a:t>Advantage of crossing over is that it causes: (a) Linkage (b) Stability (c) Inbreeding (d) Variation </a:t>
            </a:r>
          </a:p>
          <a:p>
            <a:pPr algn="just"/>
            <a:r>
              <a:rPr lang="en-US" sz="2400" b="1" dirty="0">
                <a:highlight>
                  <a:srgbClr val="FFFF00"/>
                </a:highlight>
                <a:latin typeface="Agency FB" panose="020B0503020202020204" pitchFamily="34" charset="0"/>
              </a:rPr>
              <a:t>18. </a:t>
            </a:r>
            <a:r>
              <a:rPr lang="en-US" sz="2400" dirty="0">
                <a:latin typeface="Agency FB" panose="020B0503020202020204" pitchFamily="34" charset="0"/>
              </a:rPr>
              <a:t>At the end of first meiotic division, number of chromosomes is: (a) Halved (b) Doubled (c) Remains same (d) tripled </a:t>
            </a:r>
          </a:p>
          <a:p>
            <a:pPr algn="just"/>
            <a:r>
              <a:rPr lang="en-US" sz="2400" b="1" dirty="0">
                <a:highlight>
                  <a:srgbClr val="FFFF00"/>
                </a:highlight>
                <a:latin typeface="Agency FB" panose="020B0503020202020204" pitchFamily="34" charset="0"/>
              </a:rPr>
              <a:t>19. </a:t>
            </a:r>
            <a:r>
              <a:rPr lang="en-US" sz="2400" dirty="0">
                <a:latin typeface="Agency FB" panose="020B0503020202020204" pitchFamily="34" charset="0"/>
              </a:rPr>
              <a:t>Second meiotic division results: (a) Separation of homologous chromosomes (b) Separation of chromatids and centromeres (c) Synthesis of fresh DNA (d) Separation of sex chromosomes </a:t>
            </a:r>
          </a:p>
          <a:p>
            <a:pPr algn="just"/>
            <a:r>
              <a:rPr lang="en-US" sz="2400" b="1" dirty="0">
                <a:highlight>
                  <a:srgbClr val="FFFF00"/>
                </a:highlight>
                <a:latin typeface="Agency FB" panose="020B0503020202020204" pitchFamily="34" charset="0"/>
              </a:rPr>
              <a:t>20. </a:t>
            </a:r>
            <a:r>
              <a:rPr lang="en-US" sz="2400" dirty="0">
                <a:latin typeface="Agency FB" panose="020B0503020202020204" pitchFamily="34" charset="0"/>
              </a:rPr>
              <a:t>Anaphase in second meiotic division is characterized by: (a) Separation of non-homologous chromosomes (b) Separation of homologous chromosomes (c) Separation of chromatids (d) All of them</a:t>
            </a:r>
          </a:p>
        </p:txBody>
      </p:sp>
    </p:spTree>
    <p:extLst>
      <p:ext uri="{BB962C8B-B14F-4D97-AF65-F5344CB8AC3E}">
        <p14:creationId xmlns:p14="http://schemas.microsoft.com/office/powerpoint/2010/main" val="3234123418"/>
      </p:ext>
    </p:extLst>
  </p:cSld>
  <p:clrMapOvr>
    <a:masterClrMapping/>
  </p:clrMapOvr>
  <p:timing>
    <p:tnLst>
      <p:par>
        <p:cTn id="1" dur="indefinite" restart="never" nodeType="tmRoot">
          <p:childTnLst>
            <p:par>
              <p:cTn id="2"/>
            </p:par>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6" y="235528"/>
            <a:ext cx="5680363" cy="6359236"/>
          </a:xfrm>
          <a:ln w="38100">
            <a:solidFill>
              <a:srgbClr val="FF0000"/>
            </a:solidFill>
          </a:ln>
        </p:spPr>
        <p:txBody>
          <a:bodyPr>
            <a:noAutofit/>
          </a:bodyPr>
          <a:lstStyle/>
          <a:p>
            <a:pPr marL="0" indent="0" algn="just">
              <a:buNone/>
            </a:pPr>
            <a:r>
              <a:rPr lang="en-US" sz="2300" b="1" dirty="0">
                <a:solidFill>
                  <a:srgbClr val="FF0000"/>
                </a:solidFill>
                <a:highlight>
                  <a:srgbClr val="FFFF00"/>
                </a:highlight>
                <a:latin typeface="Agency FB" panose="020B0503020202020204" pitchFamily="34" charset="0"/>
              </a:rPr>
              <a:t>  Cell Division: Very short questions</a:t>
            </a:r>
          </a:p>
          <a:p>
            <a:pPr marL="0" indent="0" algn="just">
              <a:buNone/>
            </a:pPr>
            <a:r>
              <a:rPr lang="en-US" sz="2300" dirty="0">
                <a:latin typeface="Agency FB" panose="020B0503020202020204" pitchFamily="34" charset="0"/>
              </a:rPr>
              <a:t>1. In which period of interphase DNA duplicates? </a:t>
            </a:r>
          </a:p>
          <a:p>
            <a:pPr marL="0" indent="0" algn="just">
              <a:buNone/>
            </a:pPr>
            <a:r>
              <a:rPr lang="en-US" sz="2300" dirty="0">
                <a:latin typeface="Agency FB" panose="020B0503020202020204" pitchFamily="34" charset="0"/>
              </a:rPr>
              <a:t>2. What is G1 period? </a:t>
            </a:r>
          </a:p>
          <a:p>
            <a:pPr marL="0" indent="0" algn="just">
              <a:buNone/>
            </a:pPr>
            <a:r>
              <a:rPr lang="en-US" sz="2300" dirty="0">
                <a:latin typeface="Agency FB" panose="020B0503020202020204" pitchFamily="34" charset="0"/>
              </a:rPr>
              <a:t>3. In which cell mitosis occurs? </a:t>
            </a:r>
          </a:p>
          <a:p>
            <a:pPr marL="0" indent="0" algn="just">
              <a:buNone/>
            </a:pPr>
            <a:r>
              <a:rPr lang="en-US" sz="2300" dirty="0">
                <a:latin typeface="Agency FB" panose="020B0503020202020204" pitchFamily="34" charset="0"/>
              </a:rPr>
              <a:t>4. Who proposed the term mitosis? </a:t>
            </a:r>
          </a:p>
          <a:p>
            <a:pPr marL="0" indent="0" algn="just">
              <a:buNone/>
            </a:pPr>
            <a:r>
              <a:rPr lang="en-US" sz="2300" dirty="0">
                <a:latin typeface="Agency FB" panose="020B0503020202020204" pitchFamily="34" charset="0"/>
              </a:rPr>
              <a:t>5. What are different stages of mitosis? </a:t>
            </a:r>
          </a:p>
          <a:p>
            <a:pPr marL="0" indent="0" algn="just">
              <a:buNone/>
            </a:pPr>
            <a:r>
              <a:rPr lang="en-US" sz="2300" dirty="0">
                <a:latin typeface="Agency FB" panose="020B0503020202020204" pitchFamily="34" charset="0"/>
              </a:rPr>
              <a:t>6. Which stage of mitosis is of longest duration? </a:t>
            </a:r>
          </a:p>
          <a:p>
            <a:pPr marL="0" indent="0" algn="just">
              <a:buNone/>
            </a:pPr>
            <a:r>
              <a:rPr lang="en-US" sz="2300" dirty="0">
                <a:latin typeface="Agency FB" panose="020B0503020202020204" pitchFamily="34" charset="0"/>
              </a:rPr>
              <a:t>7. What is cytokinesis? </a:t>
            </a:r>
          </a:p>
          <a:p>
            <a:pPr marL="0" indent="0" algn="just">
              <a:buNone/>
            </a:pPr>
            <a:r>
              <a:rPr lang="en-US" sz="2300" dirty="0">
                <a:latin typeface="Agency FB" panose="020B0503020202020204" pitchFamily="34" charset="0"/>
              </a:rPr>
              <a:t>8. At which stage centrioles replicate? </a:t>
            </a:r>
          </a:p>
          <a:p>
            <a:pPr marL="0" indent="0" algn="just">
              <a:buNone/>
            </a:pPr>
            <a:r>
              <a:rPr lang="en-US" sz="2300" dirty="0">
                <a:latin typeface="Agency FB" panose="020B0503020202020204" pitchFamily="34" charset="0"/>
              </a:rPr>
              <a:t>9. In which cell meiotic divisions occur? </a:t>
            </a:r>
          </a:p>
          <a:p>
            <a:pPr marL="0" indent="0" algn="just">
              <a:buNone/>
            </a:pPr>
            <a:r>
              <a:rPr lang="en-US" sz="2300" dirty="0">
                <a:latin typeface="Agency FB" panose="020B0503020202020204" pitchFamily="34" charset="0"/>
              </a:rPr>
              <a:t>10. What are the various sub-stages of meiotic prophase? </a:t>
            </a:r>
          </a:p>
          <a:p>
            <a:pPr marL="0" indent="0" algn="just">
              <a:buNone/>
            </a:pPr>
            <a:r>
              <a:rPr lang="en-US" sz="2300" dirty="0">
                <a:latin typeface="Agency FB" panose="020B0503020202020204" pitchFamily="34" charset="0"/>
              </a:rPr>
              <a:t>11. Who gave the term meiosis? </a:t>
            </a:r>
          </a:p>
          <a:p>
            <a:pPr marL="0" indent="0" algn="just">
              <a:buNone/>
            </a:pPr>
            <a:r>
              <a:rPr lang="en-US" sz="2300" dirty="0">
                <a:latin typeface="Agency FB" panose="020B0503020202020204" pitchFamily="34" charset="0"/>
              </a:rPr>
              <a:t>12. In which stage of meiosis, homologous chromosomes form pair?</a:t>
            </a:r>
          </a:p>
        </p:txBody>
      </p:sp>
      <p:sp>
        <p:nvSpPr>
          <p:cNvPr id="2" name="Content Placeholder 2">
            <a:extLst>
              <a:ext uri="{FF2B5EF4-FFF2-40B4-BE49-F238E27FC236}">
                <a16:creationId xmlns:a16="http://schemas.microsoft.com/office/drawing/2014/main" id="{1C6080FD-3EA6-CBA6-1358-F92F6A608876}"/>
              </a:ext>
            </a:extLst>
          </p:cNvPr>
          <p:cNvSpPr txBox="1">
            <a:spLocks/>
          </p:cNvSpPr>
          <p:nvPr/>
        </p:nvSpPr>
        <p:spPr>
          <a:xfrm>
            <a:off x="6095999" y="221669"/>
            <a:ext cx="5680363" cy="6359236"/>
          </a:xfrm>
          <a:prstGeom prst="rect">
            <a:avLst/>
          </a:prstGeom>
          <a:ln w="3810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500" dirty="0">
                <a:latin typeface="Agency FB" panose="020B0503020202020204" pitchFamily="34" charset="0"/>
              </a:rPr>
              <a:t> </a:t>
            </a:r>
            <a:r>
              <a:rPr lang="en-US" sz="2500" b="1" dirty="0">
                <a:solidFill>
                  <a:srgbClr val="FF0000"/>
                </a:solidFill>
                <a:highlight>
                  <a:srgbClr val="FFFF00"/>
                </a:highlight>
                <a:latin typeface="Agency FB" panose="020B0503020202020204" pitchFamily="34" charset="0"/>
              </a:rPr>
              <a:t>Cell Division: Terminal and model questions</a:t>
            </a:r>
          </a:p>
          <a:p>
            <a:pPr marL="0" indent="0" algn="just">
              <a:buNone/>
            </a:pPr>
            <a:r>
              <a:rPr lang="en-US" sz="2500" dirty="0">
                <a:latin typeface="Agency FB" panose="020B0503020202020204" pitchFamily="34" charset="0"/>
              </a:rPr>
              <a:t>1. Explain in details cell cycle. </a:t>
            </a:r>
          </a:p>
          <a:p>
            <a:pPr marL="0" indent="0" algn="just">
              <a:buNone/>
            </a:pPr>
            <a:r>
              <a:rPr lang="en-US" sz="2500" dirty="0">
                <a:latin typeface="Agency FB" panose="020B0503020202020204" pitchFamily="34" charset="0"/>
              </a:rPr>
              <a:t>2. Describe the various phases involved in the mitotic division of an animal cell. </a:t>
            </a:r>
          </a:p>
          <a:p>
            <a:pPr marL="0" indent="0" algn="just">
              <a:buNone/>
            </a:pPr>
            <a:r>
              <a:rPr lang="en-US" sz="2500" dirty="0">
                <a:latin typeface="Agency FB" panose="020B0503020202020204" pitchFamily="34" charset="0"/>
              </a:rPr>
              <a:t>3. Elucidate the process of mitosis with neat and labeled diagram. </a:t>
            </a:r>
          </a:p>
          <a:p>
            <a:pPr marL="0" indent="0" algn="just">
              <a:buNone/>
            </a:pPr>
            <a:r>
              <a:rPr lang="en-US" sz="2500" dirty="0">
                <a:latin typeface="Agency FB" panose="020B0503020202020204" pitchFamily="34" charset="0"/>
              </a:rPr>
              <a:t>4. What is the significance of mitosis? </a:t>
            </a:r>
          </a:p>
          <a:p>
            <a:pPr marL="0" indent="0" algn="just">
              <a:buNone/>
            </a:pPr>
            <a:r>
              <a:rPr lang="en-US" sz="2500" dirty="0">
                <a:latin typeface="Agency FB" panose="020B0503020202020204" pitchFamily="34" charset="0"/>
              </a:rPr>
              <a:t>5. Give an account of meiotic type of cell division. </a:t>
            </a:r>
          </a:p>
          <a:p>
            <a:pPr marL="0" indent="0" algn="just">
              <a:buNone/>
            </a:pPr>
            <a:r>
              <a:rPr lang="en-US" sz="2500" dirty="0">
                <a:latin typeface="Agency FB" panose="020B0503020202020204" pitchFamily="34" charset="0"/>
              </a:rPr>
              <a:t>6. Describe the changes that occur in nucleus during meiosis. </a:t>
            </a:r>
          </a:p>
          <a:p>
            <a:pPr marL="0" indent="0" algn="just">
              <a:buNone/>
            </a:pPr>
            <a:r>
              <a:rPr lang="en-US" sz="2500" dirty="0">
                <a:latin typeface="Agency FB" panose="020B0503020202020204" pitchFamily="34" charset="0"/>
              </a:rPr>
              <a:t>7. Write about synaptonemal complex and chiasma formation. </a:t>
            </a:r>
          </a:p>
          <a:p>
            <a:pPr marL="0" indent="0" algn="just">
              <a:buNone/>
            </a:pPr>
            <a:r>
              <a:rPr lang="en-US" sz="2500" dirty="0">
                <a:latin typeface="Agency FB" panose="020B0503020202020204" pitchFamily="34" charset="0"/>
              </a:rPr>
              <a:t>8. Differentiate between the mitotic and meiotic division. </a:t>
            </a:r>
          </a:p>
        </p:txBody>
      </p:sp>
    </p:spTree>
    <p:extLst>
      <p:ext uri="{BB962C8B-B14F-4D97-AF65-F5344CB8AC3E}">
        <p14:creationId xmlns:p14="http://schemas.microsoft.com/office/powerpoint/2010/main" val="292544029"/>
      </p:ext>
    </p:extLst>
  </p:cSld>
  <p:clrMapOvr>
    <a:masterClrMapping/>
  </p:clrMapOvr>
  <p:timing>
    <p:tnLst>
      <p:par>
        <p:cTn id="1" dur="indefinite" restart="never" nodeType="tmRoot">
          <p:childTnLst>
            <p:par>
              <p:cTn id="2"/>
            </p:par>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buNone/>
            </a:pPr>
            <a:r>
              <a:rPr lang="en-US" sz="3500" b="1" dirty="0">
                <a:solidFill>
                  <a:srgbClr val="FF0000"/>
                </a:solidFill>
                <a:latin typeface="Agency FB" panose="020B0503020202020204" pitchFamily="34" charset="0"/>
              </a:rPr>
              <a:t>   References</a:t>
            </a:r>
          </a:p>
          <a:p>
            <a:r>
              <a:rPr lang="en-US" sz="3200" dirty="0">
                <a:latin typeface="Agency FB" panose="020B0503020202020204" pitchFamily="34" charset="0"/>
              </a:rPr>
              <a:t>Kumari  M and Bhandari S. (2017). Cell and Molecular Biology (BSCZO 102) ISBN : 978-93-85740-54-1. Copyright : Uttarakhand Open University.</a:t>
            </a:r>
          </a:p>
          <a:p>
            <a:pPr lvl="0" algn="just"/>
            <a:r>
              <a:rPr lang="en-US" sz="3200" dirty="0">
                <a:latin typeface="Agency FB" panose="020B0503020202020204" pitchFamily="34" charset="0"/>
              </a:rPr>
              <a:t>Dudek R. W. and Fix J. D. (2005). Embryology, Board Review Series.  Third Edition, </a:t>
            </a:r>
            <a:r>
              <a:rPr lang="en-US" sz="3200" dirty="0" err="1">
                <a:latin typeface="Agency FB" panose="020B0503020202020204" pitchFamily="34" charset="0"/>
              </a:rPr>
              <a:t>Lippincottt</a:t>
            </a:r>
            <a:r>
              <a:rPr lang="en-US" sz="3200" dirty="0">
                <a:latin typeface="Agency FB" panose="020B0503020202020204" pitchFamily="34" charset="0"/>
              </a:rPr>
              <a:t>, Williams and Wilkins.</a:t>
            </a:r>
          </a:p>
          <a:p>
            <a:pPr algn="just"/>
            <a:r>
              <a:rPr lang="en-US" sz="3200" dirty="0" err="1">
                <a:latin typeface="Agency FB" panose="020B0503020202020204" pitchFamily="34" charset="0"/>
              </a:rPr>
              <a:t>Eroschenko</a:t>
            </a:r>
            <a:r>
              <a:rPr lang="en-US" sz="3200" dirty="0">
                <a:latin typeface="Agency FB" panose="020B0503020202020204" pitchFamily="34" charset="0"/>
              </a:rPr>
              <a:t>,  V. P. (2012). </a:t>
            </a:r>
            <a:r>
              <a:rPr lang="en-US" sz="3200" dirty="0" err="1">
                <a:latin typeface="Agency FB" panose="020B0503020202020204" pitchFamily="34" charset="0"/>
              </a:rPr>
              <a:t>Difiore’s</a:t>
            </a:r>
            <a:r>
              <a:rPr lang="en-US" sz="3200" dirty="0">
                <a:latin typeface="Agency FB" panose="020B0503020202020204" pitchFamily="34" charset="0"/>
              </a:rPr>
              <a:t> Atlas of Histology with Functional Correlations</a:t>
            </a:r>
            <a:r>
              <a:rPr lang="en-US" sz="3200" b="1" dirty="0">
                <a:latin typeface="Agency FB" pitchFamily="34" charset="0"/>
              </a:rPr>
              <a:t>, </a:t>
            </a:r>
            <a:r>
              <a:rPr lang="en-US" sz="3200" dirty="0">
                <a:latin typeface="Agency FB" pitchFamily="34" charset="0"/>
              </a:rPr>
              <a:t>Eleventh Edition</a:t>
            </a:r>
          </a:p>
          <a:p>
            <a:pPr lvl="0" algn="just"/>
            <a:r>
              <a:rPr lang="en-US" sz="3200" dirty="0" err="1">
                <a:latin typeface="Agency FB" pitchFamily="34" charset="0"/>
              </a:rPr>
              <a:t>Mescher</a:t>
            </a:r>
            <a:r>
              <a:rPr lang="en-US" sz="3200" dirty="0">
                <a:latin typeface="Agency FB" pitchFamily="34" charset="0"/>
              </a:rPr>
              <a:t>, A. L. (2013). </a:t>
            </a:r>
            <a:r>
              <a:rPr lang="en-US" sz="3200" dirty="0" err="1">
                <a:latin typeface="Agency FB" pitchFamily="34" charset="0"/>
              </a:rPr>
              <a:t>Junqueira’s</a:t>
            </a:r>
            <a:r>
              <a:rPr lang="en-US" sz="3200" dirty="0">
                <a:latin typeface="Agency FB" pitchFamily="34" charset="0"/>
              </a:rPr>
              <a:t> Basic Histology Text and Atlas. Thirteenth Edition, McGraw-Hill Education</a:t>
            </a:r>
          </a:p>
          <a:p>
            <a:endParaRPr lang="en-US" sz="3200" dirty="0">
              <a:latin typeface="Agency FB" pitchFamily="34" charset="0"/>
            </a:endParaRPr>
          </a:p>
        </p:txBody>
      </p:sp>
    </p:spTree>
    <p:extLst>
      <p:ext uri="{BB962C8B-B14F-4D97-AF65-F5344CB8AC3E}">
        <p14:creationId xmlns:p14="http://schemas.microsoft.com/office/powerpoint/2010/main" val="3173167780"/>
      </p:ext>
    </p:extLst>
  </p:cSld>
  <p:clrMapOvr>
    <a:masterClrMapping/>
  </p:clrMapOvr>
  <p:timing>
    <p:tnLst>
      <p:par>
        <p:cTn id="1" dur="indefinite" restart="never" nodeType="tmRoot">
          <p:childTnLst>
            <p:par>
              <p:cTn id="2"/>
            </p:par>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lstStyle/>
          <a:p>
            <a:endParaRPr lang="en-US" dirty="0">
              <a:latin typeface="Agency FB" panose="020B0503020202020204" pitchFamily="34" charset="0"/>
            </a:endParaRPr>
          </a:p>
          <a:p>
            <a:endParaRPr lang="en-US" dirty="0">
              <a:latin typeface="Agency FB" panose="020B0503020202020204" pitchFamily="34" charset="0"/>
            </a:endParaRPr>
          </a:p>
          <a:p>
            <a:endParaRPr lang="en-US" dirty="0">
              <a:latin typeface="Agency FB" panose="020B0503020202020204" pitchFamily="34" charset="0"/>
            </a:endParaRPr>
          </a:p>
          <a:p>
            <a:endParaRPr lang="en-US" dirty="0">
              <a:latin typeface="Agency FB" panose="020B0503020202020204" pitchFamily="34" charset="0"/>
            </a:endParaRPr>
          </a:p>
        </p:txBody>
      </p:sp>
      <p:pic>
        <p:nvPicPr>
          <p:cNvPr id="4" name="Picture 3">
            <a:extLst>
              <a:ext uri="{FF2B5EF4-FFF2-40B4-BE49-F238E27FC236}">
                <a16:creationId xmlns:a16="http://schemas.microsoft.com/office/drawing/2014/main" id="{B1F05708-A9A9-B77F-7C15-BDB974DF69BA}"/>
              </a:ext>
            </a:extLst>
          </p:cNvPr>
          <p:cNvPicPr>
            <a:picLocks noChangeAspect="1"/>
          </p:cNvPicPr>
          <p:nvPr/>
        </p:nvPicPr>
        <p:blipFill rotWithShape="1">
          <a:blip r:embed="rId2"/>
          <a:srcRect l="39468" t="32123" r="39507" b="33543"/>
          <a:stretch/>
        </p:blipFill>
        <p:spPr>
          <a:xfrm>
            <a:off x="749507" y="404735"/>
            <a:ext cx="10702977" cy="5951095"/>
          </a:xfrm>
          <a:prstGeom prst="rect">
            <a:avLst/>
          </a:prstGeom>
        </p:spPr>
      </p:pic>
    </p:spTree>
    <p:extLst>
      <p:ext uri="{BB962C8B-B14F-4D97-AF65-F5344CB8AC3E}">
        <p14:creationId xmlns:p14="http://schemas.microsoft.com/office/powerpoint/2010/main" val="2731086242"/>
      </p:ext>
    </p:extLst>
  </p:cSld>
  <p:clrMapOvr>
    <a:masterClrMapping/>
  </p:clrMapOvr>
  <p:timing>
    <p:tnLst>
      <p:par>
        <p:cTn id="1" dur="indefinite" restart="never" nodeType="tmRoot">
          <p:childTnLst>
            <p:par>
              <p:cTn id="2"/>
            </p:par>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1"/>
            <a:ext cx="12192000" cy="6858000"/>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graphicFrame>
        <p:nvGraphicFramePr>
          <p:cNvPr id="5" name="Content Placeholder 1">
            <a:extLst>
              <a:ext uri="{FF2B5EF4-FFF2-40B4-BE49-F238E27FC236}">
                <a16:creationId xmlns:a16="http://schemas.microsoft.com/office/drawing/2014/main" id="{400E3614-48D1-A2B2-4BF2-5E6E8815FC52}"/>
              </a:ext>
            </a:extLst>
          </p:cNvPr>
          <p:cNvGraphicFramePr>
            <a:graphicFrameLocks/>
          </p:cNvGraphicFramePr>
          <p:nvPr/>
        </p:nvGraphicFramePr>
        <p:xfrm>
          <a:off x="83127" y="43006"/>
          <a:ext cx="12064058" cy="6858000"/>
        </p:xfrm>
        <a:graphic>
          <a:graphicData uri="http://schemas.openxmlformats.org/drawingml/2006/table">
            <a:tbl>
              <a:tblPr firstRow="1" bandRow="1">
                <a:tableStyleId>{5C22544A-7EE6-4342-B048-85BDC9FD1C3A}</a:tableStyleId>
              </a:tblPr>
              <a:tblGrid>
                <a:gridCol w="872837">
                  <a:extLst>
                    <a:ext uri="{9D8B030D-6E8A-4147-A177-3AD203B41FA5}">
                      <a16:colId xmlns:a16="http://schemas.microsoft.com/office/drawing/2014/main" val="656190512"/>
                    </a:ext>
                  </a:extLst>
                </a:gridCol>
                <a:gridCol w="5292436">
                  <a:extLst>
                    <a:ext uri="{9D8B030D-6E8A-4147-A177-3AD203B41FA5}">
                      <a16:colId xmlns:a16="http://schemas.microsoft.com/office/drawing/2014/main" val="182513778"/>
                    </a:ext>
                  </a:extLst>
                </a:gridCol>
                <a:gridCol w="5898785">
                  <a:extLst>
                    <a:ext uri="{9D8B030D-6E8A-4147-A177-3AD203B41FA5}">
                      <a16:colId xmlns:a16="http://schemas.microsoft.com/office/drawing/2014/main" val="3408488288"/>
                    </a:ext>
                  </a:extLst>
                </a:gridCol>
              </a:tblGrid>
              <a:tr h="508290">
                <a:tc>
                  <a:txBody>
                    <a:bodyPr/>
                    <a:lstStyle/>
                    <a:p>
                      <a:pPr algn="just"/>
                      <a:r>
                        <a:rPr lang="en-US" sz="2650" dirty="0">
                          <a:latin typeface="Agency FB" panose="020B0503020202020204" pitchFamily="34" charset="0"/>
                        </a:rPr>
                        <a:t>S/N.</a:t>
                      </a:r>
                    </a:p>
                  </a:txBody>
                  <a:tcPr/>
                </a:tc>
                <a:tc>
                  <a:txBody>
                    <a:bodyPr/>
                    <a:lstStyle/>
                    <a:p>
                      <a:pPr algn="just"/>
                      <a:r>
                        <a:rPr lang="en-US" sz="2650" dirty="0">
                          <a:latin typeface="Agency FB" panose="020B0503020202020204" pitchFamily="34" charset="0"/>
                        </a:rPr>
                        <a:t>Prokaryotic Cells </a:t>
                      </a:r>
                    </a:p>
                  </a:txBody>
                  <a:tcPr/>
                </a:tc>
                <a:tc>
                  <a:txBody>
                    <a:bodyPr/>
                    <a:lstStyle/>
                    <a:p>
                      <a:pPr algn="just"/>
                      <a:r>
                        <a:rPr lang="en-US" sz="2650" dirty="0">
                          <a:latin typeface="Agency FB" panose="020B0503020202020204" pitchFamily="34" charset="0"/>
                        </a:rPr>
                        <a:t>Eukaryotic Cells</a:t>
                      </a:r>
                    </a:p>
                  </a:txBody>
                  <a:tcPr/>
                </a:tc>
                <a:extLst>
                  <a:ext uri="{0D108BD9-81ED-4DB2-BD59-A6C34878D82A}">
                    <a16:rowId xmlns:a16="http://schemas.microsoft.com/office/drawing/2014/main" val="1915198475"/>
                  </a:ext>
                </a:extLst>
              </a:tr>
              <a:tr h="781984">
                <a:tc>
                  <a:txBody>
                    <a:bodyPr/>
                    <a:lstStyle/>
                    <a:p>
                      <a:pPr algn="just"/>
                      <a:r>
                        <a:rPr lang="en-US" sz="2200" dirty="0">
                          <a:latin typeface="Agency FB" panose="020B0503020202020204" pitchFamily="34" charset="0"/>
                        </a:rPr>
                        <a:t>8.</a:t>
                      </a:r>
                    </a:p>
                  </a:txBody>
                  <a:tcPr/>
                </a:tc>
                <a:tc>
                  <a:txBody>
                    <a:bodyPr/>
                    <a:lstStyle/>
                    <a:p>
                      <a:pPr algn="just"/>
                      <a:r>
                        <a:rPr lang="en-US" sz="2200" dirty="0">
                          <a:latin typeface="Agency FB" panose="020B0503020202020204" pitchFamily="34" charset="0"/>
                        </a:rPr>
                        <a:t>Endocytosis and </a:t>
                      </a:r>
                      <a:r>
                        <a:rPr lang="en-US" sz="2200" dirty="0" err="1">
                          <a:latin typeface="Agency FB" panose="020B0503020202020204" pitchFamily="34" charset="0"/>
                        </a:rPr>
                        <a:t>exocytose</a:t>
                      </a:r>
                      <a:r>
                        <a:rPr lang="en-US" sz="2200" dirty="0">
                          <a:latin typeface="Agency FB" panose="020B0503020202020204" pitchFamily="34" charset="0"/>
                        </a:rPr>
                        <a:t> do not occur. </a:t>
                      </a:r>
                    </a:p>
                  </a:txBody>
                  <a:tcPr/>
                </a:tc>
                <a:tc>
                  <a:txBody>
                    <a:bodyPr/>
                    <a:lstStyle/>
                    <a:p>
                      <a:pPr algn="just"/>
                      <a:r>
                        <a:rPr lang="en-US" sz="2200" dirty="0">
                          <a:latin typeface="Agency FB" panose="020B0503020202020204" pitchFamily="34" charset="0"/>
                        </a:rPr>
                        <a:t>These processes take place in many protists and in animals. </a:t>
                      </a:r>
                    </a:p>
                  </a:txBody>
                  <a:tcPr/>
                </a:tc>
                <a:extLst>
                  <a:ext uri="{0D108BD9-81ED-4DB2-BD59-A6C34878D82A}">
                    <a16:rowId xmlns:a16="http://schemas.microsoft.com/office/drawing/2014/main" val="1280638727"/>
                  </a:ext>
                </a:extLst>
              </a:tr>
              <a:tr h="1126057">
                <a:tc>
                  <a:txBody>
                    <a:bodyPr/>
                    <a:lstStyle/>
                    <a:p>
                      <a:pPr algn="just"/>
                      <a:r>
                        <a:rPr lang="en-US" sz="2200" dirty="0">
                          <a:latin typeface="Agency FB" panose="020B0503020202020204" pitchFamily="34" charset="0"/>
                        </a:rPr>
                        <a:t>9.</a:t>
                      </a:r>
                    </a:p>
                  </a:txBody>
                  <a:tcPr/>
                </a:tc>
                <a:tc>
                  <a:txBody>
                    <a:bodyPr/>
                    <a:lstStyle/>
                    <a:p>
                      <a:pPr algn="just"/>
                      <a:r>
                        <a:rPr lang="en-US" sz="2200" dirty="0">
                          <a:latin typeface="Agency FB" panose="020B0503020202020204" pitchFamily="34" charset="0"/>
                        </a:rPr>
                        <a:t>Process of meiosis or gamete formation or true fertilization does not occur.</a:t>
                      </a:r>
                    </a:p>
                  </a:txBody>
                  <a:tcPr/>
                </a:tc>
                <a:tc>
                  <a:txBody>
                    <a:bodyPr/>
                    <a:lstStyle/>
                    <a:p>
                      <a:pPr algn="just"/>
                      <a:r>
                        <a:rPr lang="en-US" sz="2200" dirty="0">
                          <a:latin typeface="Agency FB" panose="020B0503020202020204" pitchFamily="34" charset="0"/>
                        </a:rPr>
                        <a:t>In these cells the process of meiosis, gamete formation and true fertilization occur in most cases of sexual reproduction. </a:t>
                      </a:r>
                    </a:p>
                  </a:txBody>
                  <a:tcPr/>
                </a:tc>
                <a:extLst>
                  <a:ext uri="{0D108BD9-81ED-4DB2-BD59-A6C34878D82A}">
                    <a16:rowId xmlns:a16="http://schemas.microsoft.com/office/drawing/2014/main" val="3017633672"/>
                  </a:ext>
                </a:extLst>
              </a:tr>
              <a:tr h="437911">
                <a:tc>
                  <a:txBody>
                    <a:bodyPr/>
                    <a:lstStyle/>
                    <a:p>
                      <a:pPr algn="just"/>
                      <a:r>
                        <a:rPr lang="en-US" sz="2200" dirty="0">
                          <a:latin typeface="Agency FB" panose="020B0503020202020204" pitchFamily="34" charset="0"/>
                        </a:rPr>
                        <a:t>10.</a:t>
                      </a:r>
                    </a:p>
                  </a:txBody>
                  <a:tcPr/>
                </a:tc>
                <a:tc>
                  <a:txBody>
                    <a:bodyPr/>
                    <a:lstStyle/>
                    <a:p>
                      <a:pPr algn="just"/>
                      <a:r>
                        <a:rPr lang="en-US" sz="2200" dirty="0">
                          <a:latin typeface="Agency FB" panose="020B0503020202020204" pitchFamily="34" charset="0"/>
                        </a:rPr>
                        <a:t>Cells are haploid. </a:t>
                      </a:r>
                    </a:p>
                  </a:txBody>
                  <a:tcPr/>
                </a:tc>
                <a:tc>
                  <a:txBody>
                    <a:bodyPr/>
                    <a:lstStyle/>
                    <a:p>
                      <a:pPr algn="just"/>
                      <a:r>
                        <a:rPr lang="en-US" sz="2200" dirty="0">
                          <a:latin typeface="Agency FB" panose="020B0503020202020204" pitchFamily="34" charset="0"/>
                        </a:rPr>
                        <a:t>Cells are diploid, while haploid cells also occur. </a:t>
                      </a:r>
                    </a:p>
                  </a:txBody>
                  <a:tcPr/>
                </a:tc>
                <a:extLst>
                  <a:ext uri="{0D108BD9-81ED-4DB2-BD59-A6C34878D82A}">
                    <a16:rowId xmlns:a16="http://schemas.microsoft.com/office/drawing/2014/main" val="2219323692"/>
                  </a:ext>
                </a:extLst>
              </a:tr>
              <a:tr h="1126057">
                <a:tc>
                  <a:txBody>
                    <a:bodyPr/>
                    <a:lstStyle/>
                    <a:p>
                      <a:pPr algn="just"/>
                      <a:r>
                        <a:rPr lang="en-US" sz="2200" dirty="0">
                          <a:latin typeface="Agency FB" panose="020B0503020202020204" pitchFamily="34" charset="0"/>
                        </a:rPr>
                        <a:t>11.</a:t>
                      </a:r>
                    </a:p>
                  </a:txBody>
                  <a:tcPr/>
                </a:tc>
                <a:tc>
                  <a:txBody>
                    <a:bodyPr/>
                    <a:lstStyle/>
                    <a:p>
                      <a:pPr algn="just"/>
                      <a:r>
                        <a:rPr lang="en-US" sz="2200" dirty="0">
                          <a:latin typeface="Agency FB" panose="020B0503020202020204" pitchFamily="34" charset="0"/>
                        </a:rPr>
                        <a:t>Nuclear envelope is absent and nuclear material lie in cytoplasm and is called nucleoid. Nucleoid contains a single chromosome. </a:t>
                      </a:r>
                    </a:p>
                  </a:txBody>
                  <a:tcPr/>
                </a:tc>
                <a:tc>
                  <a:txBody>
                    <a:bodyPr/>
                    <a:lstStyle/>
                    <a:p>
                      <a:pPr algn="just"/>
                      <a:r>
                        <a:rPr lang="en-US" sz="2200" dirty="0">
                          <a:latin typeface="Agency FB" panose="020B0503020202020204" pitchFamily="34" charset="0"/>
                        </a:rPr>
                        <a:t>Nuclear envelope surrounds the nuclear material. The structure is called nucleus. It contains two to many chromosomes. </a:t>
                      </a:r>
                    </a:p>
                  </a:txBody>
                  <a:tcPr/>
                </a:tc>
                <a:extLst>
                  <a:ext uri="{0D108BD9-81ED-4DB2-BD59-A6C34878D82A}">
                    <a16:rowId xmlns:a16="http://schemas.microsoft.com/office/drawing/2014/main" val="2658510995"/>
                  </a:ext>
                </a:extLst>
              </a:tr>
              <a:tr h="437911">
                <a:tc>
                  <a:txBody>
                    <a:bodyPr/>
                    <a:lstStyle/>
                    <a:p>
                      <a:pPr algn="just"/>
                      <a:r>
                        <a:rPr lang="en-US" sz="2200" dirty="0">
                          <a:latin typeface="Agency FB" panose="020B0503020202020204" pitchFamily="34" charset="0"/>
                        </a:rPr>
                        <a:t>12.</a:t>
                      </a:r>
                    </a:p>
                  </a:txBody>
                  <a:tcPr/>
                </a:tc>
                <a:tc>
                  <a:txBody>
                    <a:bodyPr/>
                    <a:lstStyle/>
                    <a:p>
                      <a:pPr algn="just"/>
                      <a:r>
                        <a:rPr lang="en-US" sz="2200" dirty="0">
                          <a:latin typeface="Agency FB" panose="020B0503020202020204" pitchFamily="34" charset="0"/>
                        </a:rPr>
                        <a:t>Nucleolus absent. </a:t>
                      </a:r>
                    </a:p>
                  </a:txBody>
                  <a:tcPr/>
                </a:tc>
                <a:tc>
                  <a:txBody>
                    <a:bodyPr/>
                    <a:lstStyle/>
                    <a:p>
                      <a:pPr algn="just"/>
                      <a:r>
                        <a:rPr lang="en-US" sz="2200" dirty="0">
                          <a:latin typeface="Agency FB" panose="020B0503020202020204" pitchFamily="34" charset="0"/>
                        </a:rPr>
                        <a:t>One or more nucleoli are present within the nucleus. </a:t>
                      </a:r>
                    </a:p>
                  </a:txBody>
                  <a:tcPr/>
                </a:tc>
                <a:extLst>
                  <a:ext uri="{0D108BD9-81ED-4DB2-BD59-A6C34878D82A}">
                    <a16:rowId xmlns:a16="http://schemas.microsoft.com/office/drawing/2014/main" val="2363927042"/>
                  </a:ext>
                </a:extLst>
              </a:tr>
              <a:tr h="781984">
                <a:tc>
                  <a:txBody>
                    <a:bodyPr/>
                    <a:lstStyle/>
                    <a:p>
                      <a:pPr algn="just"/>
                      <a:r>
                        <a:rPr lang="en-US" sz="2200" dirty="0">
                          <a:latin typeface="Agency FB" panose="020B0503020202020204" pitchFamily="34" charset="0"/>
                        </a:rPr>
                        <a:t>13.</a:t>
                      </a:r>
                    </a:p>
                  </a:txBody>
                  <a:tcPr/>
                </a:tc>
                <a:tc>
                  <a:txBody>
                    <a:bodyPr/>
                    <a:lstStyle/>
                    <a:p>
                      <a:pPr algn="just"/>
                      <a:r>
                        <a:rPr lang="en-US" sz="2200" dirty="0">
                          <a:latin typeface="Agency FB" panose="020B0503020202020204" pitchFamily="34" charset="0"/>
                        </a:rPr>
                        <a:t>Circular DNA is present without associated proteins. </a:t>
                      </a:r>
                    </a:p>
                  </a:txBody>
                  <a:tcPr/>
                </a:tc>
                <a:tc>
                  <a:txBody>
                    <a:bodyPr/>
                    <a:lstStyle/>
                    <a:p>
                      <a:pPr algn="just"/>
                      <a:r>
                        <a:rPr lang="en-US" sz="2200" dirty="0">
                          <a:latin typeface="Agency FB" panose="020B0503020202020204" pitchFamily="34" charset="0"/>
                        </a:rPr>
                        <a:t>Nuclear DNA is linear and is associated with proteins, while extra nuclear DNA is present without proteins. </a:t>
                      </a:r>
                    </a:p>
                  </a:txBody>
                  <a:tcPr/>
                </a:tc>
                <a:extLst>
                  <a:ext uri="{0D108BD9-81ED-4DB2-BD59-A6C34878D82A}">
                    <a16:rowId xmlns:a16="http://schemas.microsoft.com/office/drawing/2014/main" val="942761457"/>
                  </a:ext>
                </a:extLst>
              </a:tr>
              <a:tr h="781984">
                <a:tc>
                  <a:txBody>
                    <a:bodyPr/>
                    <a:lstStyle/>
                    <a:p>
                      <a:pPr algn="just"/>
                      <a:r>
                        <a:rPr lang="en-US" sz="2200" dirty="0">
                          <a:latin typeface="Agency FB" panose="020B0503020202020204" pitchFamily="34" charset="0"/>
                        </a:rPr>
                        <a:t>14.</a:t>
                      </a:r>
                    </a:p>
                  </a:txBody>
                  <a:tcPr/>
                </a:tc>
                <a:tc>
                  <a:txBody>
                    <a:bodyPr/>
                    <a:lstStyle/>
                    <a:p>
                      <a:pPr algn="just"/>
                      <a:r>
                        <a:rPr lang="en-US" sz="2200" dirty="0">
                          <a:latin typeface="Agency FB" panose="020B0503020202020204" pitchFamily="34" charset="0"/>
                        </a:rPr>
                        <a:t>Flagella if present are simple, consist of a single fibril and are formed of a protein flagellin. </a:t>
                      </a:r>
                    </a:p>
                  </a:txBody>
                  <a:tcPr/>
                </a:tc>
                <a:tc>
                  <a:txBody>
                    <a:bodyPr/>
                    <a:lstStyle/>
                    <a:p>
                      <a:pPr algn="just"/>
                      <a:r>
                        <a:rPr lang="en-US" sz="2200" dirty="0">
                          <a:latin typeface="Agency FB" panose="020B0503020202020204" pitchFamily="34" charset="0"/>
                        </a:rPr>
                        <a:t>Flagella, if present are complex, have 9+2 pattern of microtubules formed of a protein tubulin. </a:t>
                      </a:r>
                    </a:p>
                  </a:txBody>
                  <a:tcPr/>
                </a:tc>
                <a:extLst>
                  <a:ext uri="{0D108BD9-81ED-4DB2-BD59-A6C34878D82A}">
                    <a16:rowId xmlns:a16="http://schemas.microsoft.com/office/drawing/2014/main" val="2729045185"/>
                  </a:ext>
                </a:extLst>
              </a:tr>
              <a:tr h="437911">
                <a:tc>
                  <a:txBody>
                    <a:bodyPr/>
                    <a:lstStyle/>
                    <a:p>
                      <a:pPr algn="just"/>
                      <a:r>
                        <a:rPr lang="en-US" sz="2200" dirty="0">
                          <a:latin typeface="Agency FB" panose="020B0503020202020204" pitchFamily="34" charset="0"/>
                        </a:rPr>
                        <a:t>15.</a:t>
                      </a:r>
                    </a:p>
                  </a:txBody>
                  <a:tcPr/>
                </a:tc>
                <a:tc>
                  <a:txBody>
                    <a:bodyPr/>
                    <a:lstStyle/>
                    <a:p>
                      <a:pPr algn="just"/>
                      <a:r>
                        <a:rPr lang="en-US" sz="2200" dirty="0">
                          <a:latin typeface="Agency FB" panose="020B0503020202020204" pitchFamily="34" charset="0"/>
                        </a:rPr>
                        <a:t>Plasmids and pili occur in many prokaryotic cells. </a:t>
                      </a:r>
                    </a:p>
                  </a:txBody>
                  <a:tcPr/>
                </a:tc>
                <a:tc>
                  <a:txBody>
                    <a:bodyPr/>
                    <a:lstStyle/>
                    <a:p>
                      <a:pPr algn="just"/>
                      <a:r>
                        <a:rPr lang="en-US" sz="2200" dirty="0">
                          <a:latin typeface="Agency FB" panose="020B0503020202020204" pitchFamily="34" charset="0"/>
                        </a:rPr>
                        <a:t>These structures are absent.</a:t>
                      </a:r>
                    </a:p>
                  </a:txBody>
                  <a:tcPr/>
                </a:tc>
                <a:extLst>
                  <a:ext uri="{0D108BD9-81ED-4DB2-BD59-A6C34878D82A}">
                    <a16:rowId xmlns:a16="http://schemas.microsoft.com/office/drawing/2014/main" val="2386856332"/>
                  </a:ext>
                </a:extLst>
              </a:tr>
              <a:tr h="437911">
                <a:tc>
                  <a:txBody>
                    <a:bodyPr/>
                    <a:lstStyle/>
                    <a:p>
                      <a:pPr algn="just"/>
                      <a:r>
                        <a:rPr lang="en-US" sz="2200" dirty="0">
                          <a:latin typeface="Agency FB" panose="020B0503020202020204" pitchFamily="34" charset="0"/>
                        </a:rPr>
                        <a:t>16.</a:t>
                      </a:r>
                    </a:p>
                  </a:txBody>
                  <a:tcPr/>
                </a:tc>
                <a:tc>
                  <a:txBody>
                    <a:bodyPr/>
                    <a:lstStyle/>
                    <a:p>
                      <a:pPr algn="just"/>
                      <a:r>
                        <a:rPr lang="en-US" sz="2200" dirty="0">
                          <a:latin typeface="Agency FB" panose="020B0503020202020204" pitchFamily="34" charset="0"/>
                        </a:rPr>
                        <a:t>Most prokaryotes are asexual organisms. </a:t>
                      </a:r>
                    </a:p>
                  </a:txBody>
                  <a:tcPr/>
                </a:tc>
                <a:tc>
                  <a:txBody>
                    <a:bodyPr/>
                    <a:lstStyle/>
                    <a:p>
                      <a:pPr algn="just"/>
                      <a:r>
                        <a:rPr lang="en-US" sz="2200" dirty="0">
                          <a:latin typeface="Agency FB" panose="020B0503020202020204" pitchFamily="34" charset="0"/>
                        </a:rPr>
                        <a:t>Most of them are asexual organisms. </a:t>
                      </a:r>
                    </a:p>
                  </a:txBody>
                  <a:tcPr/>
                </a:tc>
                <a:extLst>
                  <a:ext uri="{0D108BD9-81ED-4DB2-BD59-A6C34878D82A}">
                    <a16:rowId xmlns:a16="http://schemas.microsoft.com/office/drawing/2014/main" val="1772458764"/>
                  </a:ext>
                </a:extLst>
              </a:tr>
            </a:tbl>
          </a:graphicData>
        </a:graphic>
      </p:graphicFrame>
    </p:spTree>
    <p:extLst>
      <p:ext uri="{BB962C8B-B14F-4D97-AF65-F5344CB8AC3E}">
        <p14:creationId xmlns:p14="http://schemas.microsoft.com/office/powerpoint/2010/main" val="63522485"/>
      </p:ext>
    </p:extLst>
  </p:cSld>
  <p:clrMapOvr>
    <a:masterClrMapping/>
  </p:clrMapOvr>
  <p:timing>
    <p:tnLst>
      <p:par>
        <p:cTn id="1" dur="indefinite" restart="never" nodeType="tmRoot">
          <p:childTnLst>
            <p:par>
              <p:cTn id="2"/>
            </p:par>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2200" b="1" dirty="0">
                <a:solidFill>
                  <a:srgbClr val="FF0000"/>
                </a:solidFill>
                <a:latin typeface="Agency FB" panose="020B0503020202020204" pitchFamily="34" charset="0"/>
              </a:rPr>
              <a:t>    GLOSSARY </a:t>
            </a:r>
          </a:p>
          <a:p>
            <a:pPr algn="just"/>
            <a:r>
              <a:rPr lang="en-US" sz="2200" b="1" dirty="0">
                <a:highlight>
                  <a:srgbClr val="FFFF00"/>
                </a:highlight>
                <a:latin typeface="Agency FB" panose="020B0503020202020204" pitchFamily="34" charset="0"/>
              </a:rPr>
              <a:t>Cytoplasm:</a:t>
            </a:r>
            <a:r>
              <a:rPr lang="en-US" sz="2200" dirty="0">
                <a:latin typeface="Agency FB" panose="020B0503020202020204" pitchFamily="34" charset="0"/>
              </a:rPr>
              <a:t> Gel like substance enclosed within the cell membrane excluding nucleus. </a:t>
            </a:r>
          </a:p>
          <a:p>
            <a:pPr algn="just"/>
            <a:r>
              <a:rPr lang="en-US" sz="2200" b="1" dirty="0">
                <a:highlight>
                  <a:srgbClr val="FFFF00"/>
                </a:highlight>
                <a:latin typeface="Agency FB" panose="020B0503020202020204" pitchFamily="34" charset="0"/>
              </a:rPr>
              <a:t>Plasma membrane: </a:t>
            </a:r>
            <a:r>
              <a:rPr lang="en-US" sz="2200" dirty="0">
                <a:latin typeface="Agency FB" panose="020B0503020202020204" pitchFamily="34" charset="0"/>
              </a:rPr>
              <a:t>It is the biological membrane that separates the interior of the cell from the outside environment. </a:t>
            </a:r>
          </a:p>
          <a:p>
            <a:pPr algn="just"/>
            <a:r>
              <a:rPr lang="en-US" sz="2200" b="1" dirty="0">
                <a:highlight>
                  <a:srgbClr val="FFFF00"/>
                </a:highlight>
                <a:latin typeface="Agency FB" panose="020B0503020202020204" pitchFamily="34" charset="0"/>
              </a:rPr>
              <a:t>Prokaryote: </a:t>
            </a:r>
            <a:r>
              <a:rPr lang="en-US" sz="2200" dirty="0">
                <a:latin typeface="Agency FB" panose="020B0503020202020204" pitchFamily="34" charset="0"/>
              </a:rPr>
              <a:t>The cell that lacks a distinct nucleus and other specialized membrane bound organelles. </a:t>
            </a:r>
          </a:p>
          <a:p>
            <a:pPr algn="just"/>
            <a:r>
              <a:rPr lang="en-US" sz="2200" b="1" dirty="0">
                <a:highlight>
                  <a:srgbClr val="FFFF00"/>
                </a:highlight>
                <a:latin typeface="Agency FB" panose="020B0503020202020204" pitchFamily="34" charset="0"/>
              </a:rPr>
              <a:t>Eukaryote:</a:t>
            </a:r>
            <a:r>
              <a:rPr lang="en-US" sz="2200" dirty="0">
                <a:latin typeface="Agency FB" panose="020B0503020202020204" pitchFamily="34" charset="0"/>
              </a:rPr>
              <a:t> an organism whose cell contains a membrane bound distinct nucleus along with other specialized organelles enclosed in membranes. </a:t>
            </a:r>
          </a:p>
          <a:p>
            <a:pPr algn="just"/>
            <a:r>
              <a:rPr lang="en-US" sz="2200" b="1" dirty="0">
                <a:highlight>
                  <a:srgbClr val="FFFF00"/>
                </a:highlight>
                <a:latin typeface="Agency FB" panose="020B0503020202020204" pitchFamily="34" charset="0"/>
              </a:rPr>
              <a:t>Mesosome:</a:t>
            </a:r>
            <a:r>
              <a:rPr lang="en-US" sz="2200" dirty="0">
                <a:latin typeface="Agency FB" panose="020B0503020202020204" pitchFamily="34" charset="0"/>
              </a:rPr>
              <a:t> The in-folding of plasma membrane in some bacterial cells that carry respiratory enzymes. </a:t>
            </a:r>
          </a:p>
          <a:p>
            <a:pPr algn="just"/>
            <a:r>
              <a:rPr lang="en-US" sz="2200" b="1" dirty="0">
                <a:highlight>
                  <a:srgbClr val="FFFF00"/>
                </a:highlight>
                <a:latin typeface="Agency FB" panose="020B0503020202020204" pitchFamily="34" charset="0"/>
              </a:rPr>
              <a:t>Poly-ribosome: </a:t>
            </a:r>
            <a:r>
              <a:rPr lang="en-US" sz="2200" dirty="0">
                <a:latin typeface="Agency FB" panose="020B0503020202020204" pitchFamily="34" charset="0"/>
              </a:rPr>
              <a:t>It is a group of ribosomes associated with a single messenger RNA during the translation process. </a:t>
            </a:r>
          </a:p>
          <a:p>
            <a:pPr algn="just"/>
            <a:r>
              <a:rPr lang="en-US" sz="2200" b="1" dirty="0">
                <a:highlight>
                  <a:srgbClr val="FFFF00"/>
                </a:highlight>
                <a:latin typeface="Agency FB" panose="020B0503020202020204" pitchFamily="34" charset="0"/>
              </a:rPr>
              <a:t>Phagocytosis: </a:t>
            </a:r>
            <a:r>
              <a:rPr lang="en-US" sz="2200" dirty="0">
                <a:latin typeface="Agency FB" panose="020B0503020202020204" pitchFamily="34" charset="0"/>
              </a:rPr>
              <a:t>The process by which a cell engulfs a solid particle to form an internal vesicle known as phagosome is called phagocytosis, also called eating of cell. </a:t>
            </a:r>
          </a:p>
          <a:p>
            <a:pPr algn="just"/>
            <a:r>
              <a:rPr lang="en-US" sz="2200" b="1" dirty="0">
                <a:highlight>
                  <a:srgbClr val="FFFF00"/>
                </a:highlight>
                <a:latin typeface="Agency FB" panose="020B0503020202020204" pitchFamily="34" charset="0"/>
              </a:rPr>
              <a:t>Pinocytosis:</a:t>
            </a:r>
            <a:r>
              <a:rPr lang="en-US" sz="2200" dirty="0">
                <a:latin typeface="Agency FB" panose="020B0503020202020204" pitchFamily="34" charset="0"/>
              </a:rPr>
              <a:t> The process of intake of liquid into a cell by the budding of small vesicles from the cell membrane is called pinocytosis, also called drinking of cell. </a:t>
            </a:r>
          </a:p>
          <a:p>
            <a:pPr algn="just"/>
            <a:r>
              <a:rPr lang="en-US" sz="2200" b="1" dirty="0">
                <a:highlight>
                  <a:srgbClr val="FFFF00"/>
                </a:highlight>
                <a:latin typeface="Agency FB" panose="020B0503020202020204" pitchFamily="34" charset="0"/>
              </a:rPr>
              <a:t>Exocytosis:</a:t>
            </a:r>
            <a:r>
              <a:rPr lang="en-US" sz="2200" dirty="0">
                <a:latin typeface="Agency FB" panose="020B0503020202020204" pitchFamily="34" charset="0"/>
              </a:rPr>
              <a:t> In the process of exocytosis materials are exported outside the cell by using energy from ATP molecules. </a:t>
            </a:r>
          </a:p>
          <a:p>
            <a:pPr algn="just"/>
            <a:r>
              <a:rPr lang="en-US" sz="2200" b="1" dirty="0">
                <a:highlight>
                  <a:srgbClr val="FFFF00"/>
                </a:highlight>
                <a:latin typeface="Agency FB" panose="020B0503020202020204" pitchFamily="34" charset="0"/>
              </a:rPr>
              <a:t>Conjugation:</a:t>
            </a:r>
            <a:r>
              <a:rPr lang="en-US" sz="2200" dirty="0">
                <a:latin typeface="Agency FB" panose="020B0503020202020204" pitchFamily="34" charset="0"/>
              </a:rPr>
              <a:t> When the genetic material is transferred from one bacterial cell to other either by direct contact or by a bridge like connection between two cells is called conjugation.</a:t>
            </a:r>
          </a:p>
        </p:txBody>
      </p:sp>
    </p:spTree>
    <p:extLst>
      <p:ext uri="{BB962C8B-B14F-4D97-AF65-F5344CB8AC3E}">
        <p14:creationId xmlns:p14="http://schemas.microsoft.com/office/powerpoint/2010/main" val="403257564"/>
      </p:ext>
    </p:extLst>
  </p:cSld>
  <p:clrMapOvr>
    <a:masterClrMapping/>
  </p:clrMapOvr>
  <p:timing>
    <p:tnLst>
      <p:par>
        <p:cTn id="1" dur="indefinite" restart="never" nodeType="tmRoot">
          <p:childTnLst>
            <p:par>
              <p:cTn id="2"/>
            </p:par>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Autofit/>
          </a:bodyPr>
          <a:lstStyle/>
          <a:p>
            <a:pPr marL="0" indent="0" algn="just">
              <a:buNone/>
            </a:pPr>
            <a:r>
              <a:rPr lang="en-US" sz="2500" b="1" dirty="0">
                <a:solidFill>
                  <a:srgbClr val="FF0000"/>
                </a:solidFill>
                <a:latin typeface="Agency FB" panose="020B0503020202020204" pitchFamily="34" charset="0"/>
              </a:rPr>
              <a:t>   Multiple Choice Questions: </a:t>
            </a:r>
          </a:p>
          <a:p>
            <a:pPr algn="just"/>
            <a:r>
              <a:rPr lang="en-US" sz="2500" dirty="0">
                <a:highlight>
                  <a:srgbClr val="FFFF00"/>
                </a:highlight>
                <a:latin typeface="Agency FB" panose="020B0503020202020204" pitchFamily="34" charset="0"/>
              </a:rPr>
              <a:t>1. There is no organized nucleus in: </a:t>
            </a:r>
            <a:r>
              <a:rPr lang="en-US" sz="2500" dirty="0">
                <a:latin typeface="Agency FB" panose="020B0503020202020204" pitchFamily="34" charset="0"/>
              </a:rPr>
              <a:t>(a) Bacterial cell (b) Green algae cell (c) Animal cell (d) Plant cell </a:t>
            </a:r>
          </a:p>
          <a:p>
            <a:pPr algn="just"/>
            <a:r>
              <a:rPr lang="en-US" sz="2500" dirty="0">
                <a:highlight>
                  <a:srgbClr val="FFFF00"/>
                </a:highlight>
                <a:latin typeface="Agency FB" panose="020B0503020202020204" pitchFamily="34" charset="0"/>
              </a:rPr>
              <a:t>2. The prokaryotic cells are characterized by: </a:t>
            </a:r>
            <a:r>
              <a:rPr lang="en-US" sz="2500" dirty="0">
                <a:latin typeface="Agency FB" panose="020B0503020202020204" pitchFamily="34" charset="0"/>
              </a:rPr>
              <a:t>(a) A distinct nuclear membrane (b) Absence of chromatin material (c) Distinct chromosome (d) Absence of nuclear membrane </a:t>
            </a:r>
          </a:p>
          <a:p>
            <a:pPr algn="just"/>
            <a:r>
              <a:rPr lang="en-US" sz="2500" dirty="0">
                <a:highlight>
                  <a:srgbClr val="FFFF00"/>
                </a:highlight>
                <a:latin typeface="Agency FB" panose="020B0503020202020204" pitchFamily="34" charset="0"/>
              </a:rPr>
              <a:t>3. In a prokaryotic cell, DNA is: </a:t>
            </a:r>
            <a:r>
              <a:rPr lang="en-US" sz="2500" dirty="0">
                <a:latin typeface="Agency FB" panose="020B0503020202020204" pitchFamily="34" charset="0"/>
              </a:rPr>
              <a:t>(a) Enclosed by nuclear envelop (b) Lacking (c) Not a genetic material (d) without a membrane </a:t>
            </a:r>
          </a:p>
          <a:p>
            <a:pPr algn="just"/>
            <a:r>
              <a:rPr lang="en-US" sz="2500" dirty="0">
                <a:highlight>
                  <a:srgbClr val="FFFF00"/>
                </a:highlight>
                <a:latin typeface="Agency FB" panose="020B0503020202020204" pitchFamily="34" charset="0"/>
              </a:rPr>
              <a:t>4. Cell wall is found around the: </a:t>
            </a:r>
            <a:r>
              <a:rPr lang="en-US" sz="2500" dirty="0">
                <a:latin typeface="Agency FB" panose="020B0503020202020204" pitchFamily="34" charset="0"/>
              </a:rPr>
              <a:t>(a) Prokaryotic cells (b) Algal cells (c) Plant cells (d) All the above </a:t>
            </a:r>
          </a:p>
          <a:p>
            <a:pPr algn="just"/>
            <a:r>
              <a:rPr lang="en-US" sz="2500" dirty="0">
                <a:highlight>
                  <a:srgbClr val="FFFF00"/>
                </a:highlight>
                <a:latin typeface="Agency FB" panose="020B0503020202020204" pitchFamily="34" charset="0"/>
              </a:rPr>
              <a:t>5. Chemical energy of food stuffs is converted into biologically useful forms by: </a:t>
            </a:r>
            <a:r>
              <a:rPr lang="en-US" sz="2500" dirty="0">
                <a:latin typeface="Agency FB" panose="020B0503020202020204" pitchFamily="34" charset="0"/>
              </a:rPr>
              <a:t>(a) Ribosomes (b) Golgi complex (c) Mitochondria (d) Plastids</a:t>
            </a:r>
          </a:p>
          <a:p>
            <a:pPr algn="just"/>
            <a:r>
              <a:rPr lang="en-US" sz="2500" dirty="0">
                <a:highlight>
                  <a:srgbClr val="FFFF00"/>
                </a:highlight>
                <a:latin typeface="Agency FB" panose="020B0503020202020204" pitchFamily="34" charset="0"/>
              </a:rPr>
              <a:t>6. Sun radiant energy is converted into chemical energy of organic compound by: </a:t>
            </a:r>
            <a:r>
              <a:rPr lang="en-US" sz="2500" dirty="0">
                <a:latin typeface="Agency FB" panose="020B0503020202020204" pitchFamily="34" charset="0"/>
              </a:rPr>
              <a:t>(a) Mitochondria (b) Chloroplast (c) Ribosomes (d) Centrosomes </a:t>
            </a:r>
          </a:p>
          <a:p>
            <a:pPr algn="just"/>
            <a:r>
              <a:rPr lang="en-US" sz="2500" dirty="0">
                <a:highlight>
                  <a:srgbClr val="FFFF00"/>
                </a:highlight>
                <a:latin typeface="Agency FB" panose="020B0503020202020204" pitchFamily="34" charset="0"/>
              </a:rPr>
              <a:t>7. Which structure is present only in animal cell? </a:t>
            </a:r>
            <a:r>
              <a:rPr lang="en-US" sz="2500" dirty="0">
                <a:latin typeface="Agency FB" panose="020B0503020202020204" pitchFamily="34" charset="0"/>
              </a:rPr>
              <a:t>(a) Cell membrane (b) Lysosomes (c) Centrioles (d) Ribosomes </a:t>
            </a:r>
          </a:p>
          <a:p>
            <a:pPr algn="just"/>
            <a:r>
              <a:rPr lang="en-US" sz="2500" dirty="0">
                <a:highlight>
                  <a:srgbClr val="FFFF00"/>
                </a:highlight>
                <a:latin typeface="Agency FB" panose="020B0503020202020204" pitchFamily="34" charset="0"/>
              </a:rPr>
              <a:t>8. Single envelope system is characteristic of: </a:t>
            </a:r>
            <a:r>
              <a:rPr lang="en-US" sz="2500" dirty="0">
                <a:latin typeface="Agency FB" panose="020B0503020202020204" pitchFamily="34" charset="0"/>
              </a:rPr>
              <a:t>(a) Prokaryotic cell (b) Eukaryotic cell (c) None (d) Both </a:t>
            </a:r>
          </a:p>
          <a:p>
            <a:pPr algn="just"/>
            <a:r>
              <a:rPr lang="en-US" sz="2500" dirty="0">
                <a:highlight>
                  <a:srgbClr val="FFFF00"/>
                </a:highlight>
                <a:latin typeface="Agency FB" panose="020B0503020202020204" pitchFamily="34" charset="0"/>
              </a:rPr>
              <a:t>9. Prokaryote and eukaryotes have the common: </a:t>
            </a:r>
            <a:r>
              <a:rPr lang="en-US" sz="2500" dirty="0">
                <a:latin typeface="Agency FB" panose="020B0503020202020204" pitchFamily="34" charset="0"/>
              </a:rPr>
              <a:t>(a) Mitotic apparatus (b) Histone (c) Genetic code (d) Mitochondria </a:t>
            </a:r>
          </a:p>
          <a:p>
            <a:pPr algn="just"/>
            <a:r>
              <a:rPr lang="en-US" sz="2500" dirty="0">
                <a:highlight>
                  <a:srgbClr val="FFFF00"/>
                </a:highlight>
                <a:latin typeface="Agency FB" panose="020B0503020202020204" pitchFamily="34" charset="0"/>
              </a:rPr>
              <a:t>10. Unicellular microscopic organisms were first studied by:</a:t>
            </a:r>
            <a:r>
              <a:rPr lang="en-US" sz="2500" dirty="0">
                <a:latin typeface="Agency FB" panose="020B0503020202020204" pitchFamily="34" charset="0"/>
              </a:rPr>
              <a:t> (a) Robert Hooke (b) Priestley (c) Pasteur (d) Leeuwenhoek </a:t>
            </a:r>
          </a:p>
        </p:txBody>
      </p:sp>
    </p:spTree>
    <p:extLst>
      <p:ext uri="{BB962C8B-B14F-4D97-AF65-F5344CB8AC3E}">
        <p14:creationId xmlns:p14="http://schemas.microsoft.com/office/powerpoint/2010/main" val="312270378"/>
      </p:ext>
    </p:extLst>
  </p:cSld>
  <p:clrMapOvr>
    <a:masterClrMapping/>
  </p:clrMapOvr>
  <p:timing>
    <p:tnLst>
      <p:par>
        <p:cTn id="1" dur="indefinite" restart="never" nodeType="tmRoot">
          <p:childTnLst>
            <p:par>
              <p:cTn id="2"/>
            </p:par>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43345" y="138545"/>
            <a:ext cx="11457710" cy="6456219"/>
          </a:xfrm>
          <a:ln w="38100">
            <a:solidFill>
              <a:srgbClr val="FF0000"/>
            </a:solidFill>
          </a:ln>
        </p:spPr>
        <p:txBody>
          <a:bodyPr>
            <a:normAutofit lnSpcReduction="10000"/>
          </a:bodyPr>
          <a:lstStyle/>
          <a:p>
            <a:pPr marL="0" indent="0" algn="just">
              <a:buNone/>
            </a:pPr>
            <a:r>
              <a:rPr lang="en-US" dirty="0">
                <a:latin typeface="Agency FB" pitchFamily="34" charset="0"/>
              </a:rPr>
              <a:t> </a:t>
            </a:r>
            <a:r>
              <a:rPr lang="en-US" sz="3800" b="1" dirty="0">
                <a:solidFill>
                  <a:srgbClr val="FF0000"/>
                </a:solidFill>
                <a:highlight>
                  <a:srgbClr val="FFFF00"/>
                </a:highlight>
                <a:latin typeface="Agency FB" pitchFamily="34" charset="0"/>
              </a:rPr>
              <a:t>Overview – The Plasma Membrane (Plasmalemma; Cell Membrane) </a:t>
            </a:r>
          </a:p>
          <a:p>
            <a:pPr algn="just"/>
            <a:r>
              <a:rPr lang="en-US" sz="2500" b="1" dirty="0">
                <a:highlight>
                  <a:srgbClr val="FFFF00"/>
                </a:highlight>
                <a:latin typeface="Agency FB" panose="020B0503020202020204" pitchFamily="34" charset="0"/>
              </a:rPr>
              <a:t>A. Structure</a:t>
            </a:r>
            <a:r>
              <a:rPr lang="en-US" sz="2500" dirty="0">
                <a:latin typeface="Agency FB" panose="020B0503020202020204" pitchFamily="34" charset="0"/>
              </a:rPr>
              <a:t> </a:t>
            </a:r>
          </a:p>
          <a:p>
            <a:pPr algn="just"/>
            <a:r>
              <a:rPr lang="en-US" sz="2500" dirty="0">
                <a:latin typeface="Agency FB" panose="020B0503020202020204" pitchFamily="34" charset="0"/>
              </a:rPr>
              <a:t>Is approximately 7.5 nm thick and consists of two leaflets, known as the lipid bilayer that houses associated integral and peripheral proteins. </a:t>
            </a:r>
          </a:p>
          <a:p>
            <a:pPr algn="just"/>
            <a:r>
              <a:rPr lang="en-US" sz="2500" dirty="0">
                <a:latin typeface="Agency FB" panose="020B0503020202020204" pitchFamily="34" charset="0"/>
              </a:rPr>
              <a:t>1. The inner leaflet of the plasma membrane faces the cytoplasm, and the outer leaflet faces the extracellular environment. </a:t>
            </a:r>
          </a:p>
          <a:p>
            <a:pPr algn="just"/>
            <a:r>
              <a:rPr lang="en-US" sz="2500" dirty="0">
                <a:latin typeface="Agency FB" panose="020B0503020202020204" pitchFamily="34" charset="0"/>
              </a:rPr>
              <a:t>2. When examined by transmission electron microscopy, the plasma membrane displays a trilaminar (unit membrane) structure. </a:t>
            </a:r>
          </a:p>
          <a:p>
            <a:pPr algn="just"/>
            <a:r>
              <a:rPr lang="en-US" sz="2500" b="1" dirty="0">
                <a:highlight>
                  <a:srgbClr val="FFFF00"/>
                </a:highlight>
                <a:latin typeface="Agency FB" panose="020B0503020202020204" pitchFamily="34" charset="0"/>
              </a:rPr>
              <a:t>B. Function </a:t>
            </a:r>
          </a:p>
          <a:p>
            <a:pPr algn="just"/>
            <a:r>
              <a:rPr lang="en-US" sz="2500" dirty="0">
                <a:latin typeface="Agency FB" panose="020B0503020202020204" pitchFamily="34" charset="0"/>
              </a:rPr>
              <a:t>1. It envelops the cell and maintains its structural and functional integrity. </a:t>
            </a:r>
          </a:p>
          <a:p>
            <a:pPr algn="just"/>
            <a:r>
              <a:rPr lang="en-US" sz="2500" dirty="0">
                <a:latin typeface="Agency FB" panose="020B0503020202020204" pitchFamily="34" charset="0"/>
              </a:rPr>
              <a:t>2. It acts as a semipermeable membrane between the cytoplasm and the external environment. </a:t>
            </a:r>
          </a:p>
          <a:p>
            <a:pPr algn="just"/>
            <a:r>
              <a:rPr lang="en-US" sz="2500" dirty="0">
                <a:latin typeface="Agency FB" panose="020B0503020202020204" pitchFamily="34" charset="0"/>
              </a:rPr>
              <a:t>3. It permits the cell to recognize macromolecules and other cells as well as to be recognized by other cells. </a:t>
            </a:r>
          </a:p>
          <a:p>
            <a:pPr algn="just"/>
            <a:r>
              <a:rPr lang="en-US" sz="2500" dirty="0">
                <a:latin typeface="Agency FB" panose="020B0503020202020204" pitchFamily="34" charset="0"/>
              </a:rPr>
              <a:t>4. It participates in the transduction of extracellular signals into intracellular events. </a:t>
            </a:r>
          </a:p>
          <a:p>
            <a:pPr algn="just"/>
            <a:r>
              <a:rPr lang="en-US" sz="2500" dirty="0">
                <a:latin typeface="Agency FB" panose="020B0503020202020204" pitchFamily="34" charset="0"/>
              </a:rPr>
              <a:t>5. It assists in controlling interaction between cells. </a:t>
            </a:r>
          </a:p>
          <a:p>
            <a:pPr algn="just"/>
            <a:r>
              <a:rPr lang="en-US" sz="2500" dirty="0">
                <a:latin typeface="Agency FB" panose="020B0503020202020204" pitchFamily="34" charset="0"/>
              </a:rPr>
              <a:t>6. It maintains an electrical potential difference between the cytoplasmic and extracellular sides.</a:t>
            </a:r>
          </a:p>
          <a:p>
            <a:pPr algn="just">
              <a:buNone/>
            </a:pPr>
            <a:endParaRPr lang="en-US" sz="1800" b="1" dirty="0">
              <a:latin typeface="Agency FB" pitchFamily="34" charset="0"/>
            </a:endParaRPr>
          </a:p>
          <a:p>
            <a:pPr marL="0" indent="0">
              <a:buNone/>
            </a:pPr>
            <a:endParaRPr lang="en-US" dirty="0">
              <a:latin typeface="Agency FB" panose="020B0503020202020204" pitchFamily="34" charset="0"/>
            </a:endParaRPr>
          </a:p>
        </p:txBody>
      </p:sp>
    </p:spTree>
    <p:extLst>
      <p:ext uri="{BB962C8B-B14F-4D97-AF65-F5344CB8AC3E}">
        <p14:creationId xmlns:p14="http://schemas.microsoft.com/office/powerpoint/2010/main" val="3053873040"/>
      </p:ext>
    </p:extLst>
  </p:cSld>
  <p:clrMapOvr>
    <a:masterClrMapping/>
  </p:clrMapOvr>
  <p:timing>
    <p:tnLst>
      <p:par>
        <p:cTn id="1" dur="indefinite" restart="never" nodeType="tmRoot">
          <p:childTnLst>
            <p:par>
              <p:cTn id="2"/>
            </p:par>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5F9108E0-A8CE-7EED-5EDD-A89DE28FB3D0}"/>
              </a:ext>
            </a:extLst>
          </p:cNvPr>
          <p:cNvPicPr>
            <a:picLocks noChangeAspect="1"/>
          </p:cNvPicPr>
          <p:nvPr/>
        </p:nvPicPr>
        <p:blipFill rotWithShape="1">
          <a:blip r:embed="rId2"/>
          <a:srcRect l="24773" t="45856" r="27727" b="24432"/>
          <a:stretch/>
        </p:blipFill>
        <p:spPr>
          <a:xfrm>
            <a:off x="1440873" y="997527"/>
            <a:ext cx="9601200" cy="4197928"/>
          </a:xfrm>
          <a:prstGeom prst="rect">
            <a:avLst/>
          </a:prstGeom>
        </p:spPr>
      </p:pic>
      <p:sp>
        <p:nvSpPr>
          <p:cNvPr id="6" name="TextBox 5">
            <a:extLst>
              <a:ext uri="{FF2B5EF4-FFF2-40B4-BE49-F238E27FC236}">
                <a16:creationId xmlns:a16="http://schemas.microsoft.com/office/drawing/2014/main" id="{F62B982F-CC0D-6CA0-EF58-00068DD807A7}"/>
              </a:ext>
            </a:extLst>
          </p:cNvPr>
          <p:cNvSpPr txBox="1"/>
          <p:nvPr/>
        </p:nvSpPr>
        <p:spPr>
          <a:xfrm>
            <a:off x="969817" y="5211969"/>
            <a:ext cx="10238509" cy="1200329"/>
          </a:xfrm>
          <a:prstGeom prst="rect">
            <a:avLst/>
          </a:prstGeom>
          <a:noFill/>
        </p:spPr>
        <p:txBody>
          <a:bodyPr wrap="square">
            <a:spAutoFit/>
          </a:bodyPr>
          <a:lstStyle/>
          <a:p>
            <a:pPr algn="just"/>
            <a:r>
              <a:rPr lang="en-US" b="1" dirty="0">
                <a:highlight>
                  <a:srgbClr val="FFFF00"/>
                </a:highlight>
                <a:latin typeface="Agency FB" panose="020B0503020202020204" pitchFamily="34" charset="0"/>
              </a:rPr>
              <a:t>The plasma membrane showing the outer (top) and inner (bottom) leaflets of the unit membrane. The hydrophobic fatty acyl tails and the polar heads of the phospholipids constitute the lipid bilayer. Integral proteins are embedded in the lipid bilayer. Peripheral proteins are located primarily on the cytoplasmic aspect of the inner leaflet and are attached by noncovalent interactions to integral proteins.</a:t>
            </a:r>
          </a:p>
        </p:txBody>
      </p:sp>
    </p:spTree>
    <p:extLst>
      <p:ext uri="{BB962C8B-B14F-4D97-AF65-F5344CB8AC3E}">
        <p14:creationId xmlns:p14="http://schemas.microsoft.com/office/powerpoint/2010/main" val="1463065924"/>
      </p:ext>
    </p:extLst>
  </p:cSld>
  <p:clrMapOvr>
    <a:masterClrMapping/>
  </p:clrMapOvr>
  <p:timing>
    <p:tnLst>
      <p:par>
        <p:cTn id="1" dur="indefinite" restart="never" nodeType="tmRoot">
          <p:childTnLst>
            <p:par>
              <p:cTn id="2"/>
            </p:par>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4D61E56D-D707-681D-A7A7-A3F0C1BE1CAC}"/>
              </a:ext>
            </a:extLst>
          </p:cNvPr>
          <p:cNvPicPr>
            <a:picLocks noChangeAspect="1"/>
          </p:cNvPicPr>
          <p:nvPr/>
        </p:nvPicPr>
        <p:blipFill rotWithShape="1">
          <a:blip r:embed="rId2"/>
          <a:srcRect l="33636" t="17561" r="37500" b="17762"/>
          <a:stretch/>
        </p:blipFill>
        <p:spPr>
          <a:xfrm>
            <a:off x="2992582" y="498765"/>
            <a:ext cx="5985163" cy="5140036"/>
          </a:xfrm>
          <a:prstGeom prst="rect">
            <a:avLst/>
          </a:prstGeom>
        </p:spPr>
      </p:pic>
      <p:sp>
        <p:nvSpPr>
          <p:cNvPr id="6" name="TextBox 5">
            <a:extLst>
              <a:ext uri="{FF2B5EF4-FFF2-40B4-BE49-F238E27FC236}">
                <a16:creationId xmlns:a16="http://schemas.microsoft.com/office/drawing/2014/main" id="{C901ED73-BB88-2B98-DD47-08DA55B16E4F}"/>
              </a:ext>
            </a:extLst>
          </p:cNvPr>
          <p:cNvSpPr txBox="1"/>
          <p:nvPr/>
        </p:nvSpPr>
        <p:spPr>
          <a:xfrm>
            <a:off x="1219200" y="5641255"/>
            <a:ext cx="9448800" cy="707886"/>
          </a:xfrm>
          <a:prstGeom prst="rect">
            <a:avLst/>
          </a:prstGeom>
          <a:noFill/>
        </p:spPr>
        <p:txBody>
          <a:bodyPr wrap="square">
            <a:spAutoFit/>
          </a:bodyPr>
          <a:lstStyle/>
          <a:p>
            <a:pPr algn="just"/>
            <a:r>
              <a:rPr lang="en-US" sz="2200" b="1" dirty="0">
                <a:highlight>
                  <a:srgbClr val="FFFF00"/>
                </a:highlight>
                <a:latin typeface="Agency FB" panose="020B0503020202020204" pitchFamily="34" charset="0"/>
              </a:rPr>
              <a:t>Photomicrograph of a collecting duct of the kidney displaying tall columnar cells</a:t>
            </a:r>
            <a:r>
              <a:rPr lang="en-US" b="1" dirty="0">
                <a:highlight>
                  <a:srgbClr val="FFFF00"/>
                </a:highlight>
                <a:latin typeface="Agency FB" panose="020B0503020202020204" pitchFamily="34" charset="0"/>
              </a:rPr>
              <a:t>. </a:t>
            </a:r>
            <a:r>
              <a:rPr lang="en-US" b="1" dirty="0">
                <a:solidFill>
                  <a:srgbClr val="FF0000"/>
                </a:solidFill>
                <a:highlight>
                  <a:srgbClr val="FFFF00"/>
                </a:highlight>
                <a:latin typeface="Agency FB" panose="020B0503020202020204" pitchFamily="34" charset="0"/>
              </a:rPr>
              <a:t>The arrows indicate the cell membranes where two cells contact each other</a:t>
            </a:r>
            <a:r>
              <a:rPr lang="en-US" b="1" dirty="0">
                <a:highlight>
                  <a:srgbClr val="FFFF00"/>
                </a:highlight>
                <a:latin typeface="Agency FB" panose="020B0503020202020204" pitchFamily="34" charset="0"/>
              </a:rPr>
              <a:t> (×1,323). </a:t>
            </a:r>
          </a:p>
        </p:txBody>
      </p:sp>
    </p:spTree>
    <p:extLst>
      <p:ext uri="{BB962C8B-B14F-4D97-AF65-F5344CB8AC3E}">
        <p14:creationId xmlns:p14="http://schemas.microsoft.com/office/powerpoint/2010/main" val="229707207"/>
      </p:ext>
    </p:extLst>
  </p:cSld>
  <p:clrMapOvr>
    <a:masterClrMapping/>
  </p:clrMapOvr>
  <p:timing>
    <p:tnLst>
      <p:par>
        <p:cTn id="1" dur="indefinite" restart="never" nodeType="tmRoot">
          <p:childTnLst>
            <p:par>
              <p:cTn id="2"/>
            </p:par>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B3CD60CF-B6BA-17B7-1467-E1682892C165}"/>
              </a:ext>
            </a:extLst>
          </p:cNvPr>
          <p:cNvPicPr>
            <a:picLocks noChangeAspect="1"/>
          </p:cNvPicPr>
          <p:nvPr/>
        </p:nvPicPr>
        <p:blipFill rotWithShape="1">
          <a:blip r:embed="rId2"/>
          <a:srcRect l="23750" t="18774" r="21478" b="17964"/>
          <a:stretch/>
        </p:blipFill>
        <p:spPr>
          <a:xfrm>
            <a:off x="2452248" y="914403"/>
            <a:ext cx="6677891" cy="4336472"/>
          </a:xfrm>
          <a:prstGeom prst="rect">
            <a:avLst/>
          </a:prstGeom>
        </p:spPr>
      </p:pic>
      <p:sp>
        <p:nvSpPr>
          <p:cNvPr id="6" name="TextBox 5">
            <a:extLst>
              <a:ext uri="{FF2B5EF4-FFF2-40B4-BE49-F238E27FC236}">
                <a16:creationId xmlns:a16="http://schemas.microsoft.com/office/drawing/2014/main" id="{3F329BA3-D642-DDC6-A238-D77DA653905A}"/>
              </a:ext>
            </a:extLst>
          </p:cNvPr>
          <p:cNvSpPr txBox="1"/>
          <p:nvPr/>
        </p:nvSpPr>
        <p:spPr>
          <a:xfrm>
            <a:off x="942109" y="5350416"/>
            <a:ext cx="10238509" cy="984885"/>
          </a:xfrm>
          <a:prstGeom prst="rect">
            <a:avLst/>
          </a:prstGeom>
          <a:noFill/>
        </p:spPr>
        <p:txBody>
          <a:bodyPr wrap="square">
            <a:spAutoFit/>
          </a:bodyPr>
          <a:lstStyle/>
          <a:p>
            <a:pPr algn="just"/>
            <a:r>
              <a:rPr lang="en-US" sz="2200" b="1" dirty="0">
                <a:highlight>
                  <a:srgbClr val="FFFF00"/>
                </a:highlight>
                <a:latin typeface="Agency FB" panose="020B0503020202020204" pitchFamily="34" charset="0"/>
              </a:rPr>
              <a:t>Transmission electron micrograph of the basal region of a columnar cell from a kidney-collecting tubule</a:t>
            </a:r>
            <a:r>
              <a:rPr lang="en-US" b="1" dirty="0">
                <a:highlight>
                  <a:srgbClr val="FFFF00"/>
                </a:highlight>
                <a:latin typeface="Agency FB" panose="020B0503020202020204" pitchFamily="34" charset="0"/>
              </a:rPr>
              <a:t>. The basal cell membrane forms numerous complex folds to increase its surface area. M, mitochondria; </a:t>
            </a:r>
            <a:r>
              <a:rPr lang="en-US" b="1" dirty="0">
                <a:solidFill>
                  <a:srgbClr val="FF0000"/>
                </a:solidFill>
                <a:highlight>
                  <a:srgbClr val="FFFF00"/>
                </a:highlight>
                <a:latin typeface="Agency FB" panose="020B0503020202020204" pitchFamily="34" charset="0"/>
              </a:rPr>
              <a:t>red arrowheads, plasmalemma; red arrow, basal lamina </a:t>
            </a:r>
            <a:r>
              <a:rPr lang="en-US" b="1" dirty="0">
                <a:highlight>
                  <a:srgbClr val="FFFF00"/>
                </a:highlight>
                <a:latin typeface="Agency FB" panose="020B0503020202020204" pitchFamily="34" charset="0"/>
              </a:rPr>
              <a:t>(×28,435).</a:t>
            </a:r>
          </a:p>
        </p:txBody>
      </p:sp>
    </p:spTree>
    <p:extLst>
      <p:ext uri="{BB962C8B-B14F-4D97-AF65-F5344CB8AC3E}">
        <p14:creationId xmlns:p14="http://schemas.microsoft.com/office/powerpoint/2010/main" val="1833267840"/>
      </p:ext>
    </p:extLst>
  </p:cSld>
  <p:clrMapOvr>
    <a:masterClrMapping/>
  </p:clrMapOvr>
  <p:timing>
    <p:tnLst>
      <p:par>
        <p:cTn id="1" dur="indefinite" restart="never" nodeType="tmRoot">
          <p:childTnLst>
            <p:par>
              <p:cTn id="2"/>
            </p:par>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1999" cy="6858000"/>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770D0B01-8776-293D-F44B-9D41B3103D7A}"/>
              </a:ext>
            </a:extLst>
          </p:cNvPr>
          <p:cNvPicPr>
            <a:picLocks noChangeAspect="1"/>
          </p:cNvPicPr>
          <p:nvPr/>
        </p:nvPicPr>
        <p:blipFill rotWithShape="1">
          <a:blip r:embed="rId2"/>
          <a:srcRect l="29204" t="26453" r="32159" b="16550"/>
          <a:stretch/>
        </p:blipFill>
        <p:spPr>
          <a:xfrm>
            <a:off x="210097" y="111627"/>
            <a:ext cx="6269511" cy="5804262"/>
          </a:xfrm>
          <a:prstGeom prst="rect">
            <a:avLst/>
          </a:prstGeom>
        </p:spPr>
      </p:pic>
      <p:sp>
        <p:nvSpPr>
          <p:cNvPr id="6" name="TextBox 5">
            <a:extLst>
              <a:ext uri="{FF2B5EF4-FFF2-40B4-BE49-F238E27FC236}">
                <a16:creationId xmlns:a16="http://schemas.microsoft.com/office/drawing/2014/main" id="{3E4A7455-8165-1D84-667D-1D7D95BB22BA}"/>
              </a:ext>
            </a:extLst>
          </p:cNvPr>
          <p:cNvSpPr txBox="1"/>
          <p:nvPr/>
        </p:nvSpPr>
        <p:spPr>
          <a:xfrm>
            <a:off x="82679" y="5886195"/>
            <a:ext cx="6396929" cy="892552"/>
          </a:xfrm>
          <a:prstGeom prst="rect">
            <a:avLst/>
          </a:prstGeom>
          <a:noFill/>
        </p:spPr>
        <p:txBody>
          <a:bodyPr wrap="square">
            <a:spAutoFit/>
          </a:bodyPr>
          <a:lstStyle/>
          <a:p>
            <a:pPr algn="just"/>
            <a:r>
              <a:rPr lang="en-US" b="1" dirty="0">
                <a:highlight>
                  <a:srgbClr val="FFFF00"/>
                </a:highlight>
                <a:latin typeface="Agency FB" panose="020B0503020202020204" pitchFamily="34" charset="0"/>
              </a:rPr>
              <a:t>■ </a:t>
            </a:r>
            <a:r>
              <a:rPr lang="en-US" sz="2400" b="1" dirty="0">
                <a:highlight>
                  <a:srgbClr val="FFFF00"/>
                </a:highlight>
                <a:latin typeface="Agency FB" panose="020B0503020202020204" pitchFamily="34" charset="0"/>
              </a:rPr>
              <a:t>A eukaryotic cell and its major organelles and inclusions. </a:t>
            </a:r>
          </a:p>
          <a:p>
            <a:pPr algn="just"/>
            <a:r>
              <a:rPr lang="en-US" sz="1400" b="1" dirty="0">
                <a:highlight>
                  <a:srgbClr val="FFFF00"/>
                </a:highlight>
                <a:latin typeface="Agency FB" panose="020B0503020202020204" pitchFamily="34" charset="0"/>
              </a:rPr>
              <a:t>(Reprinted with permission from </a:t>
            </a:r>
            <a:r>
              <a:rPr lang="en-US" sz="1400" b="1" dirty="0" err="1">
                <a:highlight>
                  <a:srgbClr val="FFFF00"/>
                </a:highlight>
                <a:latin typeface="Agency FB" panose="020B0503020202020204" pitchFamily="34" charset="0"/>
              </a:rPr>
              <a:t>Chandar</a:t>
            </a:r>
            <a:r>
              <a:rPr lang="en-US" sz="1400" b="1" dirty="0">
                <a:highlight>
                  <a:srgbClr val="FFFF00"/>
                </a:highlight>
                <a:latin typeface="Agency FB" panose="020B0503020202020204" pitchFamily="34" charset="0"/>
              </a:rPr>
              <a:t> N, </a:t>
            </a:r>
            <a:r>
              <a:rPr lang="en-US" sz="1400" b="1" dirty="0" err="1">
                <a:highlight>
                  <a:srgbClr val="FFFF00"/>
                </a:highlight>
                <a:latin typeface="Agency FB" panose="020B0503020202020204" pitchFamily="34" charset="0"/>
              </a:rPr>
              <a:t>Viselli</a:t>
            </a:r>
            <a:r>
              <a:rPr lang="en-US" sz="1400" b="1" dirty="0">
                <a:highlight>
                  <a:srgbClr val="FFFF00"/>
                </a:highlight>
                <a:latin typeface="Agency FB" panose="020B0503020202020204" pitchFamily="34" charset="0"/>
              </a:rPr>
              <a:t> S. Cell and Molecular Biology. North American ed. Baltimore, MD: Wolters Kluwer Health/Lippincott Williams &amp; Wilkins; 2010:48.)</a:t>
            </a:r>
          </a:p>
        </p:txBody>
      </p:sp>
      <p:pic>
        <p:nvPicPr>
          <p:cNvPr id="2" name="Picture 1">
            <a:extLst>
              <a:ext uri="{FF2B5EF4-FFF2-40B4-BE49-F238E27FC236}">
                <a16:creationId xmlns:a16="http://schemas.microsoft.com/office/drawing/2014/main" id="{63C04EE5-58CB-B337-AE89-5C09CF4C28E6}"/>
              </a:ext>
            </a:extLst>
          </p:cNvPr>
          <p:cNvPicPr>
            <a:picLocks noChangeAspect="1"/>
          </p:cNvPicPr>
          <p:nvPr/>
        </p:nvPicPr>
        <p:blipFill rotWithShape="1">
          <a:blip r:embed="rId3"/>
          <a:srcRect l="33636" t="15236" r="35000" b="13315"/>
          <a:stretch/>
        </p:blipFill>
        <p:spPr>
          <a:xfrm>
            <a:off x="6355830" y="141893"/>
            <a:ext cx="5626073" cy="6265642"/>
          </a:xfrm>
          <a:prstGeom prst="rect">
            <a:avLst/>
          </a:prstGeom>
        </p:spPr>
      </p:pic>
      <p:sp>
        <p:nvSpPr>
          <p:cNvPr id="5" name="TextBox 4">
            <a:extLst>
              <a:ext uri="{FF2B5EF4-FFF2-40B4-BE49-F238E27FC236}">
                <a16:creationId xmlns:a16="http://schemas.microsoft.com/office/drawing/2014/main" id="{7E867654-8C63-1A69-CAAF-F697A6DA8152}"/>
              </a:ext>
            </a:extLst>
          </p:cNvPr>
          <p:cNvSpPr txBox="1"/>
          <p:nvPr/>
        </p:nvSpPr>
        <p:spPr>
          <a:xfrm>
            <a:off x="6762837" y="6407535"/>
            <a:ext cx="5361708" cy="369332"/>
          </a:xfrm>
          <a:prstGeom prst="rect">
            <a:avLst/>
          </a:prstGeom>
          <a:noFill/>
        </p:spPr>
        <p:txBody>
          <a:bodyPr wrap="square">
            <a:spAutoFit/>
          </a:bodyPr>
          <a:lstStyle/>
          <a:p>
            <a:r>
              <a:rPr lang="en-US" b="1" dirty="0">
                <a:highlight>
                  <a:srgbClr val="FFFF00"/>
                </a:highlight>
                <a:latin typeface="Agency FB" panose="020B0503020202020204" pitchFamily="34" charset="0"/>
              </a:rPr>
              <a:t>■ Composite illustration of a cell, its cytoplasm, and its organelles</a:t>
            </a:r>
          </a:p>
        </p:txBody>
      </p:sp>
    </p:spTree>
    <p:extLst>
      <p:ext uri="{BB962C8B-B14F-4D97-AF65-F5344CB8AC3E}">
        <p14:creationId xmlns:p14="http://schemas.microsoft.com/office/powerpoint/2010/main" val="3420929246"/>
      </p:ext>
    </p:extLst>
  </p:cSld>
  <p:clrMapOvr>
    <a:masterClrMapping/>
  </p:clrMapOvr>
  <p:timing>
    <p:tnLst>
      <p:par>
        <p:cTn id="1" dur="indefinite" restart="never" nodeType="tmRoot">
          <p:childTnLst>
            <p:par>
              <p:cTn id="2"/>
            </p:par>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b="1" dirty="0">
                <a:highlight>
                  <a:srgbClr val="FFFF00"/>
                </a:highlight>
                <a:latin typeface="Agency FB" panose="020B0503020202020204" pitchFamily="34" charset="0"/>
              </a:rPr>
              <a:t>II. FLUID MOSAIC MODEL OF THE PLASMA MEMBRANE </a:t>
            </a:r>
          </a:p>
          <a:p>
            <a:pPr algn="just"/>
            <a:r>
              <a:rPr lang="en-US" sz="2700" b="1" dirty="0">
                <a:solidFill>
                  <a:srgbClr val="FF0000"/>
                </a:solidFill>
                <a:highlight>
                  <a:srgbClr val="FFFF00"/>
                </a:highlight>
                <a:latin typeface="Agency FB" panose="020B0503020202020204" pitchFamily="34" charset="0"/>
              </a:rPr>
              <a:t>A. The lipid bilayer is freely permeable to small, lipid-soluble, nonpolar molecules but is impermeable to charged ions. </a:t>
            </a:r>
          </a:p>
          <a:p>
            <a:pPr algn="just"/>
            <a:r>
              <a:rPr lang="en-US" sz="2700" b="1" dirty="0">
                <a:highlight>
                  <a:srgbClr val="FFFF00"/>
                </a:highlight>
                <a:latin typeface="Agency FB" panose="020B0503020202020204" pitchFamily="34" charset="0"/>
              </a:rPr>
              <a:t>1. Molecular structure. </a:t>
            </a:r>
          </a:p>
          <a:p>
            <a:pPr algn="just"/>
            <a:r>
              <a:rPr lang="en-US" sz="2700" dirty="0">
                <a:latin typeface="Agency FB" panose="020B0503020202020204" pitchFamily="34" charset="0"/>
              </a:rPr>
              <a:t>The lipid bilayer is composed of phospholipids, glycolipids, and cholesterol, of which, in most cells, phospholipids constitute the highest percentage. </a:t>
            </a:r>
          </a:p>
          <a:p>
            <a:pPr algn="just"/>
            <a:r>
              <a:rPr lang="en-US" sz="2700" b="1" dirty="0">
                <a:solidFill>
                  <a:srgbClr val="FF0000"/>
                </a:solidFill>
                <a:latin typeface="Agency FB" panose="020B0503020202020204" pitchFamily="34" charset="0"/>
              </a:rPr>
              <a:t>a. Phospholipids </a:t>
            </a:r>
            <a:r>
              <a:rPr lang="en-US" sz="2700" dirty="0">
                <a:latin typeface="Agency FB" panose="020B0503020202020204" pitchFamily="34" charset="0"/>
              </a:rPr>
              <a:t>are amphipathic molecules, consisting of one polar (hydrophilic) head and two nonpolar (hydrophobic) fatty acyl tails, one of which is usually unsaturated. </a:t>
            </a:r>
          </a:p>
          <a:p>
            <a:pPr algn="just"/>
            <a:r>
              <a:rPr lang="en-US" sz="2700" b="1" dirty="0">
                <a:solidFill>
                  <a:srgbClr val="FF0000"/>
                </a:solidFill>
                <a:latin typeface="Agency FB" panose="020B0503020202020204" pitchFamily="34" charset="0"/>
              </a:rPr>
              <a:t>b. The two leaflets are not identical</a:t>
            </a:r>
            <a:r>
              <a:rPr lang="en-US" sz="2700" dirty="0">
                <a:latin typeface="Agency FB" panose="020B0503020202020204" pitchFamily="34" charset="0"/>
              </a:rPr>
              <a:t>; instead the distribution of the various types of phospholipids is asymmetrical. </a:t>
            </a:r>
          </a:p>
          <a:p>
            <a:pPr algn="just"/>
            <a:r>
              <a:rPr lang="en-US" sz="2700" dirty="0">
                <a:latin typeface="Agency FB" panose="020B0503020202020204" pitchFamily="34" charset="0"/>
              </a:rPr>
              <a:t>(1) The polar head of each molecule faces the membrane surface, whereas the tails project into the interior of the membrane, facing each other. </a:t>
            </a:r>
          </a:p>
          <a:p>
            <a:pPr algn="just"/>
            <a:r>
              <a:rPr lang="en-US" sz="2700" dirty="0">
                <a:latin typeface="Agency FB" panose="020B0503020202020204" pitchFamily="34" charset="0"/>
              </a:rPr>
              <a:t>(2) The tails of the two leaflets are mostly 16 to 18 carbon chain fatty acids, and they form weak noncovalent bonds that attach the two leaflets to each other.</a:t>
            </a:r>
          </a:p>
        </p:txBody>
      </p:sp>
    </p:spTree>
    <p:extLst>
      <p:ext uri="{BB962C8B-B14F-4D97-AF65-F5344CB8AC3E}">
        <p14:creationId xmlns:p14="http://schemas.microsoft.com/office/powerpoint/2010/main" val="3100745589"/>
      </p:ext>
    </p:extLst>
  </p:cSld>
  <p:clrMapOvr>
    <a:masterClrMapping/>
  </p:clrMapOvr>
  <p:timing>
    <p:tnLst>
      <p:par>
        <p:cTn id="1" dur="indefinite" restart="never" nodeType="tmRoot">
          <p:childTnLst>
            <p:par>
              <p:cTn id="2"/>
            </p:par>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buNone/>
            </a:pPr>
            <a:endParaRPr lang="en-US" sz="3200" dirty="0">
              <a:latin typeface="Agency FB" pitchFamily="34" charset="0"/>
            </a:endParaRPr>
          </a:p>
          <a:p>
            <a:pPr marL="0" indent="0">
              <a:buNone/>
            </a:pPr>
            <a:endParaRPr lang="en-US" sz="3200" dirty="0">
              <a:latin typeface="Agency FB" pitchFamily="34" charset="0"/>
            </a:endParaRPr>
          </a:p>
          <a:p>
            <a:pPr marL="0" indent="0">
              <a:buNone/>
            </a:pPr>
            <a:endParaRPr lang="en-US" sz="3200" dirty="0">
              <a:latin typeface="Agency FB" pitchFamily="34" charset="0"/>
            </a:endParaRPr>
          </a:p>
          <a:p>
            <a:pPr marL="0" indent="0">
              <a:buNone/>
            </a:pPr>
            <a:endParaRPr lang="en-US" sz="3200" dirty="0">
              <a:latin typeface="Agency FB" pitchFamily="34" charset="0"/>
            </a:endParaRPr>
          </a:p>
        </p:txBody>
      </p:sp>
      <p:pic>
        <p:nvPicPr>
          <p:cNvPr id="4" name="Picture 3">
            <a:extLst>
              <a:ext uri="{FF2B5EF4-FFF2-40B4-BE49-F238E27FC236}">
                <a16:creationId xmlns:a16="http://schemas.microsoft.com/office/drawing/2014/main" id="{E81EE453-5145-8E6E-E63F-E7E4220ECC98}"/>
              </a:ext>
            </a:extLst>
          </p:cNvPr>
          <p:cNvPicPr>
            <a:picLocks noChangeAspect="1"/>
          </p:cNvPicPr>
          <p:nvPr/>
        </p:nvPicPr>
        <p:blipFill rotWithShape="1">
          <a:blip r:embed="rId2"/>
          <a:srcRect l="29205" t="33123" r="32841" b="27060"/>
          <a:stretch/>
        </p:blipFill>
        <p:spPr>
          <a:xfrm>
            <a:off x="1413164" y="374068"/>
            <a:ext cx="8645236" cy="4488874"/>
          </a:xfrm>
          <a:prstGeom prst="rect">
            <a:avLst/>
          </a:prstGeom>
        </p:spPr>
      </p:pic>
      <p:sp>
        <p:nvSpPr>
          <p:cNvPr id="6" name="TextBox 5">
            <a:extLst>
              <a:ext uri="{FF2B5EF4-FFF2-40B4-BE49-F238E27FC236}">
                <a16:creationId xmlns:a16="http://schemas.microsoft.com/office/drawing/2014/main" id="{0D62749B-7BD1-E6AD-A6F6-FFA72FC3ACE7}"/>
              </a:ext>
            </a:extLst>
          </p:cNvPr>
          <p:cNvSpPr txBox="1"/>
          <p:nvPr/>
        </p:nvSpPr>
        <p:spPr>
          <a:xfrm>
            <a:off x="1066800" y="5059686"/>
            <a:ext cx="9712036" cy="1415772"/>
          </a:xfrm>
          <a:prstGeom prst="rect">
            <a:avLst/>
          </a:prstGeom>
          <a:noFill/>
        </p:spPr>
        <p:txBody>
          <a:bodyPr wrap="square">
            <a:spAutoFit/>
          </a:bodyPr>
          <a:lstStyle/>
          <a:p>
            <a:pPr algn="just"/>
            <a:r>
              <a:rPr lang="en-US" b="1" dirty="0">
                <a:highlight>
                  <a:srgbClr val="FFFF00"/>
                </a:highlight>
                <a:latin typeface="Agency FB" panose="020B0503020202020204" pitchFamily="34" charset="0"/>
              </a:rPr>
              <a:t>4. Freeze-fracturing cleaves the plasma membrane (5). The impressions (2) of the transmembrane proteins are evident on the E-face between the inner (3) and outer leaflets (4). The integral proteins (1) remain preferentially attached to the P-face (A), the external surface of the inner leaflet; fewer proteins remain associated with the E-face (B), the internal surface of the outer leaflet. The arrowhead indicates a transmembrane protein attached to both E-face and P-face. </a:t>
            </a:r>
            <a:r>
              <a:rPr lang="en-US" sz="1400" b="1" dirty="0">
                <a:highlight>
                  <a:srgbClr val="FFFF00"/>
                </a:highlight>
                <a:latin typeface="Agency FB" panose="020B0503020202020204" pitchFamily="34" charset="0"/>
              </a:rPr>
              <a:t>(Reprinted with permission from Krstic RV. </a:t>
            </a:r>
            <a:r>
              <a:rPr lang="en-US" sz="1400" b="1" dirty="0" err="1">
                <a:highlight>
                  <a:srgbClr val="FFFF00"/>
                </a:highlight>
                <a:latin typeface="Agency FB" panose="020B0503020202020204" pitchFamily="34" charset="0"/>
              </a:rPr>
              <a:t>Ultrastruktur</a:t>
            </a:r>
            <a:r>
              <a:rPr lang="en-US" sz="1400" b="1" dirty="0">
                <a:highlight>
                  <a:srgbClr val="FFFF00"/>
                </a:highlight>
                <a:latin typeface="Agency FB" panose="020B0503020202020204" pitchFamily="34" charset="0"/>
              </a:rPr>
              <a:t> der </a:t>
            </a:r>
            <a:r>
              <a:rPr lang="en-US" sz="1400" b="1" dirty="0" err="1">
                <a:highlight>
                  <a:srgbClr val="FFFF00"/>
                </a:highlight>
                <a:latin typeface="Agency FB" panose="020B0503020202020204" pitchFamily="34" charset="0"/>
              </a:rPr>
              <a:t>Saugertierzelle</a:t>
            </a:r>
            <a:r>
              <a:rPr lang="en-US" sz="1400" b="1" dirty="0">
                <a:highlight>
                  <a:srgbClr val="FFFF00"/>
                </a:highlight>
                <a:latin typeface="Agency FB" panose="020B0503020202020204" pitchFamily="34" charset="0"/>
              </a:rPr>
              <a:t>. Berlin, Germany: Springer Verlag; 1976:177.)</a:t>
            </a:r>
          </a:p>
        </p:txBody>
      </p:sp>
    </p:spTree>
    <p:extLst>
      <p:ext uri="{BB962C8B-B14F-4D97-AF65-F5344CB8AC3E}">
        <p14:creationId xmlns:p14="http://schemas.microsoft.com/office/powerpoint/2010/main" val="1342706139"/>
      </p:ext>
    </p:extLst>
  </p:cSld>
  <p:clrMapOvr>
    <a:masterClrMapping/>
  </p:clrMapOvr>
  <p:timing>
    <p:tnLst>
      <p:par>
        <p:cTn id="1" dur="indefinite" restart="never" nodeType="tmRoot">
          <p:childTnLst>
            <p:par>
              <p:cTn id="2"/>
            </p:par>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A058A333-4024-1F45-9EED-0F15740FFB0D}"/>
              </a:ext>
            </a:extLst>
          </p:cNvPr>
          <p:cNvPicPr>
            <a:picLocks noChangeAspect="1"/>
          </p:cNvPicPr>
          <p:nvPr/>
        </p:nvPicPr>
        <p:blipFill rotWithShape="1">
          <a:blip r:embed="rId2"/>
          <a:srcRect l="22045" t="17155" r="26363" b="13720"/>
          <a:stretch/>
        </p:blipFill>
        <p:spPr>
          <a:xfrm>
            <a:off x="651157" y="568036"/>
            <a:ext cx="6137570" cy="5777345"/>
          </a:xfrm>
          <a:prstGeom prst="rect">
            <a:avLst/>
          </a:prstGeom>
        </p:spPr>
      </p:pic>
      <p:sp>
        <p:nvSpPr>
          <p:cNvPr id="6" name="TextBox 5">
            <a:extLst>
              <a:ext uri="{FF2B5EF4-FFF2-40B4-BE49-F238E27FC236}">
                <a16:creationId xmlns:a16="http://schemas.microsoft.com/office/drawing/2014/main" id="{733C6C58-E0A0-B41E-D3FC-C22179964F77}"/>
              </a:ext>
            </a:extLst>
          </p:cNvPr>
          <p:cNvSpPr txBox="1"/>
          <p:nvPr/>
        </p:nvSpPr>
        <p:spPr>
          <a:xfrm>
            <a:off x="6941126" y="197346"/>
            <a:ext cx="4599717" cy="6463308"/>
          </a:xfrm>
          <a:prstGeom prst="rect">
            <a:avLst/>
          </a:prstGeom>
          <a:noFill/>
        </p:spPr>
        <p:txBody>
          <a:bodyPr wrap="square">
            <a:spAutoFit/>
          </a:bodyPr>
          <a:lstStyle/>
          <a:p>
            <a:pPr algn="just"/>
            <a:r>
              <a:rPr lang="en-US" b="1" dirty="0">
                <a:solidFill>
                  <a:srgbClr val="FF0000"/>
                </a:solidFill>
                <a:highlight>
                  <a:srgbClr val="FFFF00"/>
                </a:highlight>
                <a:latin typeface="Agency FB" panose="020B0503020202020204" pitchFamily="34" charset="0"/>
              </a:rPr>
              <a:t>Freeze fracture examination of the plasma membrane</a:t>
            </a:r>
            <a:r>
              <a:rPr lang="en-US" dirty="0">
                <a:latin typeface="Agency FB" panose="020B0503020202020204" pitchFamily="34" charset="0"/>
              </a:rPr>
              <a:t>. </a:t>
            </a:r>
            <a:r>
              <a:rPr lang="en-US" b="1" dirty="0">
                <a:solidFill>
                  <a:srgbClr val="FF0000"/>
                </a:solidFill>
                <a:highlight>
                  <a:srgbClr val="FFFF00"/>
                </a:highlight>
                <a:latin typeface="Agency FB" panose="020B0503020202020204" pitchFamily="34" charset="0"/>
              </a:rPr>
              <a:t>a. </a:t>
            </a:r>
            <a:r>
              <a:rPr lang="en-US" dirty="0">
                <a:latin typeface="Agency FB" panose="020B0503020202020204" pitchFamily="34" charset="0"/>
              </a:rPr>
              <a:t>View of the plasma membrane seen on edge, with arrow indicating the preferential plane of splitting of the lipid bilayer through the hydrophobic portion of the membrane. When the membrane splits, some proteins are carried with the outer leaflet, although most are retained within the inner leaflet, </a:t>
            </a:r>
            <a:r>
              <a:rPr lang="en-US" b="1" dirty="0">
                <a:solidFill>
                  <a:srgbClr val="FF0000"/>
                </a:solidFill>
                <a:highlight>
                  <a:srgbClr val="FFFF00"/>
                </a:highlight>
                <a:latin typeface="Agency FB" panose="020B0503020202020204" pitchFamily="34" charset="0"/>
              </a:rPr>
              <a:t>b.</a:t>
            </a:r>
            <a:r>
              <a:rPr lang="en-US" dirty="0">
                <a:latin typeface="Agency FB" panose="020B0503020202020204" pitchFamily="34" charset="0"/>
              </a:rPr>
              <a:t> View of the plasma membrane with the leaflets separating along the cleavage plane. The surfaces of the cleaved membrane are coated, forming replicas; the replicas are separated from the tissue and examined with the TEM. Proteins appear as bumps. The replica of the inner leaflet is called the P-face; it is backed by cytoplasm (protoplasm). A view of the outer leaflet is called the E-face-, it is backed by extracellular space, </a:t>
            </a:r>
            <a:r>
              <a:rPr lang="en-US" b="1" dirty="0">
                <a:solidFill>
                  <a:srgbClr val="FF0000"/>
                </a:solidFill>
                <a:highlight>
                  <a:srgbClr val="FFFF00"/>
                </a:highlight>
                <a:latin typeface="Agency FB" panose="020B0503020202020204" pitchFamily="34" charset="0"/>
              </a:rPr>
              <a:t>c.</a:t>
            </a:r>
            <a:r>
              <a:rPr lang="en-US" dirty="0">
                <a:latin typeface="Agency FB" panose="020B0503020202020204" pitchFamily="34" charset="0"/>
              </a:rPr>
              <a:t> Electron micrograph of a freeze fracture replica shows the E-face of the membrane of one epithelial cell and the P-face of the membrane of the adjoining cell. The cleavage plane has jumped from the membrane of one cell to the membrane of the other cell, as indicated by the clear space (intercellular space) across the middle of the figure. Note the paucity of particles in the E-face compared with the P-face, from which the majority of the integral membrane proteins project</a:t>
            </a:r>
            <a:r>
              <a:rPr lang="en-US" sz="1200" dirty="0">
                <a:latin typeface="Agency FB" panose="020B0503020202020204" pitchFamily="34" charset="0"/>
              </a:rPr>
              <a:t>. (Courtesy of Dr. Giuseppina </a:t>
            </a:r>
            <a:r>
              <a:rPr lang="en-US" sz="1200" dirty="0" err="1">
                <a:latin typeface="Agency FB" panose="020B0503020202020204" pitchFamily="34" charset="0"/>
              </a:rPr>
              <a:t>d'Elia</a:t>
            </a:r>
            <a:r>
              <a:rPr lang="en-US" sz="1200" dirty="0">
                <a:latin typeface="Agency FB" panose="020B0503020202020204" pitchFamily="34" charset="0"/>
              </a:rPr>
              <a:t> </a:t>
            </a:r>
            <a:r>
              <a:rPr lang="en-US" sz="1200" dirty="0" err="1">
                <a:latin typeface="Agency FB" panose="020B0503020202020204" pitchFamily="34" charset="0"/>
              </a:rPr>
              <a:t>Raviola</a:t>
            </a:r>
            <a:r>
              <a:rPr lang="en-US" sz="1200" dirty="0">
                <a:latin typeface="Agency FB" panose="020B0503020202020204" pitchFamily="34" charset="0"/>
              </a:rPr>
              <a:t>.) </a:t>
            </a:r>
          </a:p>
        </p:txBody>
      </p:sp>
    </p:spTree>
    <p:extLst>
      <p:ext uri="{BB962C8B-B14F-4D97-AF65-F5344CB8AC3E}">
        <p14:creationId xmlns:p14="http://schemas.microsoft.com/office/powerpoint/2010/main" val="3599609868"/>
      </p:ext>
    </p:extLst>
  </p:cSld>
  <p:clrMapOvr>
    <a:masterClrMapping/>
  </p:clrMapOvr>
  <p:timing>
    <p:tnLst>
      <p:par>
        <p:cTn id="1" dur="indefinite" restart="never" nodeType="tmRoot">
          <p:childTnLst>
            <p:par>
              <p:cTn id="2"/>
            </p:par>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2900" dirty="0">
                <a:latin typeface="Agency FB" panose="020B0503020202020204" pitchFamily="34" charset="0"/>
              </a:rPr>
              <a:t>Every cell, prokaryotic or eukaryotic, is surrounded by a thin layer of outermost boundary </a:t>
            </a:r>
            <a:r>
              <a:rPr lang="en-US" sz="2900" b="1" dirty="0">
                <a:highlight>
                  <a:srgbClr val="FFFF00"/>
                </a:highlight>
                <a:latin typeface="Agency FB" panose="020B0503020202020204" pitchFamily="34" charset="0"/>
              </a:rPr>
              <a:t>called the plasma membrane or cell membrane or plasma - lemma</a:t>
            </a:r>
            <a:r>
              <a:rPr lang="en-US" sz="2900" dirty="0">
                <a:latin typeface="Agency FB" panose="020B0503020202020204" pitchFamily="34" charset="0"/>
              </a:rPr>
              <a:t>. </a:t>
            </a:r>
          </a:p>
          <a:p>
            <a:pPr algn="just"/>
            <a:r>
              <a:rPr lang="en-US" sz="2900" dirty="0">
                <a:latin typeface="Agency FB" panose="020B0503020202020204" pitchFamily="34" charset="0"/>
              </a:rPr>
              <a:t>The plasma membrane is a discrete structure and is remarkably complex in its molecular organization. </a:t>
            </a:r>
          </a:p>
          <a:p>
            <a:pPr algn="just"/>
            <a:r>
              <a:rPr lang="en-US" sz="2900" dirty="0">
                <a:latin typeface="Agency FB" panose="020B0503020202020204" pitchFamily="34" charset="0"/>
              </a:rPr>
              <a:t>It maintains the difference of the internal environment of the cell from its external environment by controlling the entrance and exit of the molecules and ions. </a:t>
            </a:r>
          </a:p>
          <a:p>
            <a:pPr algn="just"/>
            <a:r>
              <a:rPr lang="en-US" sz="2900" dirty="0">
                <a:latin typeface="Agency FB" panose="020B0503020202020204" pitchFamily="34" charset="0"/>
              </a:rPr>
              <a:t>It checks the loss of metabolically useful substances and encourages the release of toxic metabolic byproducts of the cell. </a:t>
            </a:r>
          </a:p>
          <a:p>
            <a:pPr algn="just"/>
            <a:r>
              <a:rPr lang="en-US" sz="2900" dirty="0">
                <a:latin typeface="Agency FB" panose="020B0503020202020204" pitchFamily="34" charset="0"/>
              </a:rPr>
              <a:t>Thus, it functions as semi-permeable or selectively permeable membrane. It is about 70-100Å in thickness. In plant cells plasma lemma is further covered by cellulosic cell wall. </a:t>
            </a:r>
          </a:p>
          <a:p>
            <a:pPr algn="just"/>
            <a:r>
              <a:rPr lang="en-US" sz="2900" dirty="0">
                <a:highlight>
                  <a:srgbClr val="FFFF00"/>
                </a:highlight>
                <a:latin typeface="Agency FB" panose="020B0503020202020204" pitchFamily="34" charset="0"/>
              </a:rPr>
              <a:t>It is an important cell organelle composed of lipids and proteins. It possesses devices for attachment to other cells for cell-to-cell communications, ion pumps for controlling internal milieu of the cell, receptors for hormones and mechanisms for the production of secondary messengers that activates the cell's physiological response</a:t>
            </a:r>
            <a:r>
              <a:rPr lang="en-US" sz="2900" dirty="0">
                <a:latin typeface="Agency FB" panose="020B0503020202020204" pitchFamily="34" charset="0"/>
              </a:rPr>
              <a:t>.</a:t>
            </a:r>
          </a:p>
        </p:txBody>
      </p:sp>
    </p:spTree>
    <p:extLst>
      <p:ext uri="{BB962C8B-B14F-4D97-AF65-F5344CB8AC3E}">
        <p14:creationId xmlns:p14="http://schemas.microsoft.com/office/powerpoint/2010/main" val="1175004302"/>
      </p:ext>
    </p:extLst>
  </p:cSld>
  <p:clrMapOvr>
    <a:masterClrMapping/>
  </p:clrMapOvr>
  <p:timing>
    <p:tnLst>
      <p:par>
        <p:cTn id="1" dur="indefinite" restart="never" nodeType="tmRoot">
          <p:childTnLst>
            <p:par>
              <p:cTn id="2"/>
            </p:par>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History of the Plasma/Cell Membrane</a:t>
            </a:r>
          </a:p>
          <a:p>
            <a:pPr algn="just"/>
            <a:r>
              <a:rPr lang="en-US" sz="2900" dirty="0">
                <a:latin typeface="Agency FB" panose="020B0503020202020204" pitchFamily="34" charset="0"/>
              </a:rPr>
              <a:t>It had been shown by </a:t>
            </a:r>
            <a:r>
              <a:rPr lang="en-US" sz="2900" b="1" dirty="0">
                <a:highlight>
                  <a:srgbClr val="FFFF00"/>
                </a:highlight>
                <a:latin typeface="Agency FB" panose="020B0503020202020204" pitchFamily="34" charset="0"/>
              </a:rPr>
              <a:t>Karl W. </a:t>
            </a:r>
            <a:r>
              <a:rPr lang="en-US" sz="2900" b="1" dirty="0" err="1">
                <a:highlight>
                  <a:srgbClr val="FFFF00"/>
                </a:highlight>
                <a:latin typeface="Agency FB" panose="020B0503020202020204" pitchFamily="34" charset="0"/>
              </a:rPr>
              <a:t>Nageli</a:t>
            </a:r>
            <a:r>
              <a:rPr lang="en-US" sz="2900" b="1" dirty="0">
                <a:highlight>
                  <a:srgbClr val="FFFF00"/>
                </a:highlight>
                <a:latin typeface="Agency FB" panose="020B0503020202020204" pitchFamily="34" charset="0"/>
              </a:rPr>
              <a:t> (1817-1891) </a:t>
            </a:r>
            <a:r>
              <a:rPr lang="en-US" sz="2900" dirty="0">
                <a:latin typeface="Agency FB" panose="020B0503020202020204" pitchFamily="34" charset="0"/>
              </a:rPr>
              <a:t>that the cell membrane is semipermeable and is responsible for the osmotic and other related phenomena exhibited by living cells. </a:t>
            </a:r>
          </a:p>
          <a:p>
            <a:pPr algn="just"/>
            <a:r>
              <a:rPr lang="en-US" sz="2900" dirty="0">
                <a:latin typeface="Agency FB" panose="020B0503020202020204" pitchFamily="34" charset="0"/>
              </a:rPr>
              <a:t>Before 1855, he used the term </a:t>
            </a:r>
            <a:r>
              <a:rPr lang="en-US" sz="2900" dirty="0" err="1">
                <a:latin typeface="Agency FB" panose="020B0503020202020204" pitchFamily="34" charset="0"/>
              </a:rPr>
              <a:t>zellen</a:t>
            </a:r>
            <a:r>
              <a:rPr lang="en-US" sz="2900" dirty="0">
                <a:latin typeface="Agency FB" panose="020B0503020202020204" pitchFamily="34" charset="0"/>
              </a:rPr>
              <a:t> membrane in his early papers. </a:t>
            </a:r>
          </a:p>
          <a:p>
            <a:pPr algn="just"/>
            <a:r>
              <a:rPr lang="en-US" sz="2900" dirty="0">
                <a:latin typeface="Agency FB" panose="020B0503020202020204" pitchFamily="34" charset="0"/>
              </a:rPr>
              <a:t>The term </a:t>
            </a:r>
            <a:r>
              <a:rPr lang="en-US" sz="2900" b="1" dirty="0">
                <a:solidFill>
                  <a:srgbClr val="FF0000"/>
                </a:solidFill>
                <a:highlight>
                  <a:srgbClr val="FFFF00"/>
                </a:highlight>
                <a:latin typeface="Agency FB" panose="020B0503020202020204" pitchFamily="34" charset="0"/>
              </a:rPr>
              <a:t>plasma membrane was used in 1855</a:t>
            </a:r>
            <a:r>
              <a:rPr lang="en-US" sz="2900" dirty="0">
                <a:latin typeface="Agency FB" panose="020B0503020202020204" pitchFamily="34" charset="0"/>
              </a:rPr>
              <a:t> by him to describe the membrane as a firm protective film that is formed by out flowing cytoplasm of an injured cell when protein rich cell sap came in contact with water. </a:t>
            </a:r>
          </a:p>
        </p:txBody>
      </p:sp>
    </p:spTree>
    <p:extLst>
      <p:ext uri="{BB962C8B-B14F-4D97-AF65-F5344CB8AC3E}">
        <p14:creationId xmlns:p14="http://schemas.microsoft.com/office/powerpoint/2010/main" val="1326046504"/>
      </p:ext>
    </p:extLst>
  </p:cSld>
  <p:clrMapOvr>
    <a:masterClrMapping/>
  </p:clrMapOvr>
  <p:timing>
    <p:tnLst>
      <p:par>
        <p:cTn id="1" dur="indefinite" restart="never" nodeType="tmRoot">
          <p:childTnLst>
            <p:par>
              <p:cTn id="2"/>
            </p:par>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endParaRPr lang="en-US" sz="3200" dirty="0">
              <a:latin typeface="Agency FB" panose="020B0503020202020204" pitchFamily="34" charset="0"/>
            </a:endParaRPr>
          </a:p>
          <a:p>
            <a:pPr algn="just"/>
            <a:endParaRPr lang="en-US" sz="3200" dirty="0">
              <a:latin typeface="Agency FB" panose="020B0503020202020204" pitchFamily="34" charset="0"/>
            </a:endParaRPr>
          </a:p>
          <a:p>
            <a:pPr algn="just"/>
            <a:endParaRPr lang="en-US" sz="3200" dirty="0">
              <a:latin typeface="Agency FB" panose="020B0503020202020204" pitchFamily="34" charset="0"/>
            </a:endParaRPr>
          </a:p>
        </p:txBody>
      </p:sp>
      <p:pic>
        <p:nvPicPr>
          <p:cNvPr id="4" name="Picture 3">
            <a:extLst>
              <a:ext uri="{FF2B5EF4-FFF2-40B4-BE49-F238E27FC236}">
                <a16:creationId xmlns:a16="http://schemas.microsoft.com/office/drawing/2014/main" id="{8514B15F-B61E-BAC5-AA28-F38D6B12B2FF}"/>
              </a:ext>
            </a:extLst>
          </p:cNvPr>
          <p:cNvPicPr>
            <a:picLocks noChangeAspect="1"/>
          </p:cNvPicPr>
          <p:nvPr/>
        </p:nvPicPr>
        <p:blipFill rotWithShape="1">
          <a:blip r:embed="rId2"/>
          <a:srcRect l="33566" t="28405" r="32623" b="40104"/>
          <a:stretch/>
        </p:blipFill>
        <p:spPr>
          <a:xfrm>
            <a:off x="1049312" y="644577"/>
            <a:ext cx="9578714" cy="4302177"/>
          </a:xfrm>
          <a:prstGeom prst="rect">
            <a:avLst/>
          </a:prstGeom>
        </p:spPr>
      </p:pic>
      <p:sp>
        <p:nvSpPr>
          <p:cNvPr id="6" name="TextBox 5">
            <a:extLst>
              <a:ext uri="{FF2B5EF4-FFF2-40B4-BE49-F238E27FC236}">
                <a16:creationId xmlns:a16="http://schemas.microsoft.com/office/drawing/2014/main" id="{9FDE34FA-9ACD-B3F2-673E-0CD50C4793EB}"/>
              </a:ext>
            </a:extLst>
          </p:cNvPr>
          <p:cNvSpPr txBox="1"/>
          <p:nvPr/>
        </p:nvSpPr>
        <p:spPr>
          <a:xfrm>
            <a:off x="1049312" y="5740353"/>
            <a:ext cx="9788577"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Symmetrical pattern of molecules in plasma membrane (Source: Singh and Tomar, 2008)</a:t>
            </a:r>
          </a:p>
        </p:txBody>
      </p:sp>
    </p:spTree>
    <p:extLst>
      <p:ext uri="{BB962C8B-B14F-4D97-AF65-F5344CB8AC3E}">
        <p14:creationId xmlns:p14="http://schemas.microsoft.com/office/powerpoint/2010/main" val="3808842608"/>
      </p:ext>
    </p:extLst>
  </p:cSld>
  <p:clrMapOvr>
    <a:masterClrMapping/>
  </p:clrMapOvr>
  <p:timing>
    <p:tnLst>
      <p:par>
        <p:cTn id="1" dur="indefinite" restart="never" nodeType="tmRoot">
          <p:childTnLst>
            <p:par>
              <p:cTn id="2"/>
            </p:par>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1999" cy="6858000"/>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Chemical Composition of the Plasma </a:t>
            </a:r>
            <a:r>
              <a:rPr lang="en-US" sz="3600" b="1" dirty="0">
                <a:solidFill>
                  <a:srgbClr val="FF0000"/>
                </a:solidFill>
                <a:latin typeface="Agency FB" panose="020B0503020202020204" pitchFamily="34" charset="0"/>
              </a:rPr>
              <a:t>membrane </a:t>
            </a:r>
            <a:endParaRPr lang="en-US" sz="3500" b="1" dirty="0">
              <a:solidFill>
                <a:srgbClr val="FF0000"/>
              </a:solidFill>
              <a:latin typeface="Agency FB" panose="020B0503020202020204" pitchFamily="34" charset="0"/>
            </a:endParaRPr>
          </a:p>
          <a:p>
            <a:pPr algn="just"/>
            <a:r>
              <a:rPr lang="en-US" sz="2700" dirty="0">
                <a:latin typeface="Agency FB" panose="020B0503020202020204" pitchFamily="34" charset="0"/>
              </a:rPr>
              <a:t>Is primarily composed of protein and lipid, although carbohydrate is often present in association with protein (as glycoprotein) or lipid (as glycolipid).</a:t>
            </a:r>
          </a:p>
          <a:p>
            <a:pPr algn="just"/>
            <a:r>
              <a:rPr lang="en-US" sz="2700" dirty="0">
                <a:latin typeface="Agency FB" panose="020B0503020202020204" pitchFamily="34" charset="0"/>
              </a:rPr>
              <a:t>However, the relative proportions of protein and lipid vary considerably in membranes from different sources. </a:t>
            </a:r>
          </a:p>
          <a:p>
            <a:pPr algn="just"/>
            <a:r>
              <a:rPr lang="en-US" sz="2700" dirty="0">
                <a:latin typeface="Agency FB" panose="020B0503020202020204" pitchFamily="34" charset="0"/>
              </a:rPr>
              <a:t>Lipids The plasma membrane contains about 20 to 79% lipids mainly of three types like phospholipids, cholesterol and glycolipids. </a:t>
            </a:r>
          </a:p>
          <a:p>
            <a:pPr algn="just"/>
            <a:r>
              <a:rPr lang="en-US" sz="2700" dirty="0">
                <a:latin typeface="Agency FB" panose="020B0503020202020204" pitchFamily="34" charset="0"/>
              </a:rPr>
              <a:t>The phospholipids which make up between 55% and 75% of the total lipid content, consists chiefly of lecithin and cephalin. The remainder consists of sphingolipids (with an amino group) and glycolipid conjugates with carbohydrates. </a:t>
            </a:r>
          </a:p>
          <a:p>
            <a:pPr algn="just"/>
            <a:r>
              <a:rPr lang="en-US" sz="2700" dirty="0">
                <a:latin typeface="Agency FB" panose="020B0503020202020204" pitchFamily="34" charset="0"/>
              </a:rPr>
              <a:t>Phospholipids derived from glycerol are called </a:t>
            </a:r>
            <a:r>
              <a:rPr lang="en-US" sz="2700" b="1" dirty="0" err="1">
                <a:highlight>
                  <a:srgbClr val="FFFF00"/>
                </a:highlight>
                <a:latin typeface="Agency FB" panose="020B0503020202020204" pitchFamily="34" charset="0"/>
              </a:rPr>
              <a:t>phosphoglycerides</a:t>
            </a:r>
            <a:r>
              <a:rPr lang="en-US" sz="2700" dirty="0">
                <a:latin typeface="Agency FB" panose="020B0503020202020204" pitchFamily="34" charset="0"/>
              </a:rPr>
              <a:t>. </a:t>
            </a:r>
          </a:p>
          <a:p>
            <a:pPr algn="just"/>
            <a:r>
              <a:rPr lang="en-US" sz="2700" dirty="0">
                <a:latin typeface="Agency FB" panose="020B0503020202020204" pitchFamily="34" charset="0"/>
              </a:rPr>
              <a:t>A </a:t>
            </a:r>
            <a:r>
              <a:rPr lang="en-US" sz="2700" dirty="0" err="1">
                <a:latin typeface="Agency FB" panose="020B0503020202020204" pitchFamily="34" charset="0"/>
              </a:rPr>
              <a:t>phosphoglycerides</a:t>
            </a:r>
            <a:r>
              <a:rPr lang="en-US" sz="2700" dirty="0">
                <a:latin typeface="Agency FB" panose="020B0503020202020204" pitchFamily="34" charset="0"/>
              </a:rPr>
              <a:t> is made up of two fatty acid chains, a glycerol backbone and a phosphorylated alcohol. </a:t>
            </a:r>
          </a:p>
          <a:p>
            <a:pPr algn="just"/>
            <a:r>
              <a:rPr lang="en-US" sz="2700" dirty="0">
                <a:latin typeface="Agency FB" panose="020B0503020202020204" pitchFamily="34" charset="0"/>
              </a:rPr>
              <a:t>The outer layer of phospholipids consists mainly of lecithin and </a:t>
            </a:r>
            <a:r>
              <a:rPr lang="en-US" sz="2700" dirty="0" err="1">
                <a:latin typeface="Agency FB" panose="020B0503020202020204" pitchFamily="34" charset="0"/>
              </a:rPr>
              <a:t>sphingomyeline</a:t>
            </a:r>
            <a:r>
              <a:rPr lang="en-US" sz="2700" dirty="0">
                <a:latin typeface="Agency FB" panose="020B0503020202020204" pitchFamily="34" charset="0"/>
              </a:rPr>
              <a:t>, while the inner layer is composed mainly of phosphatidyl ethanolamine and phosphatidyl serine (both are </a:t>
            </a:r>
            <a:r>
              <a:rPr lang="en-US" sz="2700" dirty="0" err="1">
                <a:latin typeface="Agency FB" panose="020B0503020202020204" pitchFamily="34" charset="0"/>
              </a:rPr>
              <a:t>phosphoglycerides</a:t>
            </a:r>
            <a:r>
              <a:rPr lang="en-US" sz="2700" dirty="0">
                <a:latin typeface="Agency FB" panose="020B0503020202020204" pitchFamily="34" charset="0"/>
              </a:rPr>
              <a:t>). </a:t>
            </a:r>
          </a:p>
          <a:p>
            <a:pPr algn="just"/>
            <a:r>
              <a:rPr lang="en-US" sz="2700" dirty="0">
                <a:latin typeface="Agency FB" panose="020B0503020202020204" pitchFamily="34" charset="0"/>
              </a:rPr>
              <a:t>The glycolipids (sugar containing lipids) are mainly in the outer half of the bilayer</a:t>
            </a:r>
          </a:p>
        </p:txBody>
      </p:sp>
    </p:spTree>
    <p:extLst>
      <p:ext uri="{BB962C8B-B14F-4D97-AF65-F5344CB8AC3E}">
        <p14:creationId xmlns:p14="http://schemas.microsoft.com/office/powerpoint/2010/main" val="2753117950"/>
      </p:ext>
    </p:extLst>
  </p:cSld>
  <p:clrMapOvr>
    <a:masterClrMapping/>
  </p:clrMapOvr>
  <p:timing>
    <p:tnLst>
      <p:par>
        <p:cTn id="1" dur="indefinite" restart="never" nodeType="tmRoot">
          <p:childTnLst>
            <p:par>
              <p:cTn id="2"/>
            </p:par>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endParaRPr lang="en-US" sz="3200" dirty="0">
              <a:latin typeface="Agency FB" panose="020B0503020202020204" pitchFamily="34" charset="0"/>
            </a:endParaRPr>
          </a:p>
          <a:p>
            <a:pPr algn="just"/>
            <a:endParaRPr lang="en-US" sz="3200" dirty="0">
              <a:latin typeface="Agency FB" panose="020B0503020202020204" pitchFamily="34" charset="0"/>
            </a:endParaRPr>
          </a:p>
          <a:p>
            <a:pPr algn="just"/>
            <a:endParaRPr lang="en-US" sz="3200" dirty="0">
              <a:latin typeface="Agency FB" panose="020B0503020202020204" pitchFamily="34" charset="0"/>
            </a:endParaRPr>
          </a:p>
          <a:p>
            <a:pPr algn="just"/>
            <a:endParaRPr lang="en-US" sz="3200" dirty="0">
              <a:latin typeface="Agency FB" panose="020B0503020202020204" pitchFamily="34" charset="0"/>
            </a:endParaRPr>
          </a:p>
        </p:txBody>
      </p:sp>
      <p:pic>
        <p:nvPicPr>
          <p:cNvPr id="4" name="Picture 3">
            <a:extLst>
              <a:ext uri="{FF2B5EF4-FFF2-40B4-BE49-F238E27FC236}">
                <a16:creationId xmlns:a16="http://schemas.microsoft.com/office/drawing/2014/main" id="{2F07E8D7-B445-8272-9B79-48B9D6CE4F05}"/>
              </a:ext>
            </a:extLst>
          </p:cNvPr>
          <p:cNvPicPr>
            <a:picLocks noChangeAspect="1"/>
          </p:cNvPicPr>
          <p:nvPr/>
        </p:nvPicPr>
        <p:blipFill rotWithShape="1">
          <a:blip r:embed="rId2"/>
          <a:srcRect l="27049" t="22500" r="27459" b="23266"/>
          <a:stretch/>
        </p:blipFill>
        <p:spPr>
          <a:xfrm>
            <a:off x="1319134" y="569627"/>
            <a:ext cx="9383843" cy="4691922"/>
          </a:xfrm>
          <a:prstGeom prst="rect">
            <a:avLst/>
          </a:prstGeom>
        </p:spPr>
      </p:pic>
      <p:sp>
        <p:nvSpPr>
          <p:cNvPr id="6" name="TextBox 5">
            <a:extLst>
              <a:ext uri="{FF2B5EF4-FFF2-40B4-BE49-F238E27FC236}">
                <a16:creationId xmlns:a16="http://schemas.microsoft.com/office/drawing/2014/main" id="{F1A2BEED-924C-37F9-7CC4-A674C63ED571}"/>
              </a:ext>
            </a:extLst>
          </p:cNvPr>
          <p:cNvSpPr txBox="1"/>
          <p:nvPr/>
        </p:nvSpPr>
        <p:spPr>
          <a:xfrm>
            <a:off x="3046751" y="5908829"/>
            <a:ext cx="6093500"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A phospholipids cholesterol complex of cell membrane</a:t>
            </a:r>
          </a:p>
        </p:txBody>
      </p:sp>
    </p:spTree>
    <p:extLst>
      <p:ext uri="{BB962C8B-B14F-4D97-AF65-F5344CB8AC3E}">
        <p14:creationId xmlns:p14="http://schemas.microsoft.com/office/powerpoint/2010/main" val="350146160"/>
      </p:ext>
    </p:extLst>
  </p:cSld>
  <p:clrMapOvr>
    <a:masterClrMapping/>
  </p:clrMapOvr>
  <p:timing>
    <p:tnLst>
      <p:par>
        <p:cTn id="1" dur="indefinite" restart="never" nodeType="tmRoot">
          <p:childTnLst>
            <p:par>
              <p:cTn id="2"/>
            </p:par>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3200" dirty="0">
                <a:latin typeface="Agency FB" panose="020B0503020202020204" pitchFamily="34" charset="0"/>
              </a:rPr>
              <a:t>Cholesterol is present in eukaryotes but not in prokaryotes. </a:t>
            </a:r>
          </a:p>
          <a:p>
            <a:pPr algn="just"/>
            <a:r>
              <a:rPr lang="en-US" sz="3200" dirty="0">
                <a:latin typeface="Agency FB" panose="020B0503020202020204" pitchFamily="34" charset="0"/>
              </a:rPr>
              <a:t>Plasma membrane of cells such as erythrocyte, liver cells and myelinated nerve cells are rich in cholesterol.</a:t>
            </a:r>
          </a:p>
          <a:p>
            <a:pPr algn="just"/>
            <a:r>
              <a:rPr lang="en-US" sz="3200" dirty="0">
                <a:latin typeface="Agency FB" panose="020B0503020202020204" pitchFamily="34" charset="0"/>
              </a:rPr>
              <a:t>Membrane lipids are amphipathic molecules. </a:t>
            </a:r>
          </a:p>
          <a:p>
            <a:pPr algn="just"/>
            <a:r>
              <a:rPr lang="en-US" sz="3200" dirty="0">
                <a:latin typeface="Agency FB" panose="020B0503020202020204" pitchFamily="34" charset="0"/>
              </a:rPr>
              <a:t>They contain both a hydrophobic and hydrophilic moiety. </a:t>
            </a:r>
          </a:p>
          <a:p>
            <a:pPr algn="just"/>
            <a:r>
              <a:rPr lang="en-US" sz="3200" dirty="0">
                <a:latin typeface="Agency FB" panose="020B0503020202020204" pitchFamily="34" charset="0"/>
              </a:rPr>
              <a:t>Hydrophilic unit is also called the polar head groups, is represented by a circle and their hydrocarbon tails are depicted by straight or wavy lines. </a:t>
            </a:r>
          </a:p>
          <a:p>
            <a:pPr algn="just"/>
            <a:r>
              <a:rPr lang="en-US" sz="3200" dirty="0">
                <a:latin typeface="Agency FB" panose="020B0503020202020204" pitchFamily="34" charset="0"/>
              </a:rPr>
              <a:t>Polar head groups have affinity for water, whereas their hydrocarbons tails avoid water. </a:t>
            </a:r>
          </a:p>
          <a:p>
            <a:pPr algn="just"/>
            <a:r>
              <a:rPr lang="en-US" sz="3200" dirty="0">
                <a:latin typeface="Agency FB" panose="020B0503020202020204" pitchFamily="34" charset="0"/>
              </a:rPr>
              <a:t>This can be accomplished by forming a micelle, in which polar head groups are on the surface and hydrocarbon tails are directed inside.</a:t>
            </a:r>
          </a:p>
        </p:txBody>
      </p:sp>
    </p:spTree>
    <p:extLst>
      <p:ext uri="{BB962C8B-B14F-4D97-AF65-F5344CB8AC3E}">
        <p14:creationId xmlns:p14="http://schemas.microsoft.com/office/powerpoint/2010/main" val="768891074"/>
      </p:ext>
    </p:extLst>
  </p:cSld>
  <p:clrMapOvr>
    <a:masterClrMapping/>
  </p:clrMapOvr>
  <p:timing>
    <p:tnLst>
      <p:par>
        <p:cTn id="1" dur="indefinite" restart="never" nodeType="tmRoot">
          <p:childTnLst>
            <p:par>
              <p:cTn id="2"/>
            </p:par>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3200" dirty="0">
                <a:latin typeface="Agency FB" panose="020B0503020202020204" pitchFamily="34" charset="0"/>
              </a:rPr>
              <a:t>Another arrangement of lipid molecule in a also called a lipid bilayer. </a:t>
            </a:r>
          </a:p>
          <a:p>
            <a:pPr algn="just"/>
            <a:r>
              <a:rPr lang="en-US" sz="3200" dirty="0">
                <a:latin typeface="Agency FB" panose="020B0503020202020204" pitchFamily="34" charset="0"/>
              </a:rPr>
              <a:t>Phospholipids and glycolipids are key membrane constituents of bimolecular sheets. </a:t>
            </a:r>
          </a:p>
          <a:p>
            <a:pPr algn="just"/>
            <a:r>
              <a:rPr lang="en-US" sz="3200" dirty="0">
                <a:latin typeface="Agency FB" panose="020B0503020202020204" pitchFamily="34" charset="0"/>
              </a:rPr>
              <a:t>Hydrophobic interactions are the major driving force for the formation of lipid bilayer. </a:t>
            </a:r>
          </a:p>
          <a:p>
            <a:pPr algn="just"/>
            <a:r>
              <a:rPr lang="en-US" sz="3200" dirty="0">
                <a:latin typeface="Agency FB" panose="020B0503020202020204" pitchFamily="34" charset="0"/>
              </a:rPr>
              <a:t>The lipid bilayer of the membrane is interrupted only by the proteins that traverse it. This bilayer consists primarily of: </a:t>
            </a:r>
          </a:p>
          <a:p>
            <a:pPr algn="just"/>
            <a:r>
              <a:rPr lang="en-US" sz="3200" dirty="0">
                <a:latin typeface="Agency FB" panose="020B0503020202020204" pitchFamily="34" charset="0"/>
              </a:rPr>
              <a:t>(a) Neutral Phospholipids and Cholesterol cerebroside, and </a:t>
            </a:r>
            <a:r>
              <a:rPr lang="en-US" sz="3200" dirty="0" err="1">
                <a:latin typeface="Agency FB" panose="020B0503020202020204" pitchFamily="34" charset="0"/>
              </a:rPr>
              <a:t>sphingomyeline</a:t>
            </a:r>
            <a:r>
              <a:rPr lang="en-US" sz="3200" dirty="0">
                <a:latin typeface="Agency FB" panose="020B0503020202020204" pitchFamily="34" charset="0"/>
              </a:rPr>
              <a:t> any electric charge at neutral pH and are closely packed in the bilayer along with cholesterol.</a:t>
            </a:r>
          </a:p>
        </p:txBody>
      </p:sp>
    </p:spTree>
    <p:extLst>
      <p:ext uri="{BB962C8B-B14F-4D97-AF65-F5344CB8AC3E}">
        <p14:creationId xmlns:p14="http://schemas.microsoft.com/office/powerpoint/2010/main" val="1425665760"/>
      </p:ext>
    </p:extLst>
  </p:cSld>
  <p:clrMapOvr>
    <a:masterClrMapping/>
  </p:clrMapOvr>
  <p:timing>
    <p:tnLst>
      <p:par>
        <p:cTn id="1" dur="indefinite" restart="never" nodeType="tmRoot">
          <p:childTnLst>
            <p:par>
              <p:cTn id="2"/>
            </p:par>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algn="just"/>
            <a:r>
              <a:rPr lang="en-US" b="1" dirty="0">
                <a:solidFill>
                  <a:srgbClr val="0D0D0D"/>
                </a:solidFill>
                <a:highlight>
                  <a:srgbClr val="FFFF00"/>
                </a:highlight>
                <a:latin typeface="Agency FB" panose="020B0503020202020204" pitchFamily="34" charset="0"/>
              </a:rPr>
              <a:t>C</a:t>
            </a:r>
            <a:r>
              <a:rPr lang="en-US" b="1" i="0" dirty="0">
                <a:solidFill>
                  <a:srgbClr val="0D0D0D"/>
                </a:solidFill>
                <a:effectLst/>
                <a:highlight>
                  <a:srgbClr val="FFFF00"/>
                </a:highlight>
                <a:latin typeface="Agency FB" panose="020B0503020202020204" pitchFamily="34" charset="0"/>
              </a:rPr>
              <a:t>ell is defined as the basic structural and functional unit of all living organisms. Cells are often referred to as the "building blocks of life." </a:t>
            </a:r>
          </a:p>
          <a:p>
            <a:pPr algn="just"/>
            <a:r>
              <a:rPr lang="en-US" b="0" i="0" dirty="0">
                <a:solidFill>
                  <a:srgbClr val="0D0D0D"/>
                </a:solidFill>
                <a:effectLst/>
                <a:latin typeface="Agency FB" panose="020B0503020202020204" pitchFamily="34" charset="0"/>
              </a:rPr>
              <a:t>They are enclosed by a membrane, which separates the internal contents of the cell from the external environment. Within the cell membrane, various organelles perform specific functions necessary for the cell's survival and replication.</a:t>
            </a:r>
          </a:p>
          <a:p>
            <a:pPr algn="just"/>
            <a:r>
              <a:rPr lang="en-US" b="0" i="0" dirty="0">
                <a:solidFill>
                  <a:srgbClr val="0D0D0D"/>
                </a:solidFill>
                <a:effectLst/>
                <a:latin typeface="Agency FB" panose="020B0503020202020204" pitchFamily="34" charset="0"/>
              </a:rPr>
              <a:t>Cells come in different shapes and sizes and can vary greatly in complexity depending on the organism and its specialized functions. </a:t>
            </a:r>
          </a:p>
          <a:p>
            <a:pPr algn="just"/>
            <a:r>
              <a:rPr lang="en-US" b="0" i="0" dirty="0">
                <a:solidFill>
                  <a:srgbClr val="0D0D0D"/>
                </a:solidFill>
                <a:effectLst/>
                <a:latin typeface="Agency FB" panose="020B0503020202020204" pitchFamily="34" charset="0"/>
              </a:rPr>
              <a:t>Despite these differences, all cells share some common features, such as genetic material (DNA or RNA), ribosomes for protein synthesis, and metabolic pathways for energy production.</a:t>
            </a:r>
          </a:p>
          <a:p>
            <a:pPr algn="just"/>
            <a:r>
              <a:rPr lang="en-US" b="1" i="0" dirty="0">
                <a:solidFill>
                  <a:srgbClr val="0D0D0D"/>
                </a:solidFill>
                <a:effectLst/>
                <a:highlight>
                  <a:srgbClr val="FFFF00"/>
                </a:highlight>
                <a:latin typeface="Agency FB" panose="020B0503020202020204" pitchFamily="34" charset="0"/>
              </a:rPr>
              <a:t>There are two main types of cells: prokaryotic and eukaryotic. </a:t>
            </a:r>
          </a:p>
          <a:p>
            <a:pPr algn="just"/>
            <a:r>
              <a:rPr lang="en-US" b="0" i="0" dirty="0">
                <a:solidFill>
                  <a:srgbClr val="0D0D0D"/>
                </a:solidFill>
                <a:effectLst/>
                <a:latin typeface="Agency FB" panose="020B0503020202020204" pitchFamily="34" charset="0"/>
              </a:rPr>
              <a:t>Prokaryotic cells, found in </a:t>
            </a:r>
            <a:r>
              <a:rPr lang="en-US" b="1" i="0" dirty="0">
                <a:solidFill>
                  <a:srgbClr val="FF0000"/>
                </a:solidFill>
                <a:effectLst/>
                <a:highlight>
                  <a:srgbClr val="FFFF00"/>
                </a:highlight>
                <a:latin typeface="Agency FB" panose="020B0503020202020204" pitchFamily="34" charset="0"/>
              </a:rPr>
              <a:t>bacteria and archaea</a:t>
            </a:r>
            <a:r>
              <a:rPr lang="en-US" b="0" i="0" dirty="0">
                <a:solidFill>
                  <a:srgbClr val="0D0D0D"/>
                </a:solidFill>
                <a:effectLst/>
                <a:latin typeface="Agency FB" panose="020B0503020202020204" pitchFamily="34" charset="0"/>
              </a:rPr>
              <a:t>, lack a distinct nucleus and other membrane-bound organelles. </a:t>
            </a:r>
          </a:p>
          <a:p>
            <a:pPr algn="just"/>
            <a:r>
              <a:rPr lang="en-US" b="0" i="0" dirty="0">
                <a:solidFill>
                  <a:srgbClr val="0D0D0D"/>
                </a:solidFill>
                <a:effectLst/>
                <a:latin typeface="Agency FB" panose="020B0503020202020204" pitchFamily="34" charset="0"/>
              </a:rPr>
              <a:t>Eukaryotic cells, found in </a:t>
            </a:r>
            <a:r>
              <a:rPr lang="en-US" b="1" i="0" dirty="0">
                <a:solidFill>
                  <a:srgbClr val="FF0000"/>
                </a:solidFill>
                <a:effectLst/>
                <a:highlight>
                  <a:srgbClr val="FFFF00"/>
                </a:highlight>
                <a:latin typeface="Agency FB" panose="020B0503020202020204" pitchFamily="34" charset="0"/>
              </a:rPr>
              <a:t>plants, animals, fungi, and protists</a:t>
            </a:r>
            <a:r>
              <a:rPr lang="en-US" b="0" i="0" dirty="0">
                <a:solidFill>
                  <a:srgbClr val="0D0D0D"/>
                </a:solidFill>
                <a:effectLst/>
                <a:latin typeface="Agency FB" panose="020B0503020202020204" pitchFamily="34" charset="0"/>
              </a:rPr>
              <a:t>, have a defined nucleus containing the genetic material and membrane-bound organelles such as mitochondria, endoplasmic reticulum, and Golgi apparatus.</a:t>
            </a:r>
          </a:p>
          <a:p>
            <a:pPr algn="just"/>
            <a:endParaRPr lang="en-US" dirty="0">
              <a:latin typeface="Agency FB" panose="020B0503020202020204" pitchFamily="34" charset="0"/>
            </a:endParaRPr>
          </a:p>
        </p:txBody>
      </p:sp>
    </p:spTree>
    <p:extLst>
      <p:ext uri="{BB962C8B-B14F-4D97-AF65-F5344CB8AC3E}">
        <p14:creationId xmlns:p14="http://schemas.microsoft.com/office/powerpoint/2010/main" val="990682945"/>
      </p:ext>
    </p:extLst>
  </p:cSld>
  <p:clrMapOvr>
    <a:masterClrMapping/>
  </p:clrMapOvr>
  <p:timing>
    <p:tnLst>
      <p:par>
        <p:cTn id="1" dur="indefinite" restart="never" nodeType="tmRoot">
          <p:childTnLst>
            <p:par>
              <p:cTn id="2"/>
            </p:par>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Proteins</a:t>
            </a:r>
          </a:p>
          <a:p>
            <a:pPr algn="just"/>
            <a:r>
              <a:rPr lang="en-US" dirty="0">
                <a:latin typeface="Agency FB" panose="020B0503020202020204" pitchFamily="34" charset="0"/>
              </a:rPr>
              <a:t>Are the main component of plasma membrane. Myelin sheath (membrane surrounding some nerve axons) is composed of about 80% lipids and 20% protein and presence of lipid makes myelin an excellent insulator. </a:t>
            </a:r>
          </a:p>
          <a:p>
            <a:pPr algn="just"/>
            <a:r>
              <a:rPr lang="en-US" dirty="0">
                <a:highlight>
                  <a:srgbClr val="FFFF00"/>
                </a:highlight>
                <a:latin typeface="Agency FB" panose="020B0503020202020204" pitchFamily="34" charset="0"/>
              </a:rPr>
              <a:t>Eukaryotes membrane which serves primarily as permeability barriers possesses about 50% proteins and 50% lipid</a:t>
            </a:r>
            <a:r>
              <a:rPr lang="en-US" dirty="0">
                <a:latin typeface="Agency FB" panose="020B0503020202020204" pitchFamily="34" charset="0"/>
              </a:rPr>
              <a:t>. </a:t>
            </a:r>
          </a:p>
          <a:p>
            <a:pPr algn="just"/>
            <a:r>
              <a:rPr lang="en-US" dirty="0">
                <a:latin typeface="Agency FB" panose="020B0503020202020204" pitchFamily="34" charset="0"/>
              </a:rPr>
              <a:t>Plasma membrane that are actively involved in energy transfer, such as inner membrane of mitochondria, chloroplasts and membranes of aerobic prokaryotes have large amounts of proteins i.e. about 75%. </a:t>
            </a:r>
          </a:p>
          <a:p>
            <a:pPr algn="just"/>
            <a:r>
              <a:rPr lang="en-US" dirty="0">
                <a:latin typeface="Agency FB" panose="020B0503020202020204" pitchFamily="34" charset="0"/>
              </a:rPr>
              <a:t>They not only provide mechanical support but also act as carriers or channels, serving for transport. In addition numerous enzymes, antigens and various kinds of receptor molecules are present in plasma membranes. </a:t>
            </a:r>
          </a:p>
          <a:p>
            <a:pPr algn="just"/>
            <a:r>
              <a:rPr lang="en-US" b="1" dirty="0">
                <a:highlight>
                  <a:srgbClr val="FFFF00"/>
                </a:highlight>
                <a:latin typeface="Agency FB" panose="020B0503020202020204" pitchFamily="34" charset="0"/>
              </a:rPr>
              <a:t>Membrane proteins are classified as integral (intrinsic) or peripheral (extrinsic) according to the degree of their association with the membrane (Singer, 1971). </a:t>
            </a:r>
          </a:p>
        </p:txBody>
      </p:sp>
    </p:spTree>
    <p:extLst>
      <p:ext uri="{BB962C8B-B14F-4D97-AF65-F5344CB8AC3E}">
        <p14:creationId xmlns:p14="http://schemas.microsoft.com/office/powerpoint/2010/main" val="1998435451"/>
      </p:ext>
    </p:extLst>
  </p:cSld>
  <p:clrMapOvr>
    <a:masterClrMapping/>
  </p:clrMapOvr>
  <p:timing>
    <p:tnLst>
      <p:par>
        <p:cTn id="1" dur="indefinite" restart="never" nodeType="tmRoot">
          <p:childTnLst>
            <p:par>
              <p:cTn id="2"/>
            </p:par>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Autofit/>
          </a:bodyPr>
          <a:lstStyle/>
          <a:p>
            <a:pPr algn="just"/>
            <a:r>
              <a:rPr lang="en-US" sz="2700" b="1" dirty="0">
                <a:highlight>
                  <a:srgbClr val="FFFF00"/>
                </a:highlight>
                <a:latin typeface="Agency FB" panose="020B0503020202020204" pitchFamily="34" charset="0"/>
              </a:rPr>
              <a:t>(a) Peripheral Proteins: </a:t>
            </a:r>
            <a:r>
              <a:rPr lang="en-US" sz="2700" dirty="0">
                <a:latin typeface="Agency FB" panose="020B0503020202020204" pitchFamily="34" charset="0"/>
              </a:rPr>
              <a:t>They are also called extrinsic proteins associated with membrane surface. These can be separated by addition of salts, soluble in aqueous solutions and usually free of lipids. They are bound to the surface by electrostatic and hydrogen bond interactions. </a:t>
            </a:r>
          </a:p>
          <a:p>
            <a:pPr algn="just"/>
            <a:r>
              <a:rPr lang="en-US" sz="2700" dirty="0">
                <a:latin typeface="Agency FB" panose="020B0503020202020204" pitchFamily="34" charset="0"/>
              </a:rPr>
              <a:t>They form outer and inner layers of the lipid bilayer of plasma membrane. Common examples are cytochrome-C found in mitochondria, acetyl cholinesterase in electroplax membrane and </a:t>
            </a:r>
            <a:r>
              <a:rPr lang="en-US" sz="2700" dirty="0" err="1">
                <a:latin typeface="Agency FB" panose="020B0503020202020204" pitchFamily="34" charset="0"/>
              </a:rPr>
              <a:t>spectrin</a:t>
            </a:r>
            <a:r>
              <a:rPr lang="en-US" sz="2700" dirty="0">
                <a:latin typeface="Agency FB" panose="020B0503020202020204" pitchFamily="34" charset="0"/>
              </a:rPr>
              <a:t> found in erythrocytes.</a:t>
            </a:r>
          </a:p>
          <a:p>
            <a:pPr algn="just"/>
            <a:r>
              <a:rPr lang="en-US" sz="2700" b="1" dirty="0">
                <a:highlight>
                  <a:srgbClr val="FFFF00"/>
                </a:highlight>
                <a:latin typeface="Agency FB" panose="020B0503020202020204" pitchFamily="34" charset="0"/>
              </a:rPr>
              <a:t>(b) Integral or Intrinsic Proteins: </a:t>
            </a:r>
            <a:r>
              <a:rPr lang="en-US" sz="2700" dirty="0">
                <a:latin typeface="Agency FB" panose="020B0503020202020204" pitchFamily="34" charset="0"/>
              </a:rPr>
              <a:t>These proteins penetrate the lipid layer wholly or partially and represent more than 70% of the two protein types. Their polar ends protrude from the membrane surface while non-polar regions are embedded in the interior of the membrane. Usually they are insoluble in water solutions and can be separate them from the membrane by detergents or organic solvents. The major integral proteins span the thickness of the membrane and have a small amount of carbohydrates on the pole at the outer surface. </a:t>
            </a:r>
          </a:p>
          <a:p>
            <a:pPr algn="just"/>
            <a:r>
              <a:rPr lang="en-US" sz="2700" dirty="0">
                <a:latin typeface="Agency FB" panose="020B0503020202020204" pitchFamily="34" charset="0"/>
              </a:rPr>
              <a:t>This protein appears to be involved in the diffusion of anions across the membrane. Integral proteins may be attached to the oligosaccharides to form glycoprotein or to phospholipid to form lipoproteins or proteolipids. </a:t>
            </a:r>
          </a:p>
          <a:p>
            <a:pPr algn="just"/>
            <a:r>
              <a:rPr lang="en-US" sz="2700" b="1" dirty="0">
                <a:solidFill>
                  <a:srgbClr val="FF0000"/>
                </a:solidFill>
                <a:highlight>
                  <a:srgbClr val="FFFF00"/>
                </a:highlight>
                <a:latin typeface="Agency FB" panose="020B0503020202020204" pitchFamily="34" charset="0"/>
              </a:rPr>
              <a:t>Common intrinsic proteins are rhodopsin found in retinal rod cells and cytochrome oxidase found in mitochondrial membranes. Every protein in the cell membrane is distributed asymmetrically with respect to the lipid bilayer</a:t>
            </a:r>
            <a:r>
              <a:rPr lang="en-US" sz="2700" dirty="0">
                <a:latin typeface="Agency FB" panose="020B0503020202020204" pitchFamily="34" charset="0"/>
              </a:rPr>
              <a:t>. </a:t>
            </a:r>
          </a:p>
        </p:txBody>
      </p:sp>
    </p:spTree>
    <p:extLst>
      <p:ext uri="{BB962C8B-B14F-4D97-AF65-F5344CB8AC3E}">
        <p14:creationId xmlns:p14="http://schemas.microsoft.com/office/powerpoint/2010/main" val="3156805155"/>
      </p:ext>
    </p:extLst>
  </p:cSld>
  <p:clrMapOvr>
    <a:masterClrMapping/>
  </p:clrMapOvr>
  <p:timing>
    <p:tnLst>
      <p:par>
        <p:cTn id="1" dur="indefinite" restart="never" nodeType="tmRoot">
          <p:childTnLst>
            <p:par>
              <p:cTn id="2"/>
            </p:par>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marL="0" indent="0" algn="just">
              <a:buNone/>
            </a:pPr>
            <a:r>
              <a:rPr lang="en-US" sz="3500" b="1" dirty="0">
                <a:solidFill>
                  <a:srgbClr val="FF0000"/>
                </a:solidFill>
                <a:latin typeface="Agency FB" panose="020B0503020202020204" pitchFamily="34" charset="0"/>
              </a:rPr>
              <a:t>   Enzymes</a:t>
            </a:r>
          </a:p>
          <a:p>
            <a:pPr algn="just"/>
            <a:r>
              <a:rPr lang="en-US" sz="3200" dirty="0">
                <a:latin typeface="Agency FB" panose="020B0503020202020204" pitchFamily="34" charset="0"/>
              </a:rPr>
              <a:t>About 30 enzymes have been found in various membranes. </a:t>
            </a:r>
          </a:p>
          <a:p>
            <a:pPr algn="just"/>
            <a:r>
              <a:rPr lang="en-US" sz="3200" dirty="0">
                <a:latin typeface="Agency FB" panose="020B0503020202020204" pitchFamily="34" charset="0"/>
              </a:rPr>
              <a:t>Those most constantly found are 5'-nucleotidase, Na+ -K+ activated ATPase, alkaline phosphatase, </a:t>
            </a:r>
            <a:r>
              <a:rPr lang="en-US" sz="3200" dirty="0" err="1">
                <a:latin typeface="Agency FB" panose="020B0503020202020204" pitchFamily="34" charset="0"/>
              </a:rPr>
              <a:t>adenylcyclase</a:t>
            </a:r>
            <a:r>
              <a:rPr lang="en-US" sz="3200" dirty="0">
                <a:latin typeface="Agency FB" panose="020B0503020202020204" pitchFamily="34" charset="0"/>
              </a:rPr>
              <a:t>, </a:t>
            </a:r>
            <a:r>
              <a:rPr lang="en-US" sz="3200" dirty="0" err="1">
                <a:latin typeface="Agency FB" panose="020B0503020202020204" pitchFamily="34" charset="0"/>
              </a:rPr>
              <a:t>RNAse</a:t>
            </a:r>
            <a:r>
              <a:rPr lang="en-US" sz="3200" dirty="0">
                <a:latin typeface="Agency FB" panose="020B0503020202020204" pitchFamily="34" charset="0"/>
              </a:rPr>
              <a:t> and acid </a:t>
            </a:r>
            <a:r>
              <a:rPr lang="en-US" sz="3200" dirty="0" err="1">
                <a:latin typeface="Agency FB" panose="020B0503020202020204" pitchFamily="34" charset="0"/>
              </a:rPr>
              <a:t>phosphomonoestrase</a:t>
            </a:r>
            <a:r>
              <a:rPr lang="en-US" sz="3200" dirty="0">
                <a:latin typeface="Agency FB" panose="020B0503020202020204" pitchFamily="34" charset="0"/>
              </a:rPr>
              <a:t>. Na+ -K+ activated Mg+ ATPase plays an important role in the ionic exchange and may also act as carrier protein or permease across the plasma membrane. </a:t>
            </a:r>
          </a:p>
          <a:p>
            <a:pPr algn="just"/>
            <a:r>
              <a:rPr lang="en-US" sz="3200" dirty="0">
                <a:latin typeface="Agency FB" panose="020B0503020202020204" pitchFamily="34" charset="0"/>
              </a:rPr>
              <a:t>Some enzymes have a preferential localization. </a:t>
            </a:r>
          </a:p>
          <a:p>
            <a:pPr algn="just"/>
            <a:r>
              <a:rPr lang="en-US" sz="3200" dirty="0">
                <a:latin typeface="Agency FB" panose="020B0503020202020204" pitchFamily="34" charset="0"/>
              </a:rPr>
              <a:t>For example, alkaline phosphatase and ATPase are more abundant in bile capillaries, while disaccharides are present in microvilli of the intestine. </a:t>
            </a:r>
          </a:p>
          <a:p>
            <a:pPr algn="just"/>
            <a:r>
              <a:rPr lang="en-US" sz="3200" dirty="0">
                <a:latin typeface="Agency FB" panose="020B0503020202020204" pitchFamily="34" charset="0"/>
              </a:rPr>
              <a:t>Enzymes are asymmetrically distributed, for example in the outer surface of erythrocytes there are </a:t>
            </a:r>
            <a:r>
              <a:rPr lang="en-US" sz="3200" dirty="0" err="1">
                <a:latin typeface="Agency FB" panose="020B0503020202020204" pitchFamily="34" charset="0"/>
              </a:rPr>
              <a:t>acetylcholinestrase</a:t>
            </a:r>
            <a:r>
              <a:rPr lang="en-US" sz="3200" dirty="0">
                <a:latin typeface="Agency FB" panose="020B0503020202020204" pitchFamily="34" charset="0"/>
              </a:rPr>
              <a:t>, nicotinamide adenine </a:t>
            </a:r>
            <a:r>
              <a:rPr lang="en-US" sz="3200" dirty="0" err="1">
                <a:latin typeface="Agency FB" panose="020B0503020202020204" pitchFamily="34" charset="0"/>
              </a:rPr>
              <a:t>dinucleotidase</a:t>
            </a:r>
            <a:r>
              <a:rPr lang="en-US" sz="3200" dirty="0">
                <a:latin typeface="Agency FB" panose="020B0503020202020204" pitchFamily="34" charset="0"/>
              </a:rPr>
              <a:t> and Na+ -K+ ATPase. </a:t>
            </a:r>
          </a:p>
          <a:p>
            <a:pPr algn="just"/>
            <a:r>
              <a:rPr lang="en-US" sz="3200" dirty="0">
                <a:latin typeface="Agency FB" panose="020B0503020202020204" pitchFamily="34" charset="0"/>
              </a:rPr>
              <a:t>In the inner surface there is NADH-diaphorase, G3PD, adenylate cyclase, protein kinase and ATPase.</a:t>
            </a:r>
          </a:p>
        </p:txBody>
      </p:sp>
    </p:spTree>
    <p:extLst>
      <p:ext uri="{BB962C8B-B14F-4D97-AF65-F5344CB8AC3E}">
        <p14:creationId xmlns:p14="http://schemas.microsoft.com/office/powerpoint/2010/main" val="3927385935"/>
      </p:ext>
    </p:extLst>
  </p:cSld>
  <p:clrMapOvr>
    <a:masterClrMapping/>
  </p:clrMapOvr>
  <p:timing>
    <p:tnLst>
      <p:par>
        <p:cTn id="1" dur="indefinite" restart="never" nodeType="tmRoot">
          <p:childTnLst>
            <p:par>
              <p:cTn id="2"/>
            </p:par>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marL="0" indent="0" algn="just">
              <a:buNone/>
            </a:pPr>
            <a:r>
              <a:rPr lang="en-US" sz="3500" b="1" dirty="0">
                <a:solidFill>
                  <a:srgbClr val="FF0000"/>
                </a:solidFill>
                <a:latin typeface="Agency FB" panose="020B0503020202020204" pitchFamily="34" charset="0"/>
              </a:rPr>
              <a:t>   Carbohydrates</a:t>
            </a:r>
          </a:p>
          <a:p>
            <a:pPr algn="just"/>
            <a:r>
              <a:rPr lang="en-US" sz="3200" dirty="0">
                <a:highlight>
                  <a:srgbClr val="FFFF00"/>
                </a:highlight>
                <a:latin typeface="Agency FB" panose="020B0503020202020204" pitchFamily="34" charset="0"/>
              </a:rPr>
              <a:t>The membranes of eukaryotic cells usually contain 2% to 10% carbohydrates in the form of glycolipids and glycoproteins</a:t>
            </a:r>
            <a:r>
              <a:rPr lang="en-US" sz="3200" dirty="0">
                <a:latin typeface="Agency FB" panose="020B0503020202020204" pitchFamily="34" charset="0"/>
              </a:rPr>
              <a:t>. </a:t>
            </a:r>
          </a:p>
          <a:p>
            <a:pPr algn="just"/>
            <a:r>
              <a:rPr lang="en-US" sz="3200" dirty="0">
                <a:latin typeface="Agency FB" panose="020B0503020202020204" pitchFamily="34" charset="0"/>
              </a:rPr>
              <a:t>Hexose, hexosamine, fucose and sialic acid are the commonest carbohydrates found in the membrane. </a:t>
            </a:r>
          </a:p>
          <a:p>
            <a:pPr algn="just"/>
            <a:r>
              <a:rPr lang="en-US" sz="3200" dirty="0">
                <a:latin typeface="Agency FB" panose="020B0503020202020204" pitchFamily="34" charset="0"/>
              </a:rPr>
              <a:t>Plasma membranes of neuronal surface contain gangliosides (</a:t>
            </a:r>
            <a:r>
              <a:rPr lang="en-US" sz="3200" dirty="0" err="1">
                <a:latin typeface="Agency FB" panose="020B0503020202020204" pitchFamily="34" charset="0"/>
              </a:rPr>
              <a:t>Lapertina</a:t>
            </a:r>
            <a:r>
              <a:rPr lang="en-US" sz="3200" dirty="0">
                <a:latin typeface="Agency FB" panose="020B0503020202020204" pitchFamily="34" charset="0"/>
              </a:rPr>
              <a:t>, 1967) ) and are probably involved in the ion transfers. </a:t>
            </a:r>
          </a:p>
          <a:p>
            <a:pPr algn="just"/>
            <a:r>
              <a:rPr lang="en-US" sz="3200" dirty="0">
                <a:latin typeface="Agency FB" panose="020B0503020202020204" pitchFamily="34" charset="0"/>
              </a:rPr>
              <a:t>The distribution of oligosaccharides is also highly asymmetrical.</a:t>
            </a:r>
          </a:p>
          <a:p>
            <a:pPr algn="just"/>
            <a:endParaRPr lang="en-US" sz="3200" dirty="0">
              <a:latin typeface="Agency FB" panose="020B0503020202020204" pitchFamily="34" charset="0"/>
            </a:endParaRPr>
          </a:p>
          <a:p>
            <a:pPr marL="0" indent="0" algn="just">
              <a:buNone/>
            </a:pPr>
            <a:r>
              <a:rPr lang="en-US" sz="3500" b="1" dirty="0">
                <a:solidFill>
                  <a:srgbClr val="FF0000"/>
                </a:solidFill>
                <a:latin typeface="Agency FB" panose="020B0503020202020204" pitchFamily="34" charset="0"/>
              </a:rPr>
              <a:t>   Salts and water </a:t>
            </a:r>
          </a:p>
          <a:p>
            <a:pPr algn="just"/>
            <a:r>
              <a:rPr lang="en-US" sz="3200" dirty="0">
                <a:latin typeface="Agency FB" panose="020B0503020202020204" pitchFamily="34" charset="0"/>
              </a:rPr>
              <a:t>They are also present in cell membranes. </a:t>
            </a:r>
          </a:p>
          <a:p>
            <a:pPr algn="just"/>
            <a:r>
              <a:rPr lang="en-US" sz="3200" dirty="0">
                <a:latin typeface="Agency FB" panose="020B0503020202020204" pitchFamily="34" charset="0"/>
              </a:rPr>
              <a:t>Water in cell membranes forms parts of membrane structure as it does in all cell constituents. </a:t>
            </a:r>
          </a:p>
        </p:txBody>
      </p:sp>
    </p:spTree>
    <p:extLst>
      <p:ext uri="{BB962C8B-B14F-4D97-AF65-F5344CB8AC3E}">
        <p14:creationId xmlns:p14="http://schemas.microsoft.com/office/powerpoint/2010/main" val="1353364459"/>
      </p:ext>
    </p:extLst>
  </p:cSld>
  <p:clrMapOvr>
    <a:masterClrMapping/>
  </p:clrMapOvr>
  <p:timing>
    <p:tnLst>
      <p:par>
        <p:cTn id="1" dur="indefinite" restart="never" nodeType="tmRoot">
          <p:childTnLst>
            <p:par>
              <p:cTn id="2"/>
            </p:par>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marL="0" indent="0" algn="just">
              <a:buNone/>
            </a:pPr>
            <a:r>
              <a:rPr lang="en-US" sz="3500" b="1" dirty="0">
                <a:solidFill>
                  <a:srgbClr val="FF0000"/>
                </a:solidFill>
                <a:latin typeface="Agency FB" panose="020B0503020202020204" pitchFamily="34" charset="0"/>
              </a:rPr>
              <a:t>  Lamella-model of plasma membrane (</a:t>
            </a:r>
            <a:r>
              <a:rPr lang="en-US" sz="3500" b="1" dirty="0" err="1">
                <a:solidFill>
                  <a:srgbClr val="FF0000"/>
                </a:solidFill>
                <a:latin typeface="Agency FB" panose="020B0503020202020204" pitchFamily="34" charset="0"/>
              </a:rPr>
              <a:t>Danielli-Davson</a:t>
            </a:r>
            <a:r>
              <a:rPr lang="en-US" sz="3500" b="1" dirty="0">
                <a:solidFill>
                  <a:srgbClr val="FF0000"/>
                </a:solidFill>
                <a:latin typeface="Agency FB" panose="020B0503020202020204" pitchFamily="34" charset="0"/>
              </a:rPr>
              <a:t> model)</a:t>
            </a:r>
          </a:p>
          <a:p>
            <a:pPr algn="just"/>
            <a:r>
              <a:rPr lang="en-US" b="1" dirty="0" err="1">
                <a:highlight>
                  <a:srgbClr val="FFFF00"/>
                </a:highlight>
                <a:latin typeface="Agency FB" panose="020B0503020202020204" pitchFamily="34" charset="0"/>
              </a:rPr>
              <a:t>Danielli-Davson</a:t>
            </a:r>
            <a:r>
              <a:rPr lang="en-US" b="1" dirty="0">
                <a:highlight>
                  <a:srgbClr val="FFFF00"/>
                </a:highlight>
                <a:latin typeface="Agency FB" panose="020B0503020202020204" pitchFamily="34" charset="0"/>
              </a:rPr>
              <a:t> model (1934) suggested that the plasma membrane consists of two layers of lipid molecules arranged radially with their hydrophobic hydrocarbon chains toward each other and with their respective polar groups arranged outwardly and inwardly throughout the entire double layer of lipid molecules</a:t>
            </a:r>
            <a:r>
              <a:rPr lang="en-US" dirty="0">
                <a:latin typeface="Agency FB" panose="020B0503020202020204" pitchFamily="34" charset="0"/>
              </a:rPr>
              <a:t>. </a:t>
            </a:r>
          </a:p>
          <a:p>
            <a:pPr algn="just"/>
            <a:r>
              <a:rPr lang="en-US" dirty="0">
                <a:latin typeface="Agency FB" panose="020B0503020202020204" pitchFamily="34" charset="0"/>
              </a:rPr>
              <a:t>The polar ends of the lipid molecules are associated with a monomolecular layer of polar globular protein molecule. </a:t>
            </a:r>
          </a:p>
          <a:p>
            <a:pPr algn="just"/>
            <a:r>
              <a:rPr lang="en-US" dirty="0">
                <a:latin typeface="Agency FB" panose="020B0503020202020204" pitchFamily="34" charset="0"/>
              </a:rPr>
              <a:t>The entire structure thus consisted of double layer of lipid molecule sandwiched between two continuous layers of protein. </a:t>
            </a:r>
          </a:p>
          <a:p>
            <a:pPr algn="just"/>
            <a:r>
              <a:rPr lang="en-US" dirty="0">
                <a:latin typeface="Agency FB" panose="020B0503020202020204" pitchFamily="34" charset="0"/>
              </a:rPr>
              <a:t>The lipid molecules are set at right angles to the surface and are so arranged in two layers that their non-polar hydrophobic fatty acid tails face each other and their polar hydrophilic phosphate heads face the protein layer. </a:t>
            </a:r>
          </a:p>
          <a:p>
            <a:pPr algn="just"/>
            <a:r>
              <a:rPr lang="en-US" dirty="0">
                <a:latin typeface="Agency FB" panose="020B0503020202020204" pitchFamily="34" charset="0"/>
              </a:rPr>
              <a:t>The proteins involved were thought to be globular. </a:t>
            </a:r>
          </a:p>
          <a:p>
            <a:pPr algn="just"/>
            <a:r>
              <a:rPr lang="en-US" dirty="0">
                <a:latin typeface="Agency FB" panose="020B0503020202020204" pitchFamily="34" charset="0"/>
              </a:rPr>
              <a:t>Moreover, lamellar theory assumed the cell membrane to be a stable structure with little functional specificity and variability.</a:t>
            </a:r>
          </a:p>
        </p:txBody>
      </p:sp>
    </p:spTree>
    <p:extLst>
      <p:ext uri="{BB962C8B-B14F-4D97-AF65-F5344CB8AC3E}">
        <p14:creationId xmlns:p14="http://schemas.microsoft.com/office/powerpoint/2010/main" val="280020368"/>
      </p:ext>
    </p:extLst>
  </p:cSld>
  <p:clrMapOvr>
    <a:masterClrMapping/>
  </p:clrMapOvr>
  <p:timing>
    <p:tnLst>
      <p:par>
        <p:cTn id="1" dur="indefinite" restart="never" nodeType="tmRoot">
          <p:childTnLst>
            <p:par>
              <p:cTn id="2"/>
            </p:par>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87A94CE8-1032-3FA8-391F-F078E4BF0CE1}"/>
              </a:ext>
            </a:extLst>
          </p:cNvPr>
          <p:cNvPicPr>
            <a:picLocks noChangeAspect="1"/>
          </p:cNvPicPr>
          <p:nvPr/>
        </p:nvPicPr>
        <p:blipFill rotWithShape="1">
          <a:blip r:embed="rId2"/>
          <a:srcRect l="25574" t="23156" r="26475" b="27858"/>
          <a:stretch/>
        </p:blipFill>
        <p:spPr>
          <a:xfrm>
            <a:off x="1154243" y="719529"/>
            <a:ext cx="9758595" cy="4227226"/>
          </a:xfrm>
          <a:prstGeom prst="rect">
            <a:avLst/>
          </a:prstGeom>
        </p:spPr>
      </p:pic>
      <p:sp>
        <p:nvSpPr>
          <p:cNvPr id="8" name="TextBox 7">
            <a:extLst>
              <a:ext uri="{FF2B5EF4-FFF2-40B4-BE49-F238E27FC236}">
                <a16:creationId xmlns:a16="http://schemas.microsoft.com/office/drawing/2014/main" id="{CD6227B8-48B6-F031-A320-EFDD9E25F17B}"/>
              </a:ext>
            </a:extLst>
          </p:cNvPr>
          <p:cNvSpPr txBox="1"/>
          <p:nvPr/>
        </p:nvSpPr>
        <p:spPr>
          <a:xfrm>
            <a:off x="1772588" y="5579048"/>
            <a:ext cx="8300803"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A schematic diagram of </a:t>
            </a:r>
            <a:r>
              <a:rPr lang="en-US" sz="2400" b="1" dirty="0" err="1">
                <a:highlight>
                  <a:srgbClr val="FFFF00"/>
                </a:highlight>
                <a:latin typeface="Agency FB" panose="020B0503020202020204" pitchFamily="34" charset="0"/>
              </a:rPr>
              <a:t>Davson-Danielli</a:t>
            </a:r>
            <a:r>
              <a:rPr lang="en-US" sz="2400" b="1" dirty="0">
                <a:highlight>
                  <a:srgbClr val="FFFF00"/>
                </a:highlight>
                <a:latin typeface="Agency FB" panose="020B0503020202020204" pitchFamily="34" charset="0"/>
              </a:rPr>
              <a:t> model of membrane structure</a:t>
            </a:r>
          </a:p>
        </p:txBody>
      </p:sp>
    </p:spTree>
    <p:extLst>
      <p:ext uri="{BB962C8B-B14F-4D97-AF65-F5344CB8AC3E}">
        <p14:creationId xmlns:p14="http://schemas.microsoft.com/office/powerpoint/2010/main" val="2248657695"/>
      </p:ext>
    </p:extLst>
  </p:cSld>
  <p:clrMapOvr>
    <a:masterClrMapping/>
  </p:clrMapOvr>
  <p:timing>
    <p:tnLst>
      <p:par>
        <p:cTn id="1" dur="indefinite" restart="never" nodeType="tmRoot">
          <p:childTnLst>
            <p:par>
              <p:cTn id="2"/>
            </p:par>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3200" b="1" dirty="0">
                <a:highlight>
                  <a:srgbClr val="FFFF00"/>
                </a:highlight>
                <a:latin typeface="Agency FB" panose="020B0503020202020204" pitchFamily="34" charset="0"/>
              </a:rPr>
              <a:t>It was proposed by Singer and Nicholson (1972). </a:t>
            </a:r>
          </a:p>
          <a:p>
            <a:pPr algn="just"/>
            <a:r>
              <a:rPr lang="en-US" sz="3200" dirty="0">
                <a:latin typeface="Agency FB" panose="020B0503020202020204" pitchFamily="34" charset="0"/>
              </a:rPr>
              <a:t>The lipids are thought to be arranged primarily in a bilayer in which proteins are embedded to varying degrees. </a:t>
            </a:r>
          </a:p>
          <a:p>
            <a:pPr algn="just"/>
            <a:r>
              <a:rPr lang="en-US" sz="3200" dirty="0">
                <a:latin typeface="Agency FB" panose="020B0503020202020204" pitchFamily="34" charset="0"/>
              </a:rPr>
              <a:t>Singer classifies membrane proteins as peripheral or integral. </a:t>
            </a:r>
          </a:p>
          <a:p>
            <a:pPr algn="just"/>
            <a:r>
              <a:rPr lang="en-US" sz="3200" dirty="0">
                <a:latin typeface="Agency FB" panose="020B0503020202020204" pitchFamily="34" charset="0"/>
              </a:rPr>
              <a:t>The proteins varied in size and dissolved to varying degrees in the lipid matrix are able to diffuse laterally in the plane of membrane, and the entire structure is hence dynamic. </a:t>
            </a:r>
          </a:p>
          <a:p>
            <a:pPr algn="just"/>
            <a:r>
              <a:rPr lang="en-US" sz="3200" dirty="0">
                <a:latin typeface="Agency FB" panose="020B0503020202020204" pitchFamily="34" charset="0"/>
              </a:rPr>
              <a:t>In this model, lipid molecules may exhibit intra molecular movement or may rotate about their axis or may display flip-flop movement including transfer from one side of bilayer to the other.</a:t>
            </a:r>
          </a:p>
        </p:txBody>
      </p:sp>
    </p:spTree>
    <p:extLst>
      <p:ext uri="{BB962C8B-B14F-4D97-AF65-F5344CB8AC3E}">
        <p14:creationId xmlns:p14="http://schemas.microsoft.com/office/powerpoint/2010/main" val="3648924"/>
      </p:ext>
    </p:extLst>
  </p:cSld>
  <p:clrMapOvr>
    <a:masterClrMapping/>
  </p:clrMapOvr>
  <p:timing>
    <p:tnLst>
      <p:par>
        <p:cTn id="1" dur="indefinite" restart="never" nodeType="tmRoot">
          <p:childTnLst>
            <p:par>
              <p:cTn id="2"/>
            </p:par>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FE872EFE-3DB9-4971-6947-B6B15C5A6F65}"/>
              </a:ext>
            </a:extLst>
          </p:cNvPr>
          <p:cNvPicPr>
            <a:picLocks noChangeAspect="1"/>
          </p:cNvPicPr>
          <p:nvPr/>
        </p:nvPicPr>
        <p:blipFill rotWithShape="1">
          <a:blip r:embed="rId2"/>
          <a:srcRect l="24713" t="20970" r="28197" b="26764"/>
          <a:stretch/>
        </p:blipFill>
        <p:spPr>
          <a:xfrm>
            <a:off x="1244184" y="644578"/>
            <a:ext cx="8724275" cy="5006714"/>
          </a:xfrm>
          <a:prstGeom prst="rect">
            <a:avLst/>
          </a:prstGeom>
        </p:spPr>
      </p:pic>
      <p:sp>
        <p:nvSpPr>
          <p:cNvPr id="6" name="TextBox 5">
            <a:extLst>
              <a:ext uri="{FF2B5EF4-FFF2-40B4-BE49-F238E27FC236}">
                <a16:creationId xmlns:a16="http://schemas.microsoft.com/office/drawing/2014/main" id="{7FF77F1C-B701-1281-C381-CB9D574D43E7}"/>
              </a:ext>
            </a:extLst>
          </p:cNvPr>
          <p:cNvSpPr txBox="1"/>
          <p:nvPr/>
        </p:nvSpPr>
        <p:spPr>
          <a:xfrm>
            <a:off x="3046751" y="5833884"/>
            <a:ext cx="6093500"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Plasma membrane based upon Fluid-mosaic model</a:t>
            </a:r>
          </a:p>
        </p:txBody>
      </p:sp>
    </p:spTree>
    <p:extLst>
      <p:ext uri="{BB962C8B-B14F-4D97-AF65-F5344CB8AC3E}">
        <p14:creationId xmlns:p14="http://schemas.microsoft.com/office/powerpoint/2010/main" val="4062674929"/>
      </p:ext>
    </p:extLst>
  </p:cSld>
  <p:clrMapOvr>
    <a:masterClrMapping/>
  </p:clrMapOvr>
  <p:timing>
    <p:tnLst>
      <p:par>
        <p:cTn id="1" dur="indefinite" restart="never" nodeType="tmRoot">
          <p:childTnLst>
            <p:par>
              <p:cTn id="2"/>
            </p:par>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374754" y="284812"/>
            <a:ext cx="11347555" cy="6190939"/>
          </a:xfrm>
          <a:ln w="38100">
            <a:solidFill>
              <a:srgbClr val="FF0000"/>
            </a:solidFill>
          </a:ln>
        </p:spPr>
        <p:txBody>
          <a:bodyPr>
            <a:normAutofit lnSpcReduction="10000"/>
          </a:bodyPr>
          <a:lstStyle/>
          <a:p>
            <a:pPr marL="0" indent="0" algn="just">
              <a:buNone/>
            </a:pPr>
            <a:r>
              <a:rPr lang="en-US" sz="3500" b="1" dirty="0">
                <a:solidFill>
                  <a:srgbClr val="FF0000"/>
                </a:solidFill>
                <a:latin typeface="Agency FB" panose="020B0503020202020204" pitchFamily="34" charset="0"/>
              </a:rPr>
              <a:t>  Functions of Plasma Membrane </a:t>
            </a:r>
          </a:p>
          <a:p>
            <a:pPr marL="0" indent="0" algn="just">
              <a:buNone/>
            </a:pPr>
            <a:r>
              <a:rPr lang="en-US" sz="3000" dirty="0">
                <a:latin typeface="Agency FB" panose="020B0503020202020204" pitchFamily="34" charset="0"/>
              </a:rPr>
              <a:t>   </a:t>
            </a:r>
            <a:r>
              <a:rPr lang="en-US" sz="3000" dirty="0">
                <a:highlight>
                  <a:srgbClr val="FFFF00"/>
                </a:highlight>
                <a:latin typeface="Agency FB" panose="020B0503020202020204" pitchFamily="34" charset="0"/>
              </a:rPr>
              <a:t>The plasma membrane serves many functions such as:  </a:t>
            </a:r>
          </a:p>
          <a:p>
            <a:pPr algn="just"/>
            <a:r>
              <a:rPr lang="en-US" sz="3000" dirty="0">
                <a:latin typeface="Agency FB" panose="020B0503020202020204" pitchFamily="34" charset="0"/>
              </a:rPr>
              <a:t>1. It maintains the individuality and form of the cell.  </a:t>
            </a:r>
          </a:p>
          <a:p>
            <a:pPr algn="just"/>
            <a:r>
              <a:rPr lang="en-US" sz="3000" dirty="0">
                <a:latin typeface="Agency FB" panose="020B0503020202020204" pitchFamily="34" charset="0"/>
              </a:rPr>
              <a:t>2. It keeps the cell contents in place and distinct from the environmental materials.  </a:t>
            </a:r>
          </a:p>
          <a:p>
            <a:pPr algn="just"/>
            <a:r>
              <a:rPr lang="en-US" sz="3000" dirty="0">
                <a:latin typeface="Agency FB" panose="020B0503020202020204" pitchFamily="34" charset="0"/>
              </a:rPr>
              <a:t>3. It protects the cell from injury.  </a:t>
            </a:r>
          </a:p>
          <a:p>
            <a:pPr algn="just"/>
            <a:r>
              <a:rPr lang="en-US" sz="3000" dirty="0">
                <a:latin typeface="Agency FB" panose="020B0503020202020204" pitchFamily="34" charset="0"/>
              </a:rPr>
              <a:t>4. It regulates the flow of materials into and out of the cell to maintain the concentration and kinds of molecules and ions in the cell. </a:t>
            </a:r>
          </a:p>
          <a:p>
            <a:pPr algn="just"/>
            <a:r>
              <a:rPr lang="en-US" sz="3000" dirty="0">
                <a:latin typeface="Agency FB" panose="020B0503020202020204" pitchFamily="34" charset="0"/>
              </a:rPr>
              <a:t>5. A cell remains alive as long as the cell membrane is able to determine which materials should enter or leave the cell.  </a:t>
            </a:r>
          </a:p>
          <a:p>
            <a:pPr algn="just"/>
            <a:r>
              <a:rPr lang="en-US" sz="3000" dirty="0">
                <a:latin typeface="Agency FB" panose="020B0503020202020204" pitchFamily="34" charset="0"/>
              </a:rPr>
              <a:t>6. It forms organelles within the cytoplasm.  </a:t>
            </a:r>
          </a:p>
          <a:p>
            <a:pPr algn="just"/>
            <a:r>
              <a:rPr lang="en-US" sz="3000" dirty="0">
                <a:latin typeface="Agency FB" panose="020B0503020202020204" pitchFamily="34" charset="0"/>
              </a:rPr>
              <a:t>7. Its junctions keep the cells together.  </a:t>
            </a:r>
          </a:p>
          <a:p>
            <a:pPr algn="just"/>
            <a:r>
              <a:rPr lang="en-US" sz="3000" dirty="0">
                <a:latin typeface="Agency FB" panose="020B0503020202020204" pitchFamily="34" charset="0"/>
              </a:rPr>
              <a:t>8. It’s </a:t>
            </a:r>
            <a:r>
              <a:rPr lang="en-US" sz="3000" dirty="0" err="1">
                <a:latin typeface="Agency FB" panose="020B0503020202020204" pitchFamily="34" charset="0"/>
              </a:rPr>
              <a:t>infolds</a:t>
            </a:r>
            <a:r>
              <a:rPr lang="en-US" sz="3000" dirty="0">
                <a:latin typeface="Agency FB" panose="020B0503020202020204" pitchFamily="34" charset="0"/>
              </a:rPr>
              <a:t> help in the intake of materials by endocytosis (pinocytosis and phagocytosis).  </a:t>
            </a:r>
          </a:p>
        </p:txBody>
      </p:sp>
    </p:spTree>
    <p:extLst>
      <p:ext uri="{BB962C8B-B14F-4D97-AF65-F5344CB8AC3E}">
        <p14:creationId xmlns:p14="http://schemas.microsoft.com/office/powerpoint/2010/main" val="438392444"/>
      </p:ext>
    </p:extLst>
  </p:cSld>
  <p:clrMapOvr>
    <a:masterClrMapping/>
  </p:clrMapOvr>
  <p:timing>
    <p:tnLst>
      <p:par>
        <p:cTn id="1" dur="indefinite" restart="never" nodeType="tmRoot">
          <p:childTnLst>
            <p:par>
              <p:cTn id="2"/>
            </p:par>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3200" dirty="0">
                <a:latin typeface="Agency FB" pitchFamily="34" charset="0"/>
              </a:rPr>
              <a:t>It’s out folds (microvilli) increase the surface area for absorption of nutrients. The out folds also form protective sheaths around cilia and flagella.  </a:t>
            </a:r>
          </a:p>
          <a:p>
            <a:pPr algn="just"/>
            <a:r>
              <a:rPr lang="en-US" sz="3200" dirty="0">
                <a:latin typeface="Agency FB" pitchFamily="34" charset="0"/>
              </a:rPr>
              <a:t>Its receptor molecules permit flow of information into the cell. </a:t>
            </a:r>
          </a:p>
          <a:p>
            <a:pPr algn="just"/>
            <a:r>
              <a:rPr lang="en-US" sz="3200" dirty="0">
                <a:latin typeface="Agency FB" pitchFamily="34" charset="0"/>
              </a:rPr>
              <a:t>Its oligosaccharide molecule helps in recognizing self from non-self.  </a:t>
            </a:r>
          </a:p>
          <a:p>
            <a:pPr algn="just"/>
            <a:r>
              <a:rPr lang="en-US" sz="3200" dirty="0">
                <a:latin typeface="Agency FB" pitchFamily="34" charset="0"/>
              </a:rPr>
              <a:t>By controlling flow of material and information into the cell, the plasma membrane makes metabolism possible.  </a:t>
            </a:r>
          </a:p>
          <a:p>
            <a:pPr algn="just"/>
            <a:r>
              <a:rPr lang="en-US" sz="3200" dirty="0">
                <a:latin typeface="Agency FB" pitchFamily="34" charset="0"/>
              </a:rPr>
              <a:t>It permits exit of secretions and wastes by exocytosis.  It controls cellular interactions necessary for tissue formation and defense against microbes.  </a:t>
            </a:r>
          </a:p>
          <a:p>
            <a:pPr algn="just"/>
            <a:r>
              <a:rPr lang="en-US" sz="3200" dirty="0">
                <a:latin typeface="Agency FB" pitchFamily="34" charset="0"/>
              </a:rPr>
              <a:t>It helps certain cells in movement by forming pseudopodia as in Amoeba and leucocytes. </a:t>
            </a:r>
            <a:r>
              <a:rPr lang="en-US" sz="3200" dirty="0">
                <a:highlight>
                  <a:srgbClr val="FFFF00"/>
                </a:highlight>
                <a:latin typeface="Agency FB" pitchFamily="34" charset="0"/>
              </a:rPr>
              <a:t>The bio-membranes around the organelles help the latter to: (1) Maintain their identity and functional individuality. (2) Receive and turn out required material. </a:t>
            </a:r>
            <a:endParaRPr lang="en-US" sz="4400" dirty="0">
              <a:highlight>
                <a:srgbClr val="FFFF00"/>
              </a:highlight>
              <a:latin typeface="Agency FB" panose="020B0503020202020204" pitchFamily="34" charset="0"/>
            </a:endParaRPr>
          </a:p>
          <a:p>
            <a:endParaRPr lang="en-US" sz="3200" dirty="0">
              <a:latin typeface="Agency FB" pitchFamily="34" charset="0"/>
            </a:endParaRPr>
          </a:p>
        </p:txBody>
      </p:sp>
    </p:spTree>
    <p:extLst>
      <p:ext uri="{BB962C8B-B14F-4D97-AF65-F5344CB8AC3E}">
        <p14:creationId xmlns:p14="http://schemas.microsoft.com/office/powerpoint/2010/main" val="1498299262"/>
      </p:ext>
    </p:extLst>
  </p:cSld>
  <p:clrMapOvr>
    <a:masterClrMapping/>
  </p:clrMapOvr>
  <p:timing>
    <p:tnLst>
      <p:par>
        <p:cTn id="1" dur="indefinite" restart="never" nodeType="tmRoot">
          <p:childTnLst>
            <p:par>
              <p:cTn id="2"/>
            </p:par>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b="1" i="0" dirty="0">
                <a:solidFill>
                  <a:srgbClr val="0D0D0D"/>
                </a:solidFill>
                <a:effectLst/>
                <a:highlight>
                  <a:srgbClr val="FFFF00"/>
                </a:highlight>
                <a:latin typeface="Agency FB" panose="020B0503020202020204" pitchFamily="34" charset="0"/>
              </a:rPr>
              <a:t>Biology is defined is the scientific study of life and living organisms</a:t>
            </a:r>
            <a:r>
              <a:rPr lang="en-US" b="0" i="0" dirty="0">
                <a:solidFill>
                  <a:srgbClr val="0D0D0D"/>
                </a:solidFill>
                <a:effectLst/>
                <a:highlight>
                  <a:srgbClr val="FFFF00"/>
                </a:highlight>
                <a:latin typeface="Agency FB" panose="020B0503020202020204" pitchFamily="34" charset="0"/>
              </a:rPr>
              <a:t>. </a:t>
            </a:r>
          </a:p>
          <a:p>
            <a:pPr algn="just"/>
            <a:r>
              <a:rPr lang="en-US" b="0" i="0" dirty="0">
                <a:solidFill>
                  <a:srgbClr val="0D0D0D"/>
                </a:solidFill>
                <a:effectLst/>
                <a:latin typeface="Agency FB" panose="020B0503020202020204" pitchFamily="34" charset="0"/>
              </a:rPr>
              <a:t>It encompasses the exploration of a wide range of topics, including the structure, function, growth, evolution, distribution, and taxonomy of living organisms. </a:t>
            </a:r>
          </a:p>
          <a:p>
            <a:pPr algn="just"/>
            <a:r>
              <a:rPr lang="en-US" b="0" i="0" dirty="0">
                <a:solidFill>
                  <a:srgbClr val="0D0D0D"/>
                </a:solidFill>
                <a:effectLst/>
                <a:latin typeface="Agency FB" panose="020B0503020202020204" pitchFamily="34" charset="0"/>
              </a:rPr>
              <a:t>Biologists seek to understand the underlying mechanisms that govern life processes at various levels of organization, from molecules and cells to organisms, populations, ecosystems, and entire biospheres.</a:t>
            </a:r>
          </a:p>
          <a:p>
            <a:pPr algn="just"/>
            <a:r>
              <a:rPr lang="en-US" b="0" i="0" dirty="0">
                <a:solidFill>
                  <a:srgbClr val="0D0D0D"/>
                </a:solidFill>
                <a:effectLst/>
                <a:latin typeface="Agency FB" panose="020B0503020202020204" pitchFamily="34" charset="0"/>
              </a:rPr>
              <a:t>The field of biology is vast and diverse, encompassing numerous sub-disciplines such as genetics, microbiology, ecology, physiology, evolutionary biology, and many others. </a:t>
            </a:r>
          </a:p>
          <a:p>
            <a:pPr algn="just"/>
            <a:r>
              <a:rPr lang="en-US" b="0" i="0" dirty="0">
                <a:solidFill>
                  <a:srgbClr val="0D0D0D"/>
                </a:solidFill>
                <a:effectLst/>
                <a:latin typeface="Agency FB" panose="020B0503020202020204" pitchFamily="34" charset="0"/>
              </a:rPr>
              <a:t>Biologists use a variety of techniques and approaches, including experimentation, observation, mathematical modeling, and bioinformatics, to investigate and understand the complexities of life on Earth. </a:t>
            </a:r>
          </a:p>
          <a:p>
            <a:pPr algn="just"/>
            <a:r>
              <a:rPr lang="en-US" b="0" i="0" dirty="0">
                <a:solidFill>
                  <a:srgbClr val="0D0D0D"/>
                </a:solidFill>
                <a:effectLst/>
                <a:latin typeface="Agency FB" panose="020B0503020202020204" pitchFamily="34" charset="0"/>
              </a:rPr>
              <a:t>The knowledge gained from biological research has far-reaching </a:t>
            </a:r>
            <a:r>
              <a:rPr lang="en-US" b="0" i="0" dirty="0">
                <a:solidFill>
                  <a:srgbClr val="0D0D0D"/>
                </a:solidFill>
                <a:effectLst/>
                <a:highlight>
                  <a:srgbClr val="FFFF00"/>
                </a:highlight>
                <a:latin typeface="Agency FB" panose="020B0503020202020204" pitchFamily="34" charset="0"/>
              </a:rPr>
              <a:t>applications in medicine, agriculture, environmental science, biotechnology, and numerous other fields, contributing to advancements that improve human health, food production, and the sustainability of ecosystems</a:t>
            </a:r>
            <a:r>
              <a:rPr lang="en-US" b="0" i="0" dirty="0">
                <a:solidFill>
                  <a:srgbClr val="0D0D0D"/>
                </a:solidFill>
                <a:effectLst/>
                <a:latin typeface="Agency FB" panose="020B0503020202020204" pitchFamily="34" charset="0"/>
              </a:rPr>
              <a:t>.</a:t>
            </a:r>
          </a:p>
          <a:p>
            <a:pPr algn="just"/>
            <a:endParaRPr lang="en-US" dirty="0">
              <a:latin typeface="Agency FB" panose="020B0503020202020204" pitchFamily="34" charset="0"/>
            </a:endParaRPr>
          </a:p>
        </p:txBody>
      </p:sp>
    </p:spTree>
    <p:extLst>
      <p:ext uri="{BB962C8B-B14F-4D97-AF65-F5344CB8AC3E}">
        <p14:creationId xmlns:p14="http://schemas.microsoft.com/office/powerpoint/2010/main" val="2473956016"/>
      </p:ext>
    </p:extLst>
  </p:cSld>
  <p:clrMapOvr>
    <a:masterClrMapping/>
  </p:clrMapOvr>
  <p:timing>
    <p:tnLst>
      <p:par>
        <p:cTn id="1" dur="indefinite" restart="never" nodeType="tmRoot">
          <p:childTnLst>
            <p:par>
              <p:cTn id="2"/>
            </p:par>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Clinical Correlates</a:t>
            </a:r>
          </a:p>
          <a:p>
            <a:pPr algn="just"/>
            <a:r>
              <a:rPr lang="en-US" sz="3000" b="1" dirty="0">
                <a:highlight>
                  <a:srgbClr val="FFFF00"/>
                </a:highlight>
                <a:latin typeface="Agency FB" panose="020B0503020202020204" pitchFamily="34" charset="0"/>
              </a:rPr>
              <a:t>1. Cystinuria is a hereditary condition </a:t>
            </a:r>
            <a:r>
              <a:rPr lang="en-US" sz="3000" dirty="0">
                <a:latin typeface="Agency FB" panose="020B0503020202020204" pitchFamily="34" charset="0"/>
              </a:rPr>
              <a:t>caused by abnormal carrier proteins that are unable to remove cystine from the urine, resulting in the formation of kidney stones. </a:t>
            </a:r>
          </a:p>
          <a:p>
            <a:pPr algn="just"/>
            <a:r>
              <a:rPr lang="en-US" sz="3000" b="1" dirty="0">
                <a:highlight>
                  <a:srgbClr val="FFFF00"/>
                </a:highlight>
                <a:latin typeface="Agency FB" panose="020B0503020202020204" pitchFamily="34" charset="0"/>
              </a:rPr>
              <a:t>Cystic fibrosis is a hereditary disease </a:t>
            </a:r>
            <a:r>
              <a:rPr lang="en-US" sz="3000" dirty="0">
                <a:latin typeface="Agency FB" panose="020B0503020202020204" pitchFamily="34" charset="0"/>
              </a:rPr>
              <a:t>involving </a:t>
            </a:r>
            <a:r>
              <a:rPr lang="en-US" sz="3000" b="1" u="sng" dirty="0">
                <a:solidFill>
                  <a:srgbClr val="FF0000"/>
                </a:solidFill>
                <a:latin typeface="Agency FB" panose="020B0503020202020204" pitchFamily="34" charset="0"/>
              </a:rPr>
              <a:t>a mutation in the cystic fibrosis transmembrane conductance regulator (CFTR) gene</a:t>
            </a:r>
            <a:r>
              <a:rPr lang="en-US" sz="3000" dirty="0">
                <a:latin typeface="Agency FB" panose="020B0503020202020204" pitchFamily="34" charset="0"/>
              </a:rPr>
              <a:t> that produces malformed chloride channel proteins that are unable to transport chloride ions, causing an increase in the entry of Na+ ions into the cell. </a:t>
            </a:r>
          </a:p>
          <a:p>
            <a:pPr algn="just"/>
            <a:r>
              <a:rPr lang="en-US" sz="3000" dirty="0">
                <a:latin typeface="Agency FB" panose="020B0503020202020204" pitchFamily="34" charset="0"/>
              </a:rPr>
              <a:t>The higher intracellular concentration of NaCl increases the flow of water into the cell, and the mucin that is released into the extracellular environment cannot become normally hydrated, thus making the mucus thicker than normal, which obstructs the very small bronchiolar passageways of the lungs. </a:t>
            </a:r>
          </a:p>
          <a:p>
            <a:pPr algn="just"/>
            <a:r>
              <a:rPr lang="en-US" sz="3000" b="1" dirty="0">
                <a:solidFill>
                  <a:srgbClr val="FF0000"/>
                </a:solidFill>
                <a:highlight>
                  <a:srgbClr val="FFFF00"/>
                </a:highlight>
                <a:latin typeface="Agency FB" panose="020B0503020202020204" pitchFamily="34" charset="0"/>
              </a:rPr>
              <a:t>As the disease progresses, infections result, the lungs become unable to function properly, and the individual succumbs to the disease and dies.</a:t>
            </a:r>
          </a:p>
        </p:txBody>
      </p:sp>
    </p:spTree>
    <p:extLst>
      <p:ext uri="{BB962C8B-B14F-4D97-AF65-F5344CB8AC3E}">
        <p14:creationId xmlns:p14="http://schemas.microsoft.com/office/powerpoint/2010/main" val="541453034"/>
      </p:ext>
    </p:extLst>
  </p:cSld>
  <p:clrMapOvr>
    <a:masterClrMapping/>
  </p:clrMapOvr>
  <p:timing>
    <p:tnLst>
      <p:par>
        <p:cTn id="1" dur="indefinite" restart="never" nodeType="tmRoot">
          <p:childTnLst>
            <p:par>
              <p:cTn id="2"/>
            </p:par>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fontScale="92500" lnSpcReduction="10000"/>
          </a:bodyPr>
          <a:lstStyle/>
          <a:p>
            <a:pPr marL="0" indent="0" algn="just">
              <a:buNone/>
            </a:pPr>
            <a:r>
              <a:rPr lang="en-US" sz="3500" b="1" dirty="0">
                <a:solidFill>
                  <a:srgbClr val="FF0000"/>
                </a:solidFill>
                <a:latin typeface="Agency FB" panose="020B0503020202020204" pitchFamily="34" charset="0"/>
              </a:rPr>
              <a:t>  Clinical Correlates </a:t>
            </a:r>
            <a:r>
              <a:rPr lang="en-US" sz="3500" b="1" dirty="0" err="1">
                <a:solidFill>
                  <a:srgbClr val="FF0000"/>
                </a:solidFill>
                <a:latin typeface="Agency FB" panose="020B0503020202020204" pitchFamily="34" charset="0"/>
              </a:rPr>
              <a:t>contd</a:t>
            </a:r>
            <a:r>
              <a:rPr lang="en-US" sz="3500" b="1" dirty="0">
                <a:solidFill>
                  <a:srgbClr val="FF0000"/>
                </a:solidFill>
                <a:latin typeface="Agency FB" panose="020B0503020202020204" pitchFamily="34" charset="0"/>
              </a:rPr>
              <a:t>:</a:t>
            </a:r>
          </a:p>
          <a:p>
            <a:pPr algn="just"/>
            <a:r>
              <a:rPr lang="en-US" sz="3000" b="1" dirty="0">
                <a:highlight>
                  <a:srgbClr val="FFFF00"/>
                </a:highlight>
                <a:latin typeface="Agency FB" panose="020B0503020202020204" pitchFamily="34" charset="0"/>
              </a:rPr>
              <a:t>2. Multidrug-resistant (MDR) proteins are ABC transporters that are present in certain cancer cells that are able to transport the cytotoxic drugs administered to treat the malignancy. </a:t>
            </a:r>
          </a:p>
          <a:p>
            <a:pPr algn="just"/>
            <a:r>
              <a:rPr lang="en-US" sz="3000" dirty="0">
                <a:latin typeface="Agency FB" panose="020B0503020202020204" pitchFamily="34" charset="0"/>
              </a:rPr>
              <a:t>It has been shown that </a:t>
            </a:r>
            <a:r>
              <a:rPr lang="en-US" sz="3000" b="1" u="sng" dirty="0">
                <a:solidFill>
                  <a:srgbClr val="FF0000"/>
                </a:solidFill>
                <a:latin typeface="Agency FB" panose="020B0503020202020204" pitchFamily="34" charset="0"/>
              </a:rPr>
              <a:t>in more than one-third of the cancer patients, the malignant cells develop MDR proteins that interfere with the treatment modality being used</a:t>
            </a:r>
            <a:r>
              <a:rPr lang="en-US" sz="3000" dirty="0">
                <a:latin typeface="Agency FB" panose="020B0503020202020204" pitchFamily="34" charset="0"/>
              </a:rPr>
              <a:t>.</a:t>
            </a:r>
          </a:p>
          <a:p>
            <a:pPr algn="just"/>
            <a:endParaRPr lang="en-US" sz="3000" b="1" dirty="0">
              <a:solidFill>
                <a:srgbClr val="FF0000"/>
              </a:solidFill>
              <a:highlight>
                <a:srgbClr val="FFFF00"/>
              </a:highlight>
              <a:latin typeface="Agency FB" panose="020B0503020202020204" pitchFamily="34" charset="0"/>
            </a:endParaRPr>
          </a:p>
          <a:p>
            <a:pPr algn="just"/>
            <a:r>
              <a:rPr lang="en-US" sz="3000" b="1" dirty="0">
                <a:highlight>
                  <a:srgbClr val="FFFF00"/>
                </a:highlight>
                <a:latin typeface="Agency FB" panose="020B0503020202020204" pitchFamily="34" charset="0"/>
              </a:rPr>
              <a:t>3. Ligand-gated ion channels </a:t>
            </a:r>
            <a:r>
              <a:rPr lang="en-US" sz="3000" dirty="0">
                <a:latin typeface="Agency FB" panose="020B0503020202020204" pitchFamily="34" charset="0"/>
              </a:rPr>
              <a:t>are probably the location where </a:t>
            </a:r>
            <a:r>
              <a:rPr lang="en-US" sz="3000" b="1" u="sng" dirty="0">
                <a:solidFill>
                  <a:srgbClr val="FF0000"/>
                </a:solidFill>
                <a:latin typeface="Agency FB" panose="020B0503020202020204" pitchFamily="34" charset="0"/>
              </a:rPr>
              <a:t>anesthetic agents act to block the spread of action potentials</a:t>
            </a:r>
            <a:r>
              <a:rPr lang="en-US" sz="3000" dirty="0">
                <a:latin typeface="Agency FB" panose="020B0503020202020204" pitchFamily="34" charset="0"/>
              </a:rPr>
              <a:t>.</a:t>
            </a:r>
          </a:p>
          <a:p>
            <a:pPr algn="just"/>
            <a:endParaRPr lang="en-US" sz="3000" b="1" dirty="0">
              <a:solidFill>
                <a:srgbClr val="FF0000"/>
              </a:solidFill>
              <a:highlight>
                <a:srgbClr val="FFFF00"/>
              </a:highlight>
              <a:latin typeface="Agency FB" panose="020B0503020202020204" pitchFamily="34" charset="0"/>
            </a:endParaRPr>
          </a:p>
          <a:p>
            <a:pPr algn="just"/>
            <a:r>
              <a:rPr lang="en-US" sz="3000" b="1" dirty="0">
                <a:highlight>
                  <a:srgbClr val="FFFF00"/>
                </a:highlight>
                <a:latin typeface="Agency FB" panose="020B0503020202020204" pitchFamily="34" charset="0"/>
              </a:rPr>
              <a:t>4. Venoms, </a:t>
            </a:r>
            <a:r>
              <a:rPr lang="en-US" sz="3000" dirty="0">
                <a:latin typeface="Agency FB" panose="020B0503020202020204" pitchFamily="34" charset="0"/>
              </a:rPr>
              <a:t>such as those of some poisonous snakes, inactivate acetylcholine receptors of skeletal muscle sarcolemma at neuromuscular junctions. </a:t>
            </a:r>
          </a:p>
          <a:p>
            <a:pPr marL="0" indent="0" algn="just">
              <a:buNone/>
            </a:pPr>
            <a:endParaRPr lang="en-US" sz="3000" dirty="0">
              <a:latin typeface="Agency FB" panose="020B0503020202020204" pitchFamily="34" charset="0"/>
            </a:endParaRPr>
          </a:p>
          <a:p>
            <a:pPr algn="just"/>
            <a:r>
              <a:rPr lang="en-US" sz="3000" b="1" dirty="0">
                <a:highlight>
                  <a:srgbClr val="FFFF00"/>
                </a:highlight>
                <a:latin typeface="Agency FB" panose="020B0503020202020204" pitchFamily="34" charset="0"/>
              </a:rPr>
              <a:t>5. Autoimmune diseases </a:t>
            </a:r>
            <a:r>
              <a:rPr lang="en-US" sz="3000" dirty="0">
                <a:latin typeface="Agency FB" panose="020B0503020202020204" pitchFamily="34" charset="0"/>
              </a:rPr>
              <a:t>may lead to the production of antibodies that specifically bind to and activate certain plasma membrane receptors. An example is Graves disease (hyperthyroidism) </a:t>
            </a:r>
            <a:endParaRPr lang="en-US" sz="3000" b="1" dirty="0">
              <a:solidFill>
                <a:srgbClr val="FF0000"/>
              </a:solidFill>
              <a:highlight>
                <a:srgbClr val="FFFF00"/>
              </a:highlight>
              <a:latin typeface="Agency FB" panose="020B0503020202020204" pitchFamily="34" charset="0"/>
            </a:endParaRPr>
          </a:p>
        </p:txBody>
      </p:sp>
    </p:spTree>
    <p:extLst>
      <p:ext uri="{BB962C8B-B14F-4D97-AF65-F5344CB8AC3E}">
        <p14:creationId xmlns:p14="http://schemas.microsoft.com/office/powerpoint/2010/main" val="2874365194"/>
      </p:ext>
    </p:extLst>
  </p:cSld>
  <p:clrMapOvr>
    <a:masterClrMapping/>
  </p:clrMapOvr>
  <p:timing>
    <p:tnLst>
      <p:par>
        <p:cTn id="1" dur="indefinite" restart="never" nodeType="tmRoot">
          <p:childTnLst>
            <p:par>
              <p:cTn id="2"/>
            </p:par>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Clinical Correlates </a:t>
            </a:r>
            <a:r>
              <a:rPr lang="en-US" sz="3500" b="1" dirty="0" err="1">
                <a:solidFill>
                  <a:srgbClr val="FF0000"/>
                </a:solidFill>
                <a:latin typeface="Agency FB" panose="020B0503020202020204" pitchFamily="34" charset="0"/>
              </a:rPr>
              <a:t>contd</a:t>
            </a:r>
            <a:r>
              <a:rPr lang="en-US" sz="3500" b="1" dirty="0">
                <a:solidFill>
                  <a:srgbClr val="FF0000"/>
                </a:solidFill>
                <a:latin typeface="Agency FB" panose="020B0503020202020204" pitchFamily="34" charset="0"/>
              </a:rPr>
              <a:t>:</a:t>
            </a:r>
          </a:p>
          <a:p>
            <a:pPr algn="just"/>
            <a:r>
              <a:rPr lang="en-US" sz="3000" b="1" dirty="0">
                <a:highlight>
                  <a:srgbClr val="FFFF00"/>
                </a:highlight>
                <a:latin typeface="Agency FB" panose="020B0503020202020204" pitchFamily="34" charset="0"/>
              </a:rPr>
              <a:t>6. Cholera toxin </a:t>
            </a:r>
            <a:r>
              <a:rPr lang="en-US" sz="3000" dirty="0">
                <a:latin typeface="Agency FB" panose="020B0503020202020204" pitchFamily="34" charset="0"/>
              </a:rPr>
              <a:t>is an </a:t>
            </a:r>
            <a:r>
              <a:rPr lang="en-US" sz="3000" b="1" u="sng" dirty="0">
                <a:solidFill>
                  <a:srgbClr val="FF0000"/>
                </a:solidFill>
                <a:latin typeface="Agency FB" panose="020B0503020202020204" pitchFamily="34" charset="0"/>
              </a:rPr>
              <a:t>exotoxin produced by the bacterium Vibrio cholerae that alters </a:t>
            </a:r>
            <a:r>
              <a:rPr lang="en-US" sz="3000" b="1" u="sng" dirty="0" err="1">
                <a:solidFill>
                  <a:srgbClr val="FF0000"/>
                </a:solidFill>
                <a:latin typeface="Agency FB" panose="020B0503020202020204" pitchFamily="34" charset="0"/>
              </a:rPr>
              <a:t>Gs</a:t>
            </a:r>
            <a:r>
              <a:rPr lang="en-US" sz="3000" b="1" u="sng" dirty="0">
                <a:solidFill>
                  <a:srgbClr val="FF0000"/>
                </a:solidFill>
                <a:latin typeface="Agency FB" panose="020B0503020202020204" pitchFamily="34" charset="0"/>
              </a:rPr>
              <a:t> protein, so that it is unable to hydrolyze its GTP molecule</a:t>
            </a:r>
            <a:r>
              <a:rPr lang="en-US" sz="3000" dirty="0">
                <a:latin typeface="Agency FB" panose="020B0503020202020204" pitchFamily="34" charset="0"/>
              </a:rPr>
              <a:t>. As a result, cAMP levels increase in the surface-absorptive cells of the intestine, leading to excessive loss of electrolytes and water and severe diarrhea. </a:t>
            </a:r>
          </a:p>
          <a:p>
            <a:pPr algn="just"/>
            <a:r>
              <a:rPr lang="en-US" sz="3000" b="1" dirty="0">
                <a:highlight>
                  <a:srgbClr val="FFFF00"/>
                </a:highlight>
                <a:latin typeface="Agency FB" panose="020B0503020202020204" pitchFamily="34" charset="0"/>
              </a:rPr>
              <a:t>7. Pertussis toxin, </a:t>
            </a:r>
            <a:r>
              <a:rPr lang="en-US" sz="3000" dirty="0">
                <a:latin typeface="Agency FB" panose="020B0503020202020204" pitchFamily="34" charset="0"/>
              </a:rPr>
              <a:t>the </a:t>
            </a:r>
            <a:r>
              <a:rPr lang="en-US" sz="3000" b="1" u="sng" dirty="0">
                <a:solidFill>
                  <a:srgbClr val="FF0000"/>
                </a:solidFill>
                <a:latin typeface="Agency FB" panose="020B0503020202020204" pitchFamily="34" charset="0"/>
              </a:rPr>
              <a:t>product of the bacterium that causes whooping cough, inserts ADP-ribose into the α subunits of trimeric G proteins, causing the accumulation of the inactive form of G proteins resulting in irritation of the mucosa of the bronchial passages</a:t>
            </a:r>
            <a:r>
              <a:rPr lang="en-US" sz="3000" dirty="0">
                <a:latin typeface="Agency FB" panose="020B0503020202020204" pitchFamily="34" charset="0"/>
              </a:rPr>
              <a:t>. Defective </a:t>
            </a:r>
            <a:r>
              <a:rPr lang="en-US" sz="3000" dirty="0" err="1">
                <a:latin typeface="Agency FB" panose="020B0503020202020204" pitchFamily="34" charset="0"/>
              </a:rPr>
              <a:t>Gs</a:t>
            </a:r>
            <a:r>
              <a:rPr lang="en-US" sz="3000" dirty="0">
                <a:latin typeface="Agency FB" panose="020B0503020202020204" pitchFamily="34" charset="0"/>
              </a:rPr>
              <a:t> proteins may lead to mental retardation, diminished growth and sexual development, and decreased responses to certain hormones.</a:t>
            </a:r>
            <a:endParaRPr lang="en-US" sz="3000" b="1" dirty="0">
              <a:solidFill>
                <a:srgbClr val="FF0000"/>
              </a:solidFill>
              <a:highlight>
                <a:srgbClr val="FFFF00"/>
              </a:highlight>
              <a:latin typeface="Agency FB" panose="020B0503020202020204" pitchFamily="34" charset="0"/>
            </a:endParaRPr>
          </a:p>
        </p:txBody>
      </p:sp>
    </p:spTree>
    <p:extLst>
      <p:ext uri="{BB962C8B-B14F-4D97-AF65-F5344CB8AC3E}">
        <p14:creationId xmlns:p14="http://schemas.microsoft.com/office/powerpoint/2010/main" val="3967616255"/>
      </p:ext>
    </p:extLst>
  </p:cSld>
  <p:clrMapOvr>
    <a:masterClrMapping/>
  </p:clrMapOvr>
  <p:timing>
    <p:tnLst>
      <p:par>
        <p:cTn id="1" dur="indefinite" restart="never" nodeType="tmRoot">
          <p:childTnLst>
            <p:par>
              <p:cTn id="2"/>
            </p:par>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marL="0" indent="0" algn="just">
              <a:buNone/>
            </a:pPr>
            <a:r>
              <a:rPr lang="en-US" sz="3500" b="1" dirty="0">
                <a:solidFill>
                  <a:srgbClr val="FF0000"/>
                </a:solidFill>
                <a:latin typeface="Agency FB" panose="020B0503020202020204" pitchFamily="34" charset="0"/>
              </a:rPr>
              <a:t>  Clinical Correlates </a:t>
            </a:r>
            <a:r>
              <a:rPr lang="en-US" sz="3500" b="1" dirty="0" err="1">
                <a:solidFill>
                  <a:srgbClr val="FF0000"/>
                </a:solidFill>
                <a:latin typeface="Agency FB" panose="020B0503020202020204" pitchFamily="34" charset="0"/>
              </a:rPr>
              <a:t>contd</a:t>
            </a:r>
            <a:r>
              <a:rPr lang="en-US" sz="3500" b="1" dirty="0">
                <a:solidFill>
                  <a:srgbClr val="FF0000"/>
                </a:solidFill>
                <a:latin typeface="Agency FB" panose="020B0503020202020204" pitchFamily="34" charset="0"/>
              </a:rPr>
              <a:t>:</a:t>
            </a:r>
          </a:p>
          <a:p>
            <a:pPr algn="just"/>
            <a:r>
              <a:rPr lang="en-US" sz="3200" b="1" dirty="0">
                <a:highlight>
                  <a:srgbClr val="FFFF00"/>
                </a:highlight>
                <a:latin typeface="Agency FB" panose="020B0503020202020204" pitchFamily="34" charset="0"/>
              </a:rPr>
              <a:t>7. Hereditary spherocytosis </a:t>
            </a:r>
            <a:r>
              <a:rPr lang="en-US" sz="3200" dirty="0">
                <a:latin typeface="Agency FB" panose="020B0503020202020204" pitchFamily="34" charset="0"/>
              </a:rPr>
              <a:t>results from a defective </a:t>
            </a:r>
            <a:r>
              <a:rPr lang="en-US" sz="3200" dirty="0" err="1">
                <a:latin typeface="Agency FB" panose="020B0503020202020204" pitchFamily="34" charset="0"/>
              </a:rPr>
              <a:t>spectrin</a:t>
            </a:r>
            <a:r>
              <a:rPr lang="en-US" sz="3200" dirty="0">
                <a:latin typeface="Agency FB" panose="020B0503020202020204" pitchFamily="34" charset="0"/>
              </a:rPr>
              <a:t> that has a decreased ability to bind to band 4.1 protein. The disease is characterized by fragile, misshapen red blood cells, or spherocytes; destruction of these spherocytes in the spleen leads to anemia. </a:t>
            </a:r>
          </a:p>
          <a:p>
            <a:pPr algn="just"/>
            <a:r>
              <a:rPr lang="en-US" sz="3200" b="1" dirty="0">
                <a:highlight>
                  <a:srgbClr val="FFFF00"/>
                </a:highlight>
                <a:latin typeface="Agency FB" panose="020B0503020202020204" pitchFamily="34" charset="0"/>
              </a:rPr>
              <a:t>8. During high-speed car accidents and often in shaken baby syndrome</a:t>
            </a:r>
            <a:r>
              <a:rPr lang="en-US" sz="3200" dirty="0">
                <a:latin typeface="Agency FB" panose="020B0503020202020204" pitchFamily="34" charset="0"/>
              </a:rPr>
              <a:t>, the sudden accelerating and decelerating forces applied to the brain cause shearing damage to axons, especially at the interface between white matter and gray matter. </a:t>
            </a:r>
            <a:r>
              <a:rPr lang="en-US" sz="3200" b="1" u="sng" dirty="0">
                <a:solidFill>
                  <a:srgbClr val="FF0000"/>
                </a:solidFill>
                <a:latin typeface="Agency FB" panose="020B0503020202020204" pitchFamily="34" charset="0"/>
              </a:rPr>
              <a:t>The stretching of the axons results in diffuse axonal injury, a widespread lesion whose consequence is the onset of a persistent coma from which only 10% of the affected individuals regain consciousness</a:t>
            </a:r>
            <a:r>
              <a:rPr lang="en-US" sz="3200" dirty="0">
                <a:latin typeface="Agency FB" panose="020B0503020202020204" pitchFamily="34" charset="0"/>
              </a:rPr>
              <a:t>. </a:t>
            </a:r>
            <a:r>
              <a:rPr lang="en-US" sz="3200" dirty="0">
                <a:highlight>
                  <a:srgbClr val="FFFF00"/>
                </a:highlight>
                <a:latin typeface="Agency FB" panose="020B0503020202020204" pitchFamily="34" charset="0"/>
              </a:rPr>
              <a:t>Examination of the affected tissue displays irreparable cleavage of </a:t>
            </a:r>
            <a:r>
              <a:rPr lang="en-US" sz="3200" dirty="0" err="1">
                <a:highlight>
                  <a:srgbClr val="FFFF00"/>
                </a:highlight>
                <a:latin typeface="Agency FB" panose="020B0503020202020204" pitchFamily="34" charset="0"/>
              </a:rPr>
              <a:t>spectrin</a:t>
            </a:r>
            <a:r>
              <a:rPr lang="en-US" sz="3200" dirty="0">
                <a:highlight>
                  <a:srgbClr val="FFFF00"/>
                </a:highlight>
                <a:latin typeface="Agency FB" panose="020B0503020202020204" pitchFamily="34" charset="0"/>
              </a:rPr>
              <a:t>, with an ensuing destruction of the neuronal cytoskeleton, leading to loss of plasma membrane integrity and eventual cell death.</a:t>
            </a:r>
            <a:endParaRPr lang="en-US" sz="3200" b="1" dirty="0">
              <a:solidFill>
                <a:srgbClr val="FF0000"/>
              </a:solidFill>
              <a:highlight>
                <a:srgbClr val="FFFF00"/>
              </a:highlight>
              <a:latin typeface="Agency FB" panose="020B0503020202020204" pitchFamily="34" charset="0"/>
            </a:endParaRPr>
          </a:p>
        </p:txBody>
      </p:sp>
    </p:spTree>
    <p:extLst>
      <p:ext uri="{BB962C8B-B14F-4D97-AF65-F5344CB8AC3E}">
        <p14:creationId xmlns:p14="http://schemas.microsoft.com/office/powerpoint/2010/main" val="2487827336"/>
      </p:ext>
    </p:extLst>
  </p:cSld>
  <p:clrMapOvr>
    <a:masterClrMapping/>
  </p:clrMapOvr>
  <p:timing>
    <p:tnLst>
      <p:par>
        <p:cTn id="1" dur="indefinite" restart="never" nodeType="tmRoot">
          <p:childTnLst>
            <p:par>
              <p:cTn id="2"/>
            </p:par>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GLOSSARY</a:t>
            </a:r>
          </a:p>
          <a:p>
            <a:pPr algn="just"/>
            <a:r>
              <a:rPr lang="en-US" b="1" dirty="0">
                <a:highlight>
                  <a:srgbClr val="FFFF00"/>
                </a:highlight>
                <a:latin typeface="Agency FB" panose="020B0503020202020204" pitchFamily="34" charset="0"/>
              </a:rPr>
              <a:t>Plasma membrane - </a:t>
            </a:r>
            <a:r>
              <a:rPr lang="en-US" dirty="0">
                <a:latin typeface="Agency FB" panose="020B0503020202020204" pitchFamily="34" charset="0"/>
              </a:rPr>
              <a:t>A microscopic membrane made up of lipids and proteins which forms the external boundary of the cytoplasm of a cell or encloses a vacuole, and regulates the passage of molecules in and out of the cytoplasm. </a:t>
            </a:r>
          </a:p>
          <a:p>
            <a:pPr algn="just"/>
            <a:r>
              <a:rPr lang="en-US" b="1" dirty="0">
                <a:highlight>
                  <a:srgbClr val="FFFF00"/>
                </a:highlight>
                <a:latin typeface="Agency FB" panose="020B0503020202020204" pitchFamily="34" charset="0"/>
              </a:rPr>
              <a:t>Permeability - </a:t>
            </a:r>
            <a:r>
              <a:rPr lang="en-US" dirty="0">
                <a:latin typeface="Agency FB" panose="020B0503020202020204" pitchFamily="34" charset="0"/>
              </a:rPr>
              <a:t>The ability of a barrier to let any substance pass through it. </a:t>
            </a:r>
          </a:p>
          <a:p>
            <a:pPr algn="just"/>
            <a:r>
              <a:rPr lang="en-US" b="1" dirty="0">
                <a:highlight>
                  <a:srgbClr val="FFFF00"/>
                </a:highlight>
                <a:latin typeface="Agency FB" panose="020B0503020202020204" pitchFamily="34" charset="0"/>
              </a:rPr>
              <a:t>Ions - </a:t>
            </a:r>
            <a:r>
              <a:rPr lang="en-US" dirty="0">
                <a:latin typeface="Agency FB" panose="020B0503020202020204" pitchFamily="34" charset="0"/>
              </a:rPr>
              <a:t>An atom or molecule with a net electric charge due to the loss or gain of one or more electrons. </a:t>
            </a:r>
          </a:p>
          <a:p>
            <a:pPr algn="just"/>
            <a:r>
              <a:rPr lang="en-US" b="1" dirty="0">
                <a:highlight>
                  <a:srgbClr val="FFFF00"/>
                </a:highlight>
                <a:latin typeface="Agency FB" panose="020B0503020202020204" pitchFamily="34" charset="0"/>
              </a:rPr>
              <a:t>Semi permeable - </a:t>
            </a:r>
            <a:r>
              <a:rPr lang="en-US" dirty="0">
                <a:latin typeface="Agency FB" panose="020B0503020202020204" pitchFamily="34" charset="0"/>
              </a:rPr>
              <a:t>Allowing certain substances especially small molecules or ions to pass through it but not others, especially allowing the passage of a solvent but not of certain solutes. </a:t>
            </a:r>
          </a:p>
          <a:p>
            <a:pPr algn="just"/>
            <a:r>
              <a:rPr lang="en-US" b="1" dirty="0">
                <a:highlight>
                  <a:srgbClr val="FFFF00"/>
                </a:highlight>
                <a:latin typeface="Agency FB" panose="020B0503020202020204" pitchFamily="34" charset="0"/>
              </a:rPr>
              <a:t>Receptor - </a:t>
            </a:r>
            <a:r>
              <a:rPr lang="en-US" dirty="0">
                <a:latin typeface="Agency FB" panose="020B0503020202020204" pitchFamily="34" charset="0"/>
              </a:rPr>
              <a:t>A receptor is a protein molecule in a cell or on the surface of a cell to which a substance such as a hormone, a drug, or an antigen can bind, causing a change in the activity of the cell.</a:t>
            </a:r>
          </a:p>
          <a:p>
            <a:pPr algn="just"/>
            <a:r>
              <a:rPr lang="en-US" b="1" dirty="0">
                <a:highlight>
                  <a:srgbClr val="FFFF00"/>
                </a:highlight>
                <a:latin typeface="Agency FB" panose="020B0503020202020204" pitchFamily="34" charset="0"/>
              </a:rPr>
              <a:t>Dielectric - </a:t>
            </a:r>
            <a:r>
              <a:rPr lang="en-US" dirty="0">
                <a:latin typeface="Agency FB" panose="020B0503020202020204" pitchFamily="34" charset="0"/>
              </a:rPr>
              <a:t>Having the property of transmitting electric force without conduction. </a:t>
            </a:r>
          </a:p>
        </p:txBody>
      </p:sp>
    </p:spTree>
    <p:extLst>
      <p:ext uri="{BB962C8B-B14F-4D97-AF65-F5344CB8AC3E}">
        <p14:creationId xmlns:p14="http://schemas.microsoft.com/office/powerpoint/2010/main" val="3511221285"/>
      </p:ext>
    </p:extLst>
  </p:cSld>
  <p:clrMapOvr>
    <a:masterClrMapping/>
  </p:clrMapOvr>
  <p:timing>
    <p:tnLst>
      <p:par>
        <p:cTn id="1" dur="indefinite" restart="never" nodeType="tmRoot">
          <p:childTnLst>
            <p:par>
              <p:cTn id="2"/>
            </p:par>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fontScale="92500" lnSpcReduction="10000"/>
          </a:bodyPr>
          <a:lstStyle/>
          <a:p>
            <a:pPr algn="just"/>
            <a:r>
              <a:rPr lang="en-US" sz="3200" b="1" dirty="0">
                <a:highlight>
                  <a:srgbClr val="FFFF00"/>
                </a:highlight>
                <a:latin typeface="Agency FB" pitchFamily="34" charset="0"/>
              </a:rPr>
              <a:t>Hydrophobic - </a:t>
            </a:r>
            <a:r>
              <a:rPr lang="en-US" sz="3200" dirty="0">
                <a:latin typeface="Agency FB" pitchFamily="34" charset="0"/>
              </a:rPr>
              <a:t>The substances that have an affinity for water due to the formation of hydrogen bonds. </a:t>
            </a:r>
          </a:p>
          <a:p>
            <a:pPr algn="just"/>
            <a:r>
              <a:rPr lang="en-US" sz="3200" b="1" dirty="0">
                <a:highlight>
                  <a:srgbClr val="FFFF00"/>
                </a:highlight>
                <a:latin typeface="Agency FB" pitchFamily="34" charset="0"/>
              </a:rPr>
              <a:t>Hydrophilic - </a:t>
            </a:r>
            <a:r>
              <a:rPr lang="en-US" sz="3200" dirty="0">
                <a:latin typeface="Agency FB" pitchFamily="34" charset="0"/>
              </a:rPr>
              <a:t>Hydrophilic molecules typically have polar groups enabling them to readily absorb or dissolve in water as well as in other polar solvents. </a:t>
            </a:r>
          </a:p>
          <a:p>
            <a:pPr algn="just"/>
            <a:r>
              <a:rPr lang="en-US" sz="3200" b="1" dirty="0">
                <a:highlight>
                  <a:srgbClr val="FFFF00"/>
                </a:highlight>
                <a:latin typeface="Agency FB" pitchFamily="34" charset="0"/>
              </a:rPr>
              <a:t>Micelles - </a:t>
            </a:r>
            <a:r>
              <a:rPr lang="en-US" sz="3200" dirty="0">
                <a:latin typeface="Agency FB" pitchFamily="34" charset="0"/>
              </a:rPr>
              <a:t>It is an aggregate of molecules in a colloidal solution, such as those formed by detergents. </a:t>
            </a:r>
          </a:p>
          <a:p>
            <a:pPr algn="just"/>
            <a:r>
              <a:rPr lang="en-US" sz="3200" b="1" dirty="0">
                <a:highlight>
                  <a:srgbClr val="FFFF00"/>
                </a:highlight>
                <a:latin typeface="Agency FB" pitchFamily="34" charset="0"/>
              </a:rPr>
              <a:t>Peripheral proteins/extrinsic proteins - </a:t>
            </a:r>
            <a:r>
              <a:rPr lang="en-US" sz="3200" dirty="0">
                <a:latin typeface="Agency FB" pitchFamily="34" charset="0"/>
              </a:rPr>
              <a:t>Peripheral membrane proteins are proteins that adhere only temporarily to the biological membrane with which they are associated. These molecules attach to integral membrane proteins, or penetrate the peripheral regions of the lipid bilayer. </a:t>
            </a:r>
          </a:p>
          <a:p>
            <a:pPr algn="just"/>
            <a:r>
              <a:rPr lang="en-US" sz="3200" b="1" dirty="0">
                <a:highlight>
                  <a:srgbClr val="FFFF00"/>
                </a:highlight>
                <a:latin typeface="Agency FB" pitchFamily="34" charset="0"/>
              </a:rPr>
              <a:t>Integral proteins/intrinsic proteins - </a:t>
            </a:r>
            <a:r>
              <a:rPr lang="en-US" sz="3200" dirty="0">
                <a:latin typeface="Agency FB" pitchFamily="34" charset="0"/>
              </a:rPr>
              <a:t>An integral membrane protein (IMP) is a type of membrane protein that is permanently attached to the biological membrane. All trans membrane proteins are IMPs, but not all IMPs are trans membrane proteins. </a:t>
            </a:r>
          </a:p>
          <a:p>
            <a:pPr algn="just"/>
            <a:r>
              <a:rPr lang="en-US" sz="3200" b="1" dirty="0" err="1">
                <a:highlight>
                  <a:srgbClr val="FFFF00"/>
                </a:highlight>
                <a:latin typeface="Agency FB" pitchFamily="34" charset="0"/>
              </a:rPr>
              <a:t>Amphipathy</a:t>
            </a:r>
            <a:r>
              <a:rPr lang="en-US" sz="3200" b="1" dirty="0">
                <a:highlight>
                  <a:srgbClr val="FFFF00"/>
                </a:highlight>
                <a:latin typeface="Agency FB" pitchFamily="34" charset="0"/>
              </a:rPr>
              <a:t> - </a:t>
            </a:r>
            <a:r>
              <a:rPr lang="en-US" sz="3200" dirty="0">
                <a:latin typeface="Agency FB" pitchFamily="34" charset="0"/>
              </a:rPr>
              <a:t>It is the property of a molecule having both polar (water-soluble) and non polar (not water-soluble) affinities in its structure. </a:t>
            </a:r>
            <a:endParaRPr lang="en-US" sz="4400" dirty="0">
              <a:latin typeface="Agency FB" panose="020B0503020202020204" pitchFamily="34" charset="0"/>
            </a:endParaRPr>
          </a:p>
        </p:txBody>
      </p:sp>
    </p:spTree>
    <p:extLst>
      <p:ext uri="{BB962C8B-B14F-4D97-AF65-F5344CB8AC3E}">
        <p14:creationId xmlns:p14="http://schemas.microsoft.com/office/powerpoint/2010/main" val="828130607"/>
      </p:ext>
    </p:extLst>
  </p:cSld>
  <p:clrMapOvr>
    <a:masterClrMapping/>
  </p:clrMapOvr>
  <p:timing>
    <p:tnLst>
      <p:par>
        <p:cTn id="1" dur="indefinite" restart="never" nodeType="tmRoot">
          <p:childTnLst>
            <p:par>
              <p:cTn id="2"/>
            </p:par>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Autofit/>
          </a:bodyPr>
          <a:lstStyle/>
          <a:p>
            <a:pPr marL="0" indent="0" algn="just">
              <a:buNone/>
            </a:pPr>
            <a:r>
              <a:rPr lang="en-US" sz="2300" dirty="0">
                <a:latin typeface="Agency FB" panose="020B0503020202020204" pitchFamily="34" charset="0"/>
              </a:rPr>
              <a:t>    </a:t>
            </a:r>
            <a:r>
              <a:rPr lang="en-US" sz="3200" b="1" dirty="0">
                <a:solidFill>
                  <a:srgbClr val="FF0000"/>
                </a:solidFill>
                <a:latin typeface="Agency FB" panose="020B0503020202020204" pitchFamily="34" charset="0"/>
              </a:rPr>
              <a:t>SELF ASSESSMENT QUESTIONS AND POSSIBLE ANSWERS: Multiple Choice Questions</a:t>
            </a:r>
            <a:r>
              <a:rPr lang="en-US" sz="3200" b="1" dirty="0">
                <a:latin typeface="Agency FB" panose="020B0503020202020204" pitchFamily="34" charset="0"/>
              </a:rPr>
              <a:t> </a:t>
            </a:r>
          </a:p>
          <a:p>
            <a:pPr algn="just"/>
            <a:r>
              <a:rPr lang="en-US" sz="2400" dirty="0">
                <a:latin typeface="Agency FB" panose="020B0503020202020204" pitchFamily="34" charset="0"/>
              </a:rPr>
              <a:t>1. According to Fluid mosaic model, the correct sequences of substances in plasmalemma is: (a) L-P-P-L (b) P-L-L-P (c) P-P-L-L (d) L-P-L-P </a:t>
            </a:r>
          </a:p>
          <a:p>
            <a:pPr algn="just"/>
            <a:r>
              <a:rPr lang="en-US" sz="2400" dirty="0">
                <a:latin typeface="Agency FB" panose="020B0503020202020204" pitchFamily="34" charset="0"/>
              </a:rPr>
              <a:t>2. Membrane occurs in: (a) Chromosomes, nuclei and mitochondria (b) Cytoplasm, chloroplasts and mitochondria (c) Cytoplasm, nuclei and starch grains (d) Chromosomes, chloroplasts and starch grains </a:t>
            </a:r>
          </a:p>
          <a:p>
            <a:pPr algn="just"/>
            <a:r>
              <a:rPr lang="en-US" sz="2400" dirty="0">
                <a:latin typeface="Agency FB" panose="020B0503020202020204" pitchFamily="34" charset="0"/>
              </a:rPr>
              <a:t>3. Plasma membrane is: (a) Non-selective barrier (b) Selective barrier (c) Impermeable (d) made of cellulose </a:t>
            </a:r>
          </a:p>
          <a:p>
            <a:pPr algn="just"/>
            <a:r>
              <a:rPr lang="en-US" sz="2400" dirty="0">
                <a:latin typeface="Agency FB" panose="020B0503020202020204" pitchFamily="34" charset="0"/>
              </a:rPr>
              <a:t>4. What limits Animal cells from outside? (a) Cell wall (b) Basement membrane (c) Shell membrane (d) Plasma membrane </a:t>
            </a:r>
          </a:p>
          <a:p>
            <a:pPr algn="just"/>
            <a:r>
              <a:rPr lang="en-US" sz="2400" dirty="0">
                <a:latin typeface="Agency FB" panose="020B0503020202020204" pitchFamily="34" charset="0"/>
              </a:rPr>
              <a:t>5. Cell membrane consists of: (a) Protein double layer (b) Phospholipid proteins (c) Phosphoproteins (d) Glycoproteins </a:t>
            </a:r>
          </a:p>
          <a:p>
            <a:pPr algn="just"/>
            <a:r>
              <a:rPr lang="en-US" sz="2400" dirty="0">
                <a:latin typeface="Agency FB" panose="020B0503020202020204" pitchFamily="34" charset="0"/>
              </a:rPr>
              <a:t>6. Non-membranous cell organelles are: (a) Ribosomes (b) centrioles and ribosomes (c) E.R. (d) Mitochondria </a:t>
            </a:r>
          </a:p>
          <a:p>
            <a:pPr algn="just"/>
            <a:r>
              <a:rPr lang="en-US" sz="2400" dirty="0">
                <a:latin typeface="Agency FB" panose="020B0503020202020204" pitchFamily="34" charset="0"/>
              </a:rPr>
              <a:t>7. Which of the following theories explain that plasma membrane is selectively permeable: (a) Unit membrane theory (b) Cascade theory (c) Sandwich theory (d) Fluid Mosaic theory </a:t>
            </a:r>
          </a:p>
          <a:p>
            <a:pPr algn="just"/>
            <a:r>
              <a:rPr lang="en-US" sz="2400" dirty="0">
                <a:latin typeface="Agency FB" panose="020B0503020202020204" pitchFamily="34" charset="0"/>
              </a:rPr>
              <a:t>8. The hydrophobic ends of phospholipid molecules are: (a) Polar (b) Non-polar (c) Neutral (d) Bipolar </a:t>
            </a:r>
          </a:p>
          <a:p>
            <a:pPr algn="just"/>
            <a:r>
              <a:rPr lang="en-US" sz="2400" dirty="0">
                <a:latin typeface="Agency FB" panose="020B0503020202020204" pitchFamily="34" charset="0"/>
              </a:rPr>
              <a:t>9. The membrane protein that extend through both sides of lipid bilayer. (a) Acidic protein (b) Glycoprotein (c) Intrinsic protein (d) Glycolic acid </a:t>
            </a:r>
          </a:p>
          <a:p>
            <a:pPr algn="just"/>
            <a:r>
              <a:rPr lang="en-US" sz="2400" dirty="0">
                <a:latin typeface="Agency FB" panose="020B0503020202020204" pitchFamily="34" charset="0"/>
              </a:rPr>
              <a:t>10. Two plant cells are connected with the help of: (a) Cell wall (b) Plasma membrane (c) Plasmodesmata (d) None of these </a:t>
            </a:r>
          </a:p>
        </p:txBody>
      </p:sp>
    </p:spTree>
    <p:extLst>
      <p:ext uri="{BB962C8B-B14F-4D97-AF65-F5344CB8AC3E}">
        <p14:creationId xmlns:p14="http://schemas.microsoft.com/office/powerpoint/2010/main" val="3385662112"/>
      </p:ext>
    </p:extLst>
  </p:cSld>
  <p:clrMapOvr>
    <a:masterClrMapping/>
  </p:clrMapOvr>
  <p:timing>
    <p:tnLst>
      <p:par>
        <p:cTn id="1" dur="indefinite" restart="never" nodeType="tmRoot">
          <p:childTnLst>
            <p:par>
              <p:cTn id="2"/>
            </p:par>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5680363" cy="6359236"/>
          </a:xfrm>
          <a:ln w="38100">
            <a:solidFill>
              <a:srgbClr val="FF0000"/>
            </a:solidFill>
          </a:ln>
        </p:spPr>
        <p:txBody>
          <a:bodyPr>
            <a:noAutofit/>
          </a:bodyPr>
          <a:lstStyle/>
          <a:p>
            <a:pPr marL="0" indent="0" algn="just">
              <a:buNone/>
            </a:pPr>
            <a:r>
              <a:rPr lang="en-US" sz="2100" dirty="0">
                <a:latin typeface="Agency FB" panose="020B0503020202020204" pitchFamily="34" charset="0"/>
              </a:rPr>
              <a:t>    </a:t>
            </a:r>
            <a:r>
              <a:rPr lang="en-US" sz="3500" b="1" dirty="0">
                <a:solidFill>
                  <a:srgbClr val="FF0000"/>
                </a:solidFill>
                <a:latin typeface="Agency FB" panose="020B0503020202020204" pitchFamily="34" charset="0"/>
              </a:rPr>
              <a:t>Very short questions: </a:t>
            </a:r>
          </a:p>
          <a:p>
            <a:pPr algn="just"/>
            <a:r>
              <a:rPr lang="en-US" sz="2100" dirty="0">
                <a:latin typeface="Agency FB" panose="020B0503020202020204" pitchFamily="34" charset="0"/>
              </a:rPr>
              <a:t>1. What is the thickness of plasma membrane? </a:t>
            </a:r>
          </a:p>
          <a:p>
            <a:pPr algn="just"/>
            <a:r>
              <a:rPr lang="en-US" sz="2100" dirty="0">
                <a:latin typeface="Agency FB" panose="020B0503020202020204" pitchFamily="34" charset="0"/>
              </a:rPr>
              <a:t>2. Who proposed the fluid mosaic hypothesis for the molecular structure of cell membrane? </a:t>
            </a:r>
          </a:p>
          <a:p>
            <a:pPr algn="just"/>
            <a:r>
              <a:rPr lang="en-US" sz="2100" dirty="0">
                <a:latin typeface="Agency FB" panose="020B0503020202020204" pitchFamily="34" charset="0"/>
              </a:rPr>
              <a:t>3. What is the structure of plasma membrane? </a:t>
            </a:r>
          </a:p>
          <a:p>
            <a:pPr algn="just"/>
            <a:r>
              <a:rPr lang="en-US" sz="2100" dirty="0">
                <a:latin typeface="Agency FB" panose="020B0503020202020204" pitchFamily="34" charset="0"/>
              </a:rPr>
              <a:t>4. What are the main lipid components of the plasma membrane? </a:t>
            </a:r>
          </a:p>
          <a:p>
            <a:pPr algn="just"/>
            <a:r>
              <a:rPr lang="en-US" sz="2100" dirty="0">
                <a:latin typeface="Agency FB" panose="020B0503020202020204" pitchFamily="34" charset="0"/>
              </a:rPr>
              <a:t>5. What are the two types of proteins of the plasma membrane on the basis of their association with the membrane and their solubility? </a:t>
            </a:r>
          </a:p>
          <a:p>
            <a:pPr algn="just"/>
            <a:r>
              <a:rPr lang="en-US" sz="2100" dirty="0">
                <a:latin typeface="Agency FB" panose="020B0503020202020204" pitchFamily="34" charset="0"/>
              </a:rPr>
              <a:t>6. What are tunnel proteins? </a:t>
            </a:r>
          </a:p>
          <a:p>
            <a:pPr algn="just"/>
            <a:r>
              <a:rPr lang="en-US" sz="2100" dirty="0">
                <a:latin typeface="Agency FB" panose="020B0503020202020204" pitchFamily="34" charset="0"/>
              </a:rPr>
              <a:t>7. Why Na+ -K+ ATPase enzyme is most important? </a:t>
            </a:r>
          </a:p>
          <a:p>
            <a:pPr algn="just"/>
            <a:r>
              <a:rPr lang="en-US" sz="2100" dirty="0">
                <a:latin typeface="Agency FB" panose="020B0503020202020204" pitchFamily="34" charset="0"/>
              </a:rPr>
              <a:t>8. Who proposed that plasma membrane contained a lipid bilayer and protein adhering to both lipid aqueous interfaces? </a:t>
            </a:r>
          </a:p>
          <a:p>
            <a:pPr algn="just"/>
            <a:r>
              <a:rPr lang="en-US" sz="2100" dirty="0">
                <a:latin typeface="Agency FB" panose="020B0503020202020204" pitchFamily="34" charset="0"/>
              </a:rPr>
              <a:t>9. Who gave the unit membrane model of plasma membrane? </a:t>
            </a:r>
          </a:p>
          <a:p>
            <a:pPr algn="just"/>
            <a:r>
              <a:rPr lang="en-US" sz="2100" dirty="0">
                <a:latin typeface="Agency FB" panose="020B0503020202020204" pitchFamily="34" charset="0"/>
              </a:rPr>
              <a:t>10. Give the two alternative name of cell membrane. </a:t>
            </a:r>
          </a:p>
          <a:p>
            <a:pPr marL="0" indent="0" algn="just">
              <a:buNone/>
            </a:pPr>
            <a:endParaRPr lang="en-US" sz="2100" dirty="0">
              <a:latin typeface="Agency FB" panose="020B0503020202020204" pitchFamily="34" charset="0"/>
            </a:endParaRPr>
          </a:p>
        </p:txBody>
      </p:sp>
      <p:sp>
        <p:nvSpPr>
          <p:cNvPr id="2" name="Content Placeholder 2">
            <a:extLst>
              <a:ext uri="{FF2B5EF4-FFF2-40B4-BE49-F238E27FC236}">
                <a16:creationId xmlns:a16="http://schemas.microsoft.com/office/drawing/2014/main" id="{A4A06255-CF3B-6F0B-D66C-61C7FD2E9468}"/>
              </a:ext>
            </a:extLst>
          </p:cNvPr>
          <p:cNvSpPr txBox="1">
            <a:spLocks/>
          </p:cNvSpPr>
          <p:nvPr/>
        </p:nvSpPr>
        <p:spPr>
          <a:xfrm>
            <a:off x="6129386" y="238028"/>
            <a:ext cx="5680363" cy="6359236"/>
          </a:xfrm>
          <a:prstGeom prst="rect">
            <a:avLst/>
          </a:prstGeom>
          <a:ln w="38100">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500" b="1" dirty="0">
                <a:solidFill>
                  <a:srgbClr val="FF0000"/>
                </a:solidFill>
                <a:latin typeface="Agency FB" panose="020B0503020202020204" pitchFamily="34" charset="0"/>
              </a:rPr>
              <a:t>  Terminal and Model Questions </a:t>
            </a:r>
          </a:p>
          <a:p>
            <a:pPr algn="just"/>
            <a:r>
              <a:rPr lang="en-US" sz="2500" dirty="0">
                <a:latin typeface="Agency FB" panose="020B0503020202020204" pitchFamily="34" charset="0"/>
              </a:rPr>
              <a:t>1. Define plasma membrane. </a:t>
            </a:r>
          </a:p>
          <a:p>
            <a:pPr algn="just"/>
            <a:r>
              <a:rPr lang="en-US" sz="2500" dirty="0">
                <a:latin typeface="Agency FB" panose="020B0503020202020204" pitchFamily="34" charset="0"/>
              </a:rPr>
              <a:t>2. Describe the structure and functions of plasma membrane. </a:t>
            </a:r>
          </a:p>
          <a:p>
            <a:pPr algn="just"/>
            <a:r>
              <a:rPr lang="en-US" sz="2500" dirty="0">
                <a:latin typeface="Agency FB" panose="020B0503020202020204" pitchFamily="34" charset="0"/>
              </a:rPr>
              <a:t>3. Write notes on: a. Fluid Mosaic Theory b. </a:t>
            </a:r>
            <a:r>
              <a:rPr lang="en-US" sz="2500" dirty="0" err="1">
                <a:latin typeface="Agency FB" panose="020B0503020202020204" pitchFamily="34" charset="0"/>
              </a:rPr>
              <a:t>Miceller</a:t>
            </a:r>
            <a:r>
              <a:rPr lang="en-US" sz="2500" dirty="0">
                <a:latin typeface="Agency FB" panose="020B0503020202020204" pitchFamily="34" charset="0"/>
              </a:rPr>
              <a:t> Model of Plasma Membrane c. Lamella model of Plasma membrane d. Define phagocytosis and pinocytosis.</a:t>
            </a:r>
          </a:p>
          <a:p>
            <a:pPr algn="just"/>
            <a:r>
              <a:rPr lang="en-US" sz="2500" dirty="0">
                <a:latin typeface="Agency FB" panose="020B0503020202020204" pitchFamily="34" charset="0"/>
              </a:rPr>
              <a:t> 4. Explain in detail the ultra structure of plasma membrane. </a:t>
            </a:r>
          </a:p>
          <a:p>
            <a:pPr algn="just"/>
            <a:r>
              <a:rPr lang="en-US" sz="2500" dirty="0">
                <a:latin typeface="Agency FB" panose="020B0503020202020204" pitchFamily="34" charset="0"/>
              </a:rPr>
              <a:t>5. Differentiate between integral and peripheral proteins. </a:t>
            </a:r>
          </a:p>
        </p:txBody>
      </p:sp>
    </p:spTree>
    <p:extLst>
      <p:ext uri="{BB962C8B-B14F-4D97-AF65-F5344CB8AC3E}">
        <p14:creationId xmlns:p14="http://schemas.microsoft.com/office/powerpoint/2010/main" val="4152196194"/>
      </p:ext>
    </p:extLst>
  </p:cSld>
  <p:clrMapOvr>
    <a:masterClrMapping/>
  </p:clrMapOvr>
  <p:timing>
    <p:tnLst>
      <p:par>
        <p:cTn id="1" dur="indefinite" restart="never" nodeType="tmRoot">
          <p:childTnLst>
            <p:par>
              <p:cTn id="2"/>
            </p:par>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Introduction to Mitochondria</a:t>
            </a:r>
          </a:p>
          <a:p>
            <a:pPr algn="just"/>
            <a:r>
              <a:rPr lang="en-US" sz="3000" dirty="0">
                <a:latin typeface="Agency FB" panose="020B0503020202020204" pitchFamily="34" charset="0"/>
              </a:rPr>
              <a:t>Mitochondria (Gr., </a:t>
            </a:r>
            <a:r>
              <a:rPr lang="en-US" sz="3000" dirty="0" err="1">
                <a:latin typeface="Agency FB" panose="020B0503020202020204" pitchFamily="34" charset="0"/>
              </a:rPr>
              <a:t>mito</a:t>
            </a:r>
            <a:r>
              <a:rPr lang="en-US" sz="3000" dirty="0">
                <a:latin typeface="Agency FB" panose="020B0503020202020204" pitchFamily="34" charset="0"/>
              </a:rPr>
              <a:t>, thread; </a:t>
            </a:r>
            <a:r>
              <a:rPr lang="en-US" sz="3000" dirty="0" err="1">
                <a:latin typeface="Agency FB" panose="020B0503020202020204" pitchFamily="34" charset="0"/>
              </a:rPr>
              <a:t>chondrion</a:t>
            </a:r>
            <a:r>
              <a:rPr lang="en-US" sz="3000" dirty="0">
                <a:latin typeface="Agency FB" panose="020B0503020202020204" pitchFamily="34" charset="0"/>
              </a:rPr>
              <a:t>, granule) are thread like or granular structures of eukaryotic cells. </a:t>
            </a:r>
          </a:p>
          <a:p>
            <a:pPr algn="just"/>
            <a:r>
              <a:rPr lang="en-US" sz="3000" dirty="0">
                <a:latin typeface="Agency FB" panose="020B0503020202020204" pitchFamily="34" charset="0"/>
              </a:rPr>
              <a:t>These may assume rod-like shape called </a:t>
            </a:r>
            <a:r>
              <a:rPr lang="en-US" sz="3000" b="1" dirty="0">
                <a:solidFill>
                  <a:srgbClr val="FF0000"/>
                </a:solidFill>
                <a:highlight>
                  <a:srgbClr val="FFFF00"/>
                </a:highlight>
                <a:latin typeface="Agency FB" panose="020B0503020202020204" pitchFamily="34" charset="0"/>
              </a:rPr>
              <a:t>chondriosomes</a:t>
            </a:r>
            <a:r>
              <a:rPr lang="en-US" sz="3000" dirty="0">
                <a:latin typeface="Agency FB" panose="020B0503020202020204" pitchFamily="34" charset="0"/>
              </a:rPr>
              <a:t> which may enlarge or aggregate to form massive spheroidal bodies called </a:t>
            </a:r>
            <a:r>
              <a:rPr lang="en-US" sz="3000" b="1" dirty="0" err="1">
                <a:solidFill>
                  <a:srgbClr val="FF0000"/>
                </a:solidFill>
                <a:highlight>
                  <a:srgbClr val="FFFF00"/>
                </a:highlight>
                <a:latin typeface="Agency FB" panose="020B0503020202020204" pitchFamily="34" charset="0"/>
              </a:rPr>
              <a:t>chondriospheres</a:t>
            </a:r>
            <a:r>
              <a:rPr lang="en-US" sz="3000" dirty="0">
                <a:latin typeface="Agency FB" panose="020B0503020202020204" pitchFamily="34" charset="0"/>
              </a:rPr>
              <a:t>. </a:t>
            </a:r>
          </a:p>
          <a:p>
            <a:pPr algn="just"/>
            <a:r>
              <a:rPr lang="en-US" sz="3000" dirty="0">
                <a:latin typeface="Agency FB" panose="020B0503020202020204" pitchFamily="34" charset="0"/>
              </a:rPr>
              <a:t>These are not present in bacterial cells. </a:t>
            </a:r>
          </a:p>
          <a:p>
            <a:pPr algn="just"/>
            <a:r>
              <a:rPr lang="en-US" sz="3000" dirty="0">
                <a:highlight>
                  <a:srgbClr val="FFFF00"/>
                </a:highlight>
                <a:latin typeface="Agency FB" panose="020B0503020202020204" pitchFamily="34" charset="0"/>
              </a:rPr>
              <a:t>Mitochondria are the 'power plants' which by oxidation release the energy contained in the fuel molecules or nutrients and make other forms of chemical energy. </a:t>
            </a:r>
          </a:p>
          <a:p>
            <a:pPr algn="just"/>
            <a:r>
              <a:rPr lang="en-US" sz="3000" dirty="0">
                <a:highlight>
                  <a:srgbClr val="FFFF00"/>
                </a:highlight>
                <a:latin typeface="Agency FB" panose="020B0503020202020204" pitchFamily="34" charset="0"/>
              </a:rPr>
              <a:t>The main function of mitochondria is oxidative phosphorylation, which is an exergonic reaction, meaning that it releases energy. </a:t>
            </a:r>
          </a:p>
          <a:p>
            <a:pPr algn="just"/>
            <a:r>
              <a:rPr lang="en-US" sz="3000" dirty="0">
                <a:latin typeface="Agency FB" panose="020B0503020202020204" pitchFamily="34" charset="0"/>
              </a:rPr>
              <a:t>In prokaryotes, oxidation of organic material is carried out by plasma membrane enzymes. </a:t>
            </a:r>
          </a:p>
        </p:txBody>
      </p:sp>
    </p:spTree>
    <p:extLst>
      <p:ext uri="{BB962C8B-B14F-4D97-AF65-F5344CB8AC3E}">
        <p14:creationId xmlns:p14="http://schemas.microsoft.com/office/powerpoint/2010/main" val="741652131"/>
      </p:ext>
    </p:extLst>
  </p:cSld>
  <p:clrMapOvr>
    <a:masterClrMapping/>
  </p:clrMapOvr>
  <p:timing>
    <p:tnLst>
      <p:par>
        <p:cTn id="1" dur="indefinite" restart="never" nodeType="tmRoot">
          <p:childTnLst>
            <p:par>
              <p:cTn id="2"/>
            </p:par>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History of Mitochondria</a:t>
            </a:r>
          </a:p>
          <a:p>
            <a:pPr algn="just"/>
            <a:r>
              <a:rPr lang="en-US" sz="3000" dirty="0" err="1">
                <a:latin typeface="Agency FB" panose="020B0503020202020204" pitchFamily="34" charset="0"/>
              </a:rPr>
              <a:t>Kölliker</a:t>
            </a:r>
            <a:r>
              <a:rPr lang="en-US" sz="3000" dirty="0">
                <a:latin typeface="Agency FB" panose="020B0503020202020204" pitchFamily="34" charset="0"/>
              </a:rPr>
              <a:t> (1880) was the first who observed the mitochondria in insects muscle cells. He called them as 'sarcosomes’. </a:t>
            </a:r>
          </a:p>
          <a:p>
            <a:pPr algn="just"/>
            <a:r>
              <a:rPr lang="en-US" sz="3000" dirty="0">
                <a:latin typeface="Agency FB" panose="020B0503020202020204" pitchFamily="34" charset="0"/>
              </a:rPr>
              <a:t>Flemming (1882) named the mitochondria as 'fila'. Altmann in 1894 observed them and named them Altmann's granules or </a:t>
            </a:r>
            <a:r>
              <a:rPr lang="en-US" sz="3000" dirty="0" err="1">
                <a:latin typeface="Agency FB" panose="020B0503020202020204" pitchFamily="34" charset="0"/>
              </a:rPr>
              <a:t>bioblasts</a:t>
            </a:r>
            <a:r>
              <a:rPr lang="en-US" sz="3000" dirty="0">
                <a:latin typeface="Agency FB" panose="020B0503020202020204" pitchFamily="34" charset="0"/>
              </a:rPr>
              <a:t>. </a:t>
            </a:r>
          </a:p>
          <a:p>
            <a:pPr algn="just"/>
            <a:r>
              <a:rPr lang="en-US" sz="3000" b="1" dirty="0">
                <a:highlight>
                  <a:srgbClr val="FFFF00"/>
                </a:highlight>
                <a:latin typeface="Agency FB" panose="020B0503020202020204" pitchFamily="34" charset="0"/>
              </a:rPr>
              <a:t>The term 'mitochondria' was applied by Benda (1897-98). </a:t>
            </a:r>
          </a:p>
          <a:p>
            <a:pPr algn="just"/>
            <a:r>
              <a:rPr lang="en-US" sz="3000" dirty="0">
                <a:latin typeface="Agency FB" panose="020B0503020202020204" pitchFamily="34" charset="0"/>
              </a:rPr>
              <a:t>They were recognized as the sites of respiration by Hogeboom and his coworkers in 1948. </a:t>
            </a:r>
          </a:p>
          <a:p>
            <a:pPr algn="just"/>
            <a:r>
              <a:rPr lang="en-US" sz="3000" dirty="0" err="1">
                <a:latin typeface="Agency FB" panose="020B0503020202020204" pitchFamily="34" charset="0"/>
              </a:rPr>
              <a:t>Lehninger</a:t>
            </a:r>
            <a:r>
              <a:rPr lang="en-US" sz="3000" dirty="0">
                <a:latin typeface="Agency FB" panose="020B0503020202020204" pitchFamily="34" charset="0"/>
              </a:rPr>
              <a:t> and Kennedy (1948) reported that the mitochondria catalyze all the reactions of the citric acid cycle, fatty acid oxidation and coupled phosphorylation. </a:t>
            </a:r>
          </a:p>
        </p:txBody>
      </p:sp>
    </p:spTree>
    <p:extLst>
      <p:ext uri="{BB962C8B-B14F-4D97-AF65-F5344CB8AC3E}">
        <p14:creationId xmlns:p14="http://schemas.microsoft.com/office/powerpoint/2010/main" val="2162531208"/>
      </p:ext>
    </p:extLst>
  </p:cSld>
  <p:clrMapOvr>
    <a:masterClrMapping/>
  </p:clrMapOvr>
  <p:timing>
    <p:tnLst>
      <p:par>
        <p:cTn id="1" dur="indefinite" restart="never" nodeType="tmRoot">
          <p:childTnLst>
            <p:par>
              <p:cTn id="2"/>
            </p:par>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Introduction to Prokaryotic cell and Eukaryotic cell</a:t>
            </a:r>
          </a:p>
          <a:p>
            <a:pPr algn="just"/>
            <a:r>
              <a:rPr lang="en-US" sz="3200" dirty="0">
                <a:latin typeface="Agency FB" panose="020B0503020202020204" pitchFamily="34" charset="0"/>
              </a:rPr>
              <a:t>A structure containing a mass of cytoplasm surrounded by semi-permeable membrane called plasma membrane is called </a:t>
            </a:r>
            <a:r>
              <a:rPr lang="en-US" sz="3200" b="1" dirty="0">
                <a:highlight>
                  <a:srgbClr val="FFFF00"/>
                </a:highlight>
                <a:latin typeface="Agency FB" panose="020B0503020202020204" pitchFamily="34" charset="0"/>
              </a:rPr>
              <a:t>a cell</a:t>
            </a:r>
            <a:r>
              <a:rPr lang="en-US" sz="3200" dirty="0">
                <a:latin typeface="Agency FB" panose="020B0503020202020204" pitchFamily="34" charset="0"/>
              </a:rPr>
              <a:t>. </a:t>
            </a:r>
          </a:p>
          <a:p>
            <a:pPr algn="just"/>
            <a:r>
              <a:rPr lang="en-US" sz="3200" dirty="0">
                <a:latin typeface="Agency FB" panose="020B0503020202020204" pitchFamily="34" charset="0"/>
              </a:rPr>
              <a:t>It encloses cytoplasm, many cell organelles along with nucleus or nuclear material. </a:t>
            </a:r>
          </a:p>
          <a:p>
            <a:pPr algn="just"/>
            <a:r>
              <a:rPr lang="en-US" sz="3200" dirty="0">
                <a:latin typeface="Agency FB" panose="020B0503020202020204" pitchFamily="34" charset="0"/>
              </a:rPr>
              <a:t>On the basis of organization of membranes, variety and structure of cytoplasmic organelles and complexity of nuclear region, the cells are classified into two types: </a:t>
            </a:r>
            <a:r>
              <a:rPr lang="en-US" sz="3200" b="1" dirty="0">
                <a:highlight>
                  <a:srgbClr val="FFFF00"/>
                </a:highlight>
                <a:latin typeface="Agency FB" panose="020B0503020202020204" pitchFamily="34" charset="0"/>
              </a:rPr>
              <a:t>Prokaryotic cell and Eukaryotic cell</a:t>
            </a:r>
            <a:r>
              <a:rPr lang="en-US" sz="3200" dirty="0">
                <a:latin typeface="Agency FB" panose="020B0503020202020204" pitchFamily="34" charset="0"/>
              </a:rPr>
              <a:t>. </a:t>
            </a:r>
          </a:p>
          <a:p>
            <a:pPr algn="just"/>
            <a:r>
              <a:rPr lang="en-US" sz="3200" dirty="0">
                <a:latin typeface="Agency FB" panose="020B0503020202020204" pitchFamily="34" charset="0"/>
              </a:rPr>
              <a:t>These terms were suggested by </a:t>
            </a:r>
            <a:r>
              <a:rPr lang="en-US" sz="3200" b="1" dirty="0">
                <a:solidFill>
                  <a:srgbClr val="FF0000"/>
                </a:solidFill>
                <a:highlight>
                  <a:srgbClr val="FFFF00"/>
                </a:highlight>
                <a:latin typeface="Agency FB" panose="020B0503020202020204" pitchFamily="34" charset="0"/>
              </a:rPr>
              <a:t>Hans </a:t>
            </a:r>
            <a:r>
              <a:rPr lang="en-US" sz="3200" b="1" dirty="0" err="1">
                <a:solidFill>
                  <a:srgbClr val="FF0000"/>
                </a:solidFill>
                <a:highlight>
                  <a:srgbClr val="FFFF00"/>
                </a:highlight>
                <a:latin typeface="Agency FB" panose="020B0503020202020204" pitchFamily="34" charset="0"/>
              </a:rPr>
              <a:t>Ris</a:t>
            </a:r>
            <a:r>
              <a:rPr lang="en-US" sz="3200" b="1" dirty="0">
                <a:solidFill>
                  <a:srgbClr val="FF0000"/>
                </a:solidFill>
                <a:highlight>
                  <a:srgbClr val="FFFF00"/>
                </a:highlight>
                <a:latin typeface="Agency FB" panose="020B0503020202020204" pitchFamily="34" charset="0"/>
              </a:rPr>
              <a:t> in 1960s</a:t>
            </a:r>
            <a:r>
              <a:rPr lang="en-US" sz="3200" dirty="0">
                <a:latin typeface="Agency FB" panose="020B0503020202020204" pitchFamily="34" charset="0"/>
              </a:rPr>
              <a:t>.</a:t>
            </a:r>
          </a:p>
        </p:txBody>
      </p:sp>
    </p:spTree>
    <p:extLst>
      <p:ext uri="{BB962C8B-B14F-4D97-AF65-F5344CB8AC3E}">
        <p14:creationId xmlns:p14="http://schemas.microsoft.com/office/powerpoint/2010/main" val="3530790294"/>
      </p:ext>
    </p:extLst>
  </p:cSld>
  <p:clrMapOvr>
    <a:masterClrMapping/>
  </p:clrMapOvr>
  <p:timing>
    <p:tnLst>
      <p:par>
        <p:cTn id="1" dur="indefinite" restart="never" nodeType="tmRoot">
          <p:childTnLst>
            <p:par>
              <p:cTn id="2"/>
            </p:par>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Autofit/>
          </a:bodyPr>
          <a:lstStyle/>
          <a:p>
            <a:pPr marL="0" indent="0" algn="just">
              <a:buNone/>
            </a:pPr>
            <a:r>
              <a:rPr lang="en-US" sz="3500" b="1" dirty="0">
                <a:solidFill>
                  <a:srgbClr val="FF0000"/>
                </a:solidFill>
                <a:latin typeface="Agency FB" panose="020B0503020202020204" pitchFamily="34" charset="0"/>
              </a:rPr>
              <a:t>  Structure of Mitochondria: Morphology of Mitochondria</a:t>
            </a:r>
          </a:p>
          <a:p>
            <a:pPr algn="just"/>
            <a:r>
              <a:rPr lang="en-US" sz="2400" dirty="0">
                <a:latin typeface="Agency FB" panose="020B0503020202020204" pitchFamily="34" charset="0"/>
              </a:rPr>
              <a:t>Morphologically mitochondria may be in the form of filaments or small granules. These may assume rod-like shape called </a:t>
            </a:r>
            <a:r>
              <a:rPr lang="en-US" sz="2400" b="1" dirty="0">
                <a:solidFill>
                  <a:srgbClr val="FF0000"/>
                </a:solidFill>
                <a:highlight>
                  <a:srgbClr val="FFFF00"/>
                </a:highlight>
                <a:latin typeface="Agency FB" panose="020B0503020202020204" pitchFamily="34" charset="0"/>
              </a:rPr>
              <a:t>chondriosomes</a:t>
            </a:r>
            <a:r>
              <a:rPr lang="en-US" sz="2400" dirty="0">
                <a:latin typeface="Agency FB" panose="020B0503020202020204" pitchFamily="34" charset="0"/>
              </a:rPr>
              <a:t> which may enlarge or aggregate to form massive spheroid bodies called </a:t>
            </a:r>
            <a:r>
              <a:rPr lang="en-US" sz="2400" b="1" dirty="0" err="1">
                <a:solidFill>
                  <a:srgbClr val="FF0000"/>
                </a:solidFill>
                <a:highlight>
                  <a:srgbClr val="FFFF00"/>
                </a:highlight>
                <a:latin typeface="Agency FB" panose="020B0503020202020204" pitchFamily="34" charset="0"/>
              </a:rPr>
              <a:t>chondriospheres</a:t>
            </a:r>
            <a:r>
              <a:rPr lang="en-US" sz="2400" b="1" dirty="0">
                <a:solidFill>
                  <a:srgbClr val="FF0000"/>
                </a:solidFill>
                <a:highlight>
                  <a:srgbClr val="FFFF00"/>
                </a:highlight>
                <a:latin typeface="Agency FB" panose="020B0503020202020204" pitchFamily="34" charset="0"/>
              </a:rPr>
              <a:t>.</a:t>
            </a:r>
            <a:r>
              <a:rPr lang="en-US" sz="2400" dirty="0">
                <a:latin typeface="Agency FB" panose="020B0503020202020204" pitchFamily="34" charset="0"/>
              </a:rPr>
              <a:t> </a:t>
            </a:r>
          </a:p>
          <a:p>
            <a:pPr algn="just"/>
            <a:r>
              <a:rPr lang="en-US" sz="2400" b="1" dirty="0">
                <a:highlight>
                  <a:srgbClr val="FFFF00"/>
                </a:highlight>
                <a:latin typeface="Agency FB" panose="020B0503020202020204" pitchFamily="34" charset="0"/>
              </a:rPr>
              <a:t>1. Position - </a:t>
            </a:r>
            <a:r>
              <a:rPr lang="en-US" sz="2400" dirty="0">
                <a:latin typeface="Agency FB" panose="020B0503020202020204" pitchFamily="34" charset="0"/>
              </a:rPr>
              <a:t>Mitochondria lie freely in cytoplasm, possessing power of independent movement and may take the form of filaments. In some cells they can move freely, carrying ATP where needed, but in others they are located permanently near the region of the cell where more energy is needed. E.g., in the rod and cone cells of retina mitochondria are located in the inner segment, in cells of kidney tubules they occur in the folds of basal regions near plasma membrane, in neurons they are located in the transmitting region of impulse, in certain muscle cells (e.g. diaphragm), mitochondria are grouped like rings or bracers around the I-band of myofibril. During cell division they get concentrated around the spindle. </a:t>
            </a:r>
          </a:p>
          <a:p>
            <a:pPr algn="just"/>
            <a:r>
              <a:rPr lang="en-US" sz="2400" b="1" dirty="0">
                <a:highlight>
                  <a:srgbClr val="FFFF00"/>
                </a:highlight>
                <a:latin typeface="Agency FB" panose="020B0503020202020204" pitchFamily="34" charset="0"/>
              </a:rPr>
              <a:t>2. Number - </a:t>
            </a:r>
            <a:r>
              <a:rPr lang="en-US" sz="2400" dirty="0">
                <a:latin typeface="Agency FB" panose="020B0503020202020204" pitchFamily="34" charset="0"/>
              </a:rPr>
              <a:t>The number of mitochondria varies a good deal from cell to cell and from species to species. A few algae and some protozoan have only single mitochondria. </a:t>
            </a:r>
            <a:r>
              <a:rPr lang="en-US" sz="2400" u="sng" dirty="0">
                <a:solidFill>
                  <a:srgbClr val="FF0000"/>
                </a:solidFill>
                <a:highlight>
                  <a:srgbClr val="FFFF00"/>
                </a:highlight>
                <a:latin typeface="Agency FB" panose="020B0503020202020204" pitchFamily="34" charset="0"/>
              </a:rPr>
              <a:t>Their number is related to the activity, age and type of the cell. Growing, dividing and actively synthesizing cells contain more mitochondria than the other cells. In Amoeba (Chaos chaos), there may be as many as 50,000 mitochondria. In rat liver cells, these are few in number, about 1000 to 1600. Some Oocytes contain as many as 3, 00,000 mitochondria</a:t>
            </a:r>
            <a:r>
              <a:rPr lang="en-US" sz="2400" dirty="0">
                <a:latin typeface="Agency FB" panose="020B0503020202020204" pitchFamily="34" charset="0"/>
              </a:rPr>
              <a:t>. </a:t>
            </a:r>
          </a:p>
          <a:p>
            <a:pPr algn="just"/>
            <a:r>
              <a:rPr lang="en-US" sz="2400" b="1" dirty="0">
                <a:highlight>
                  <a:srgbClr val="FFFF00"/>
                </a:highlight>
                <a:latin typeface="Agency FB" panose="020B0503020202020204" pitchFamily="34" charset="0"/>
              </a:rPr>
              <a:t>3. Size - </a:t>
            </a:r>
            <a:r>
              <a:rPr lang="en-US" sz="2400" dirty="0">
                <a:latin typeface="Agency FB" panose="020B0503020202020204" pitchFamily="34" charset="0"/>
              </a:rPr>
              <a:t>The average size of mitochondria is 0.5-1.0µ in diameter and about 2-8 µ in length. In exocrine cells of mammalian pancreas they are about 10 µ long and in oocytes of amphibian Rana pipiens are 20-40µ long. Yeast cells have the smallest mitochondria. </a:t>
            </a:r>
          </a:p>
        </p:txBody>
      </p:sp>
    </p:spTree>
    <p:extLst>
      <p:ext uri="{BB962C8B-B14F-4D97-AF65-F5344CB8AC3E}">
        <p14:creationId xmlns:p14="http://schemas.microsoft.com/office/powerpoint/2010/main" val="932677072"/>
      </p:ext>
    </p:extLst>
  </p:cSld>
  <p:clrMapOvr>
    <a:masterClrMapping/>
  </p:clrMapOvr>
  <p:timing>
    <p:tnLst>
      <p:par>
        <p:cTn id="1" dur="indefinite" restart="never" nodeType="tmRoot">
          <p:childTnLst>
            <p:par>
              <p:cTn id="2"/>
            </p:par>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CA10D7E5-4582-2F74-9F56-B9D2C63BF33E}"/>
              </a:ext>
            </a:extLst>
          </p:cNvPr>
          <p:cNvPicPr>
            <a:picLocks noChangeAspect="1"/>
          </p:cNvPicPr>
          <p:nvPr/>
        </p:nvPicPr>
        <p:blipFill rotWithShape="1">
          <a:blip r:embed="rId2"/>
          <a:srcRect l="32090" t="20751" r="33483" b="20861"/>
          <a:stretch/>
        </p:blipFill>
        <p:spPr>
          <a:xfrm>
            <a:off x="929393" y="434718"/>
            <a:ext cx="4197246" cy="5294232"/>
          </a:xfrm>
          <a:prstGeom prst="rect">
            <a:avLst/>
          </a:prstGeom>
        </p:spPr>
      </p:pic>
      <p:sp>
        <p:nvSpPr>
          <p:cNvPr id="6" name="TextBox 5">
            <a:extLst>
              <a:ext uri="{FF2B5EF4-FFF2-40B4-BE49-F238E27FC236}">
                <a16:creationId xmlns:a16="http://schemas.microsoft.com/office/drawing/2014/main" id="{AA72404A-07AD-91DE-FF2D-BE7EE3250D77}"/>
              </a:ext>
            </a:extLst>
          </p:cNvPr>
          <p:cNvSpPr txBox="1"/>
          <p:nvPr/>
        </p:nvSpPr>
        <p:spPr>
          <a:xfrm>
            <a:off x="858191" y="5728950"/>
            <a:ext cx="3473970" cy="461665"/>
          </a:xfrm>
          <a:prstGeom prst="rect">
            <a:avLst/>
          </a:prstGeom>
          <a:noFill/>
        </p:spPr>
        <p:txBody>
          <a:bodyPr wrap="square">
            <a:spAutoFit/>
          </a:bodyPr>
          <a:lstStyle/>
          <a:p>
            <a:pPr algn="just"/>
            <a:r>
              <a:rPr lang="en-US" sz="2400" b="1" dirty="0">
                <a:highlight>
                  <a:srgbClr val="FFFF00"/>
                </a:highlight>
                <a:latin typeface="Agency FB" panose="020B0503020202020204" pitchFamily="34" charset="0"/>
              </a:rPr>
              <a:t>Structure of a Mitochondrion</a:t>
            </a:r>
          </a:p>
        </p:txBody>
      </p:sp>
      <p:pic>
        <p:nvPicPr>
          <p:cNvPr id="8" name="Picture 7">
            <a:extLst>
              <a:ext uri="{FF2B5EF4-FFF2-40B4-BE49-F238E27FC236}">
                <a16:creationId xmlns:a16="http://schemas.microsoft.com/office/drawing/2014/main" id="{322CA794-3612-5BAE-0167-4C7A8914BB58}"/>
              </a:ext>
            </a:extLst>
          </p:cNvPr>
          <p:cNvPicPr>
            <a:picLocks noChangeAspect="1"/>
          </p:cNvPicPr>
          <p:nvPr/>
        </p:nvPicPr>
        <p:blipFill rotWithShape="1">
          <a:blip r:embed="rId3"/>
          <a:srcRect l="25205" t="22719" r="25000" b="44478"/>
          <a:stretch/>
        </p:blipFill>
        <p:spPr>
          <a:xfrm>
            <a:off x="6096000" y="764499"/>
            <a:ext cx="5236560" cy="3522688"/>
          </a:xfrm>
          <a:prstGeom prst="rect">
            <a:avLst/>
          </a:prstGeom>
        </p:spPr>
      </p:pic>
      <p:sp>
        <p:nvSpPr>
          <p:cNvPr id="10" name="TextBox 9">
            <a:extLst>
              <a:ext uri="{FF2B5EF4-FFF2-40B4-BE49-F238E27FC236}">
                <a16:creationId xmlns:a16="http://schemas.microsoft.com/office/drawing/2014/main" id="{D134071C-0E96-7E03-07FB-F3414CC79F36}"/>
              </a:ext>
            </a:extLst>
          </p:cNvPr>
          <p:cNvSpPr txBox="1"/>
          <p:nvPr/>
        </p:nvSpPr>
        <p:spPr>
          <a:xfrm>
            <a:off x="6095999" y="4616091"/>
            <a:ext cx="5236560" cy="830997"/>
          </a:xfrm>
          <a:prstGeom prst="rect">
            <a:avLst/>
          </a:prstGeom>
          <a:noFill/>
        </p:spPr>
        <p:txBody>
          <a:bodyPr wrap="square">
            <a:spAutoFit/>
          </a:bodyPr>
          <a:lstStyle/>
          <a:p>
            <a:pPr algn="just"/>
            <a:r>
              <a:rPr lang="en-US" sz="2400" b="1" dirty="0">
                <a:highlight>
                  <a:srgbClr val="FFFF00"/>
                </a:highlight>
                <a:latin typeface="Agency FB" panose="020B0503020202020204" pitchFamily="34" charset="0"/>
              </a:rPr>
              <a:t>Cristae in a mitochondrion of an endothelial cell of human being</a:t>
            </a:r>
          </a:p>
        </p:txBody>
      </p:sp>
    </p:spTree>
    <p:extLst>
      <p:ext uri="{BB962C8B-B14F-4D97-AF65-F5344CB8AC3E}">
        <p14:creationId xmlns:p14="http://schemas.microsoft.com/office/powerpoint/2010/main" val="2179728460"/>
      </p:ext>
    </p:extLst>
  </p:cSld>
  <p:clrMapOvr>
    <a:masterClrMapping/>
  </p:clrMapOvr>
  <p:timing>
    <p:tnLst>
      <p:par>
        <p:cTn id="1" dur="indefinite" restart="never" nodeType="tmRoot">
          <p:childTnLst>
            <p:par>
              <p:cTn id="2"/>
            </p:par>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marL="0" indent="0" algn="just">
              <a:buNone/>
            </a:pPr>
            <a:r>
              <a:rPr lang="en-US" sz="3500" b="1" dirty="0">
                <a:solidFill>
                  <a:srgbClr val="FF0000"/>
                </a:solidFill>
                <a:latin typeface="Agency FB" panose="020B0503020202020204" pitchFamily="34" charset="0"/>
              </a:rPr>
              <a:t>  Ultra structure of Mitochondria</a:t>
            </a:r>
          </a:p>
          <a:p>
            <a:pPr algn="just"/>
            <a:r>
              <a:rPr lang="en-US" sz="3200" dirty="0">
                <a:latin typeface="Agency FB" panose="020B0503020202020204" pitchFamily="34" charset="0"/>
              </a:rPr>
              <a:t>The electron microscope shows the mitochondrion as the vesicles bounded by an envelope of two unit membranes and filled with a fluid matrix. </a:t>
            </a:r>
          </a:p>
          <a:p>
            <a:pPr algn="just"/>
            <a:r>
              <a:rPr lang="en-US" sz="3200" b="1" dirty="0">
                <a:highlight>
                  <a:srgbClr val="FFFF00"/>
                </a:highlight>
                <a:latin typeface="Agency FB" panose="020B0503020202020204" pitchFamily="34" charset="0"/>
              </a:rPr>
              <a:t>1. Membranes - </a:t>
            </a:r>
            <a:r>
              <a:rPr lang="en-US" sz="3200" dirty="0">
                <a:latin typeface="Agency FB" panose="020B0503020202020204" pitchFamily="34" charset="0"/>
              </a:rPr>
              <a:t>Both the inner and the outer mitochondrial membranes resemble the plasma membrane in molecular structure. </a:t>
            </a:r>
          </a:p>
          <a:p>
            <a:pPr algn="just"/>
            <a:r>
              <a:rPr lang="en-US" sz="3200" dirty="0">
                <a:latin typeface="Agency FB" panose="020B0503020202020204" pitchFamily="34" charset="0"/>
              </a:rPr>
              <a:t>Each of them is 60-70Å, </a:t>
            </a:r>
            <a:r>
              <a:rPr lang="en-US" sz="3200" dirty="0" err="1">
                <a:latin typeface="Agency FB" panose="020B0503020202020204" pitchFamily="34" charset="0"/>
              </a:rPr>
              <a:t>trilamellar</a:t>
            </a:r>
            <a:r>
              <a:rPr lang="en-US" sz="3200" dirty="0">
                <a:latin typeface="Agency FB" panose="020B0503020202020204" pitchFamily="34" charset="0"/>
              </a:rPr>
              <a:t> and composed of two layers of phospholipid molecules sandwiched between two layers of protein molecules. </a:t>
            </a:r>
          </a:p>
          <a:p>
            <a:pPr algn="just"/>
            <a:r>
              <a:rPr lang="en-US" sz="3200" dirty="0">
                <a:latin typeface="Agency FB" panose="020B0503020202020204" pitchFamily="34" charset="0"/>
              </a:rPr>
              <a:t>However, the two membranes differ in the kinds of protein and lipids they have and also in their properties. </a:t>
            </a:r>
          </a:p>
          <a:p>
            <a:pPr algn="just"/>
            <a:r>
              <a:rPr lang="en-US" sz="3200" dirty="0">
                <a:latin typeface="Agency FB" panose="020B0503020202020204" pitchFamily="34" charset="0"/>
              </a:rPr>
              <a:t>Both the outer and the inner membranes contain specific pumps or channels, for the transport of molecules through them. </a:t>
            </a:r>
          </a:p>
          <a:p>
            <a:pPr algn="just"/>
            <a:r>
              <a:rPr lang="en-US" sz="3200" dirty="0">
                <a:latin typeface="Agency FB" panose="020B0503020202020204" pitchFamily="34" charset="0"/>
              </a:rPr>
              <a:t>The membranes may be connected at adhesion sites through which proteins are transferred from the outer to the inner membrane. </a:t>
            </a:r>
          </a:p>
        </p:txBody>
      </p:sp>
    </p:spTree>
    <p:extLst>
      <p:ext uri="{BB962C8B-B14F-4D97-AF65-F5344CB8AC3E}">
        <p14:creationId xmlns:p14="http://schemas.microsoft.com/office/powerpoint/2010/main" val="3708396337"/>
      </p:ext>
    </p:extLst>
  </p:cSld>
  <p:clrMapOvr>
    <a:masterClrMapping/>
  </p:clrMapOvr>
  <p:timing>
    <p:tnLst>
      <p:par>
        <p:cTn id="1" dur="indefinite" restart="never" nodeType="tmRoot">
          <p:childTnLst>
            <p:par>
              <p:cTn id="2"/>
            </p:par>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149902" y="179882"/>
            <a:ext cx="11917179" cy="6565692"/>
          </a:xfrm>
          <a:ln w="38100">
            <a:solidFill>
              <a:srgbClr val="FF0000"/>
            </a:solidFill>
          </a:ln>
        </p:spPr>
        <p:txBody>
          <a:bodyPr>
            <a:noAutofit/>
          </a:bodyPr>
          <a:lstStyle/>
          <a:p>
            <a:pPr algn="just"/>
            <a:r>
              <a:rPr lang="en-US" dirty="0">
                <a:latin typeface="Agency FB" panose="020B0503020202020204" pitchFamily="34" charset="0"/>
              </a:rPr>
              <a:t>The outer and the inner membrane are separated from each other by a narrow space called the </a:t>
            </a:r>
            <a:r>
              <a:rPr lang="en-US" b="1" dirty="0">
                <a:highlight>
                  <a:srgbClr val="FFFF00"/>
                </a:highlight>
                <a:latin typeface="Agency FB" panose="020B0503020202020204" pitchFamily="34" charset="0"/>
              </a:rPr>
              <a:t>inter-membrane space or outer chamber or peri-mitochondrial space</a:t>
            </a:r>
            <a:r>
              <a:rPr lang="en-US" dirty="0">
                <a:latin typeface="Agency FB" panose="020B0503020202020204" pitchFamily="34" charset="0"/>
              </a:rPr>
              <a:t>. </a:t>
            </a:r>
          </a:p>
          <a:p>
            <a:pPr algn="just"/>
            <a:r>
              <a:rPr lang="en-US" dirty="0">
                <a:latin typeface="Agency FB" panose="020B0503020202020204" pitchFamily="34" charset="0"/>
              </a:rPr>
              <a:t>It is about 80Å wide. </a:t>
            </a:r>
          </a:p>
          <a:p>
            <a:pPr algn="just"/>
            <a:r>
              <a:rPr lang="en-US" dirty="0">
                <a:latin typeface="Agency FB" panose="020B0503020202020204" pitchFamily="34" charset="0"/>
              </a:rPr>
              <a:t>It contains a clear homogeneous fluid. </a:t>
            </a:r>
          </a:p>
          <a:p>
            <a:pPr algn="just"/>
            <a:r>
              <a:rPr lang="en-US" dirty="0">
                <a:latin typeface="Agency FB" panose="020B0503020202020204" pitchFamily="34" charset="0"/>
              </a:rPr>
              <a:t>(</a:t>
            </a:r>
            <a:r>
              <a:rPr lang="en-US" dirty="0" err="1">
                <a:latin typeface="Agency FB" panose="020B0503020202020204" pitchFamily="34" charset="0"/>
              </a:rPr>
              <a:t>i</a:t>
            </a:r>
            <a:r>
              <a:rPr lang="en-US" dirty="0">
                <a:latin typeface="Agency FB" panose="020B0503020202020204" pitchFamily="34" charset="0"/>
              </a:rPr>
              <a:t>) Outer Membrane- The outer membrane is smooth permeable to most small molecules, having trans-membrane channels formed by the protein 'porin’. </a:t>
            </a:r>
          </a:p>
          <a:p>
            <a:pPr algn="just"/>
            <a:r>
              <a:rPr lang="en-US" dirty="0">
                <a:latin typeface="Agency FB" panose="020B0503020202020204" pitchFamily="34" charset="0"/>
              </a:rPr>
              <a:t>It consists of about 50% lipid, including a large amount of cholesterol. </a:t>
            </a:r>
          </a:p>
          <a:p>
            <a:pPr algn="just"/>
            <a:r>
              <a:rPr lang="en-US" dirty="0">
                <a:latin typeface="Agency FB" panose="020B0503020202020204" pitchFamily="34" charset="0"/>
              </a:rPr>
              <a:t>It contains some enzymes but is poor in protein. </a:t>
            </a:r>
          </a:p>
          <a:p>
            <a:pPr algn="just"/>
            <a:r>
              <a:rPr lang="en-US" dirty="0">
                <a:latin typeface="Agency FB" panose="020B0503020202020204" pitchFamily="34" charset="0"/>
              </a:rPr>
              <a:t>(ii) Inner Membrane- The inner membrane is selectively permeable and regulates the movement of materials into and out of the mitochondrion. It is rich in enzymes and carrier proteins permease. </a:t>
            </a:r>
          </a:p>
          <a:p>
            <a:pPr algn="just"/>
            <a:r>
              <a:rPr lang="en-US" dirty="0">
                <a:solidFill>
                  <a:srgbClr val="FF0000"/>
                </a:solidFill>
                <a:highlight>
                  <a:srgbClr val="FFFF00"/>
                </a:highlight>
                <a:latin typeface="Agency FB" panose="020B0503020202020204" pitchFamily="34" charset="0"/>
              </a:rPr>
              <a:t>It has a very high protein/lipid ratio (about 4:1 by weight). </a:t>
            </a:r>
          </a:p>
          <a:p>
            <a:pPr algn="just"/>
            <a:r>
              <a:rPr lang="en-US" dirty="0">
                <a:latin typeface="Agency FB" panose="020B0503020202020204" pitchFamily="34" charset="0"/>
              </a:rPr>
              <a:t>It lacks cholesterol. </a:t>
            </a:r>
          </a:p>
          <a:p>
            <a:pPr algn="just"/>
            <a:r>
              <a:rPr lang="en-US" dirty="0">
                <a:latin typeface="Agency FB" panose="020B0503020202020204" pitchFamily="34" charset="0"/>
              </a:rPr>
              <a:t>Cardiolipin is closely associated with certain integral proteins and is apparently required for their activity. </a:t>
            </a:r>
          </a:p>
        </p:txBody>
      </p:sp>
    </p:spTree>
    <p:extLst>
      <p:ext uri="{BB962C8B-B14F-4D97-AF65-F5344CB8AC3E}">
        <p14:creationId xmlns:p14="http://schemas.microsoft.com/office/powerpoint/2010/main" val="1037431289"/>
      </p:ext>
    </p:extLst>
  </p:cSld>
  <p:clrMapOvr>
    <a:masterClrMapping/>
  </p:clrMapOvr>
  <p:timing>
    <p:tnLst>
      <p:par>
        <p:cTn id="1" dur="indefinite" restart="never" nodeType="tmRoot">
          <p:childTnLst>
            <p:par>
              <p:cTn id="2"/>
            </p:par>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algn="just"/>
            <a:r>
              <a:rPr lang="en-US" sz="3200" dirty="0">
                <a:latin typeface="Agency FB" panose="020B0503020202020204" pitchFamily="34" charset="0"/>
              </a:rPr>
              <a:t>2. Matrix- The space between the cristae called the inner chamber is filled with a gel like material termed the mitochondrial matrix. It contains proteins, lipids, some ribosomes, RNA, one or two DNA molecules and certain fibrils, crystals and dense granules. </a:t>
            </a:r>
          </a:p>
          <a:p>
            <a:pPr algn="just"/>
            <a:r>
              <a:rPr lang="en-US" sz="3200" dirty="0">
                <a:latin typeface="Agency FB" panose="020B0503020202020204" pitchFamily="34" charset="0"/>
              </a:rPr>
              <a:t>3. Cristae- The inner mitochondrial membrane bears plate like infoldings called the cristae. </a:t>
            </a:r>
          </a:p>
          <a:p>
            <a:pPr algn="just"/>
            <a:r>
              <a:rPr lang="en-US" sz="3200" dirty="0">
                <a:latin typeface="Agency FB" panose="020B0503020202020204" pitchFamily="34" charset="0"/>
              </a:rPr>
              <a:t>They extend inwards to varying degrees, and may fuse with those from the opposite side, dividing the mitochondrion into compartments. </a:t>
            </a:r>
          </a:p>
          <a:p>
            <a:pPr algn="just"/>
            <a:r>
              <a:rPr lang="en-US" sz="3200" dirty="0">
                <a:latin typeface="Agency FB" panose="020B0503020202020204" pitchFamily="34" charset="0"/>
              </a:rPr>
              <a:t>They are arranged in a characteristic manner in different cells. Normally they run at right angles to the long axis of the rod shaped mitochondria. </a:t>
            </a:r>
          </a:p>
          <a:p>
            <a:pPr algn="just"/>
            <a:r>
              <a:rPr lang="en-US" sz="3200" dirty="0">
                <a:latin typeface="Agency FB" panose="020B0503020202020204" pitchFamily="34" charset="0"/>
              </a:rPr>
              <a:t>In cells of the proximal parts of the kidney tubules, the cristae are longitudinal folds parallel to the long axis of mitochondrion. </a:t>
            </a:r>
          </a:p>
          <a:p>
            <a:pPr algn="just"/>
            <a:r>
              <a:rPr lang="en-US" sz="3200" dirty="0">
                <a:latin typeface="Agency FB" panose="020B0503020202020204" pitchFamily="34" charset="0"/>
              </a:rPr>
              <a:t>In many protozoans, in insect flight muscles cells and in adrenal endocrine cells the cristae are tubular. </a:t>
            </a:r>
          </a:p>
        </p:txBody>
      </p:sp>
    </p:spTree>
    <p:extLst>
      <p:ext uri="{BB962C8B-B14F-4D97-AF65-F5344CB8AC3E}">
        <p14:creationId xmlns:p14="http://schemas.microsoft.com/office/powerpoint/2010/main" val="2754700837"/>
      </p:ext>
    </p:extLst>
  </p:cSld>
  <p:clrMapOvr>
    <a:masterClrMapping/>
  </p:clrMapOvr>
  <p:timing>
    <p:tnLst>
      <p:par>
        <p:cTn id="1" dur="indefinite" restart="never" nodeType="tmRoot">
          <p:childTnLst>
            <p:par>
              <p:cTn id="2"/>
            </p:par>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fontScale="85000" lnSpcReduction="10000"/>
          </a:bodyPr>
          <a:lstStyle/>
          <a:p>
            <a:pPr algn="just"/>
            <a:r>
              <a:rPr lang="en-US" sz="3200" dirty="0">
                <a:latin typeface="Agency FB" panose="020B0503020202020204" pitchFamily="34" charset="0"/>
              </a:rPr>
              <a:t>Cristae are lamellar in hepatocytes. In heart muscle cells cristae are zig-zag. </a:t>
            </a:r>
          </a:p>
          <a:p>
            <a:pPr algn="just"/>
            <a:r>
              <a:rPr lang="en-US" sz="3200" dirty="0">
                <a:latin typeface="Agency FB" panose="020B0503020202020204" pitchFamily="34" charset="0"/>
              </a:rPr>
              <a:t>They also vary in number. </a:t>
            </a:r>
          </a:p>
          <a:p>
            <a:pPr algn="just"/>
            <a:r>
              <a:rPr lang="en-US" sz="3200" dirty="0">
                <a:latin typeface="Agency FB" panose="020B0503020202020204" pitchFamily="34" charset="0"/>
              </a:rPr>
              <a:t>The active cells may have numerous cristae whereas the inactive cells may have only a few. </a:t>
            </a:r>
          </a:p>
          <a:p>
            <a:pPr algn="just"/>
            <a:r>
              <a:rPr lang="en-US" sz="3200" dirty="0">
                <a:latin typeface="Agency FB" panose="020B0503020202020204" pitchFamily="34" charset="0"/>
              </a:rPr>
              <a:t>The cristae have in them a narrow intra-crista space. </a:t>
            </a:r>
          </a:p>
          <a:p>
            <a:pPr algn="just"/>
            <a:r>
              <a:rPr lang="en-US" sz="3200" dirty="0">
                <a:latin typeface="Agency FB" panose="020B0503020202020204" pitchFamily="34" charset="0"/>
              </a:rPr>
              <a:t>It is continuous with the inter-membrane space. </a:t>
            </a:r>
          </a:p>
          <a:p>
            <a:pPr algn="just"/>
            <a:r>
              <a:rPr lang="en-US" sz="3200" dirty="0">
                <a:latin typeface="Agency FB" panose="020B0503020202020204" pitchFamily="34" charset="0"/>
              </a:rPr>
              <a:t>The cristae greatly increase the inner surface of the mitochondrion to provide enough space for housing enzyme assemblies. </a:t>
            </a:r>
          </a:p>
          <a:p>
            <a:pPr algn="just"/>
            <a:r>
              <a:rPr lang="en-US" sz="3200" dirty="0">
                <a:latin typeface="Agency FB" panose="020B0503020202020204" pitchFamily="34" charset="0"/>
              </a:rPr>
              <a:t>The cristae also allow for expansion or swelling of mitochondria under different metabolic and environmental conditions. </a:t>
            </a:r>
          </a:p>
          <a:p>
            <a:pPr algn="just"/>
            <a:endParaRPr lang="en-US" sz="3200" dirty="0">
              <a:latin typeface="Agency FB" panose="020B0503020202020204" pitchFamily="34" charset="0"/>
            </a:endParaRPr>
          </a:p>
          <a:p>
            <a:pPr algn="just"/>
            <a:r>
              <a:rPr lang="en-US" sz="3200" b="1" dirty="0">
                <a:highlight>
                  <a:srgbClr val="FFFF00"/>
                </a:highlight>
                <a:latin typeface="Agency FB" panose="020B0503020202020204" pitchFamily="34" charset="0"/>
              </a:rPr>
              <a:t>4. </a:t>
            </a:r>
            <a:r>
              <a:rPr lang="en-US" sz="3200" b="1" dirty="0" err="1">
                <a:highlight>
                  <a:srgbClr val="FFFF00"/>
                </a:highlight>
                <a:latin typeface="Agency FB" panose="020B0503020202020204" pitchFamily="34" charset="0"/>
              </a:rPr>
              <a:t>Oxysomes</a:t>
            </a:r>
            <a:r>
              <a:rPr lang="en-US" sz="3200" b="1" dirty="0">
                <a:highlight>
                  <a:srgbClr val="FFFF00"/>
                </a:highlight>
                <a:latin typeface="Agency FB" panose="020B0503020202020204" pitchFamily="34" charset="0"/>
              </a:rPr>
              <a:t> - </a:t>
            </a:r>
            <a:r>
              <a:rPr lang="en-US" sz="3200" dirty="0">
                <a:latin typeface="Agency FB" panose="020B0503020202020204" pitchFamily="34" charset="0"/>
              </a:rPr>
              <a:t>The inner mitochondrial membrane bears minute regularly spaced particles known as the inner membrane subunits or elementary particles (EP) or </a:t>
            </a:r>
            <a:r>
              <a:rPr lang="en-US" sz="3200" dirty="0" err="1">
                <a:latin typeface="Agency FB" panose="020B0503020202020204" pitchFamily="34" charset="0"/>
              </a:rPr>
              <a:t>oxysomes</a:t>
            </a:r>
            <a:r>
              <a:rPr lang="en-US" sz="3200" dirty="0">
                <a:latin typeface="Agency FB" panose="020B0503020202020204" pitchFamily="34" charset="0"/>
              </a:rPr>
              <a:t>. </a:t>
            </a:r>
          </a:p>
          <a:p>
            <a:pPr algn="just"/>
            <a:r>
              <a:rPr lang="en-US" sz="3200" dirty="0">
                <a:latin typeface="Agency FB" panose="020B0503020202020204" pitchFamily="34" charset="0"/>
              </a:rPr>
              <a:t>An </a:t>
            </a:r>
            <a:r>
              <a:rPr lang="en-US" sz="3200" dirty="0" err="1">
                <a:latin typeface="Agency FB" panose="020B0503020202020204" pitchFamily="34" charset="0"/>
              </a:rPr>
              <a:t>oxysome</a:t>
            </a:r>
            <a:r>
              <a:rPr lang="en-US" sz="3200" dirty="0">
                <a:latin typeface="Agency FB" panose="020B0503020202020204" pitchFamily="34" charset="0"/>
              </a:rPr>
              <a:t> consists of three parts- a rounded head piece or F1 subunit joined by a short stalk to a base piece or F0 subunit located in the inner membrane. </a:t>
            </a:r>
          </a:p>
          <a:p>
            <a:pPr algn="just"/>
            <a:r>
              <a:rPr lang="en-US" sz="3200" dirty="0">
                <a:latin typeface="Agency FB" panose="020B0503020202020204" pitchFamily="34" charset="0"/>
              </a:rPr>
              <a:t>There may be 100,000 to 1000,000 </a:t>
            </a:r>
            <a:r>
              <a:rPr lang="en-US" sz="3200" dirty="0" err="1">
                <a:latin typeface="Agency FB" panose="020B0503020202020204" pitchFamily="34" charset="0"/>
              </a:rPr>
              <a:t>oxysomes</a:t>
            </a:r>
            <a:r>
              <a:rPr lang="en-US" sz="3200" dirty="0">
                <a:latin typeface="Agency FB" panose="020B0503020202020204" pitchFamily="34" charset="0"/>
              </a:rPr>
              <a:t> in a single mitochondrion.</a:t>
            </a:r>
          </a:p>
        </p:txBody>
      </p:sp>
    </p:spTree>
    <p:extLst>
      <p:ext uri="{BB962C8B-B14F-4D97-AF65-F5344CB8AC3E}">
        <p14:creationId xmlns:p14="http://schemas.microsoft.com/office/powerpoint/2010/main" val="3335758790"/>
      </p:ext>
    </p:extLst>
  </p:cSld>
  <p:clrMapOvr>
    <a:masterClrMapping/>
  </p:clrMapOvr>
  <p:timing>
    <p:tnLst>
      <p:par>
        <p:cTn id="1" dur="indefinite" restart="never" nodeType="tmRoot">
          <p:childTnLst>
            <p:par>
              <p:cTn id="2"/>
            </p:par>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Biogenesis of Mitochondria</a:t>
            </a:r>
          </a:p>
          <a:p>
            <a:pPr algn="just"/>
            <a:r>
              <a:rPr lang="en-US" sz="3200" dirty="0">
                <a:latin typeface="Agency FB" panose="020B0503020202020204" pitchFamily="34" charset="0"/>
              </a:rPr>
              <a:t>The formation of new mitochondria has been explained with the following hypothesis. </a:t>
            </a:r>
            <a:r>
              <a:rPr lang="en-US" sz="3200" b="1" dirty="0">
                <a:highlight>
                  <a:srgbClr val="FFFF00"/>
                </a:highlight>
                <a:latin typeface="Agency FB" panose="020B0503020202020204" pitchFamily="34" charset="0"/>
              </a:rPr>
              <a:t>1. De Novo Synthesis - </a:t>
            </a:r>
            <a:r>
              <a:rPr lang="en-US" sz="3200" dirty="0">
                <a:latin typeface="Agency FB" panose="020B0503020202020204" pitchFamily="34" charset="0"/>
              </a:rPr>
              <a:t>According to this hypothesis mitochondria arises de novo from precursors in the cytoplasm. </a:t>
            </a:r>
          </a:p>
          <a:p>
            <a:pPr algn="just"/>
            <a:r>
              <a:rPr lang="en-US" sz="3200" b="1" dirty="0">
                <a:highlight>
                  <a:srgbClr val="FFFF00"/>
                </a:highlight>
                <a:latin typeface="Agency FB" panose="020B0503020202020204" pitchFamily="34" charset="0"/>
              </a:rPr>
              <a:t>2. Origin from membrane - </a:t>
            </a:r>
            <a:r>
              <a:rPr lang="en-US" sz="3200" dirty="0">
                <a:latin typeface="Agency FB" panose="020B0503020202020204" pitchFamily="34" charset="0"/>
              </a:rPr>
              <a:t>This hypothesis proposes that the mitochondria arises from the invaginations of plasma membrane, endoplasmic reticulum, Golgi apparatus or nuclear envelop. The membrane invaginates and extends into the cytoplasm as a tubular structure. It gradually becomes curved and folded and forms a double walled structure, the mitochondrion. </a:t>
            </a:r>
          </a:p>
          <a:p>
            <a:pPr algn="just"/>
            <a:r>
              <a:rPr lang="en-US" sz="3200" b="1" dirty="0">
                <a:highlight>
                  <a:srgbClr val="FFFF00"/>
                </a:highlight>
                <a:latin typeface="Agency FB" panose="020B0503020202020204" pitchFamily="34" charset="0"/>
              </a:rPr>
              <a:t>3. Develop from Micro bodies - </a:t>
            </a:r>
            <a:r>
              <a:rPr lang="en-US" sz="3200" dirty="0">
                <a:latin typeface="Agency FB" panose="020B0503020202020204" pitchFamily="34" charset="0"/>
              </a:rPr>
              <a:t>It is held that they mitochondria are developed by the accumulation of micro bodies in the cytoplasm. A micro body consists of a single outer membrane and a dense matrix with a few cristae which eventually develops into fully formed mitochondria</a:t>
            </a:r>
            <a:r>
              <a:rPr lang="en-US" sz="2000" dirty="0"/>
              <a:t>.</a:t>
            </a:r>
            <a:endParaRPr lang="en-US" sz="3200" dirty="0">
              <a:latin typeface="Agency FB" pitchFamily="34" charset="0"/>
            </a:endParaRPr>
          </a:p>
        </p:txBody>
      </p:sp>
    </p:spTree>
    <p:extLst>
      <p:ext uri="{BB962C8B-B14F-4D97-AF65-F5344CB8AC3E}">
        <p14:creationId xmlns:p14="http://schemas.microsoft.com/office/powerpoint/2010/main" val="1864500917"/>
      </p:ext>
    </p:extLst>
  </p:cSld>
  <p:clrMapOvr>
    <a:masterClrMapping/>
  </p:clrMapOvr>
  <p:timing>
    <p:tnLst>
      <p:par>
        <p:cTn id="1" dur="indefinite" restart="never" nodeType="tmRoot">
          <p:childTnLst>
            <p:par>
              <p:cTn id="2"/>
            </p:par>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179880" y="104931"/>
            <a:ext cx="11817927" cy="6489833"/>
          </a:xfrm>
          <a:ln w="38100">
            <a:solidFill>
              <a:srgbClr val="FF0000"/>
            </a:solidFill>
          </a:ln>
        </p:spPr>
        <p:txBody>
          <a:bodyPr>
            <a:normAutofit fontScale="92500" lnSpcReduction="10000"/>
          </a:bodyPr>
          <a:lstStyle/>
          <a:p>
            <a:pPr algn="just"/>
            <a:r>
              <a:rPr lang="en-US" sz="3200" b="1" dirty="0">
                <a:highlight>
                  <a:srgbClr val="FFFF00"/>
                </a:highlight>
                <a:latin typeface="Agency FB" panose="020B0503020202020204" pitchFamily="34" charset="0"/>
              </a:rPr>
              <a:t>4. Prokaryotic Origin - </a:t>
            </a:r>
            <a:r>
              <a:rPr lang="en-US" sz="3200" dirty="0">
                <a:latin typeface="Agency FB" panose="020B0503020202020204" pitchFamily="34" charset="0"/>
              </a:rPr>
              <a:t>It is believed that mitochondria are originated from bacteria. It is supported by many evidences. </a:t>
            </a:r>
          </a:p>
          <a:p>
            <a:pPr algn="just"/>
            <a:r>
              <a:rPr lang="en-US" sz="3200" dirty="0">
                <a:latin typeface="Agency FB" panose="020B0503020202020204" pitchFamily="34" charset="0"/>
              </a:rPr>
              <a:t>(</a:t>
            </a:r>
            <a:r>
              <a:rPr lang="en-US" sz="3200" dirty="0" err="1">
                <a:latin typeface="Agency FB" panose="020B0503020202020204" pitchFamily="34" charset="0"/>
              </a:rPr>
              <a:t>i</a:t>
            </a:r>
            <a:r>
              <a:rPr lang="en-US" sz="3200" dirty="0">
                <a:latin typeface="Agency FB" panose="020B0503020202020204" pitchFamily="34" charset="0"/>
              </a:rPr>
              <a:t>) First is the localization of enzymes of respiratory chain, which in case of bacteria, are localized in plasma membrane which can be compared with the inner membrane of the mitochondrion. </a:t>
            </a:r>
          </a:p>
          <a:p>
            <a:pPr algn="just"/>
            <a:r>
              <a:rPr lang="en-US" sz="3200" dirty="0">
                <a:latin typeface="Agency FB" panose="020B0503020202020204" pitchFamily="34" charset="0"/>
              </a:rPr>
              <a:t>(ii) In some bacteria, plasma membrane forms membranous projections (called mesosomes) like cristae of mitochondria. These mesosomes possess respiratory chain enzymes. </a:t>
            </a:r>
          </a:p>
          <a:p>
            <a:pPr algn="just"/>
            <a:r>
              <a:rPr lang="en-US" sz="3200" dirty="0">
                <a:latin typeface="Agency FB" panose="020B0503020202020204" pitchFamily="34" charset="0"/>
              </a:rPr>
              <a:t>(iii) The mitochondrial DNA is circular as it is in bacteria. Replication process of mitochondria is similar to bacteria. </a:t>
            </a:r>
          </a:p>
          <a:p>
            <a:pPr algn="just"/>
            <a:r>
              <a:rPr lang="en-US" sz="3200" dirty="0">
                <a:latin typeface="Agency FB" panose="020B0503020202020204" pitchFamily="34" charset="0"/>
              </a:rPr>
              <a:t>(iv) Ribosomes in mitochondria are smaller and similar in size to that of bacterial ribosomes. </a:t>
            </a:r>
          </a:p>
          <a:p>
            <a:pPr algn="just"/>
            <a:r>
              <a:rPr lang="en-US" sz="3200" dirty="0">
                <a:latin typeface="Agency FB" panose="020B0503020202020204" pitchFamily="34" charset="0"/>
              </a:rPr>
              <a:t>(v) Chloramphenicol inhibits the synthesis of protein in mitochondria as well as in bacteria. Furthermore, in the process of protein synthesis, mitochondria depend partially on mitochondrial matrix and DNA and partially on nucleus and cytoplasm of the eukaryotic cells. It exhibits the symbiotic nature of mitochondria. </a:t>
            </a:r>
          </a:p>
          <a:p>
            <a:pPr algn="just"/>
            <a:r>
              <a:rPr lang="en-US" sz="3200" dirty="0">
                <a:latin typeface="Agency FB" panose="020B0503020202020204" pitchFamily="34" charset="0"/>
              </a:rPr>
              <a:t>These evidences support the prokaryotic origin of mitochondria. </a:t>
            </a:r>
          </a:p>
        </p:txBody>
      </p:sp>
    </p:spTree>
    <p:extLst>
      <p:ext uri="{BB962C8B-B14F-4D97-AF65-F5344CB8AC3E}">
        <p14:creationId xmlns:p14="http://schemas.microsoft.com/office/powerpoint/2010/main" val="2163807107"/>
      </p:ext>
    </p:extLst>
  </p:cSld>
  <p:clrMapOvr>
    <a:masterClrMapping/>
  </p:clrMapOvr>
  <p:timing>
    <p:tnLst>
      <p:par>
        <p:cTn id="1" dur="indefinite" restart="never" nodeType="tmRoot">
          <p:childTnLst>
            <p:par>
              <p:cTn id="2"/>
            </p:par>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3200" b="1" dirty="0">
                <a:highlight>
                  <a:srgbClr val="FFFF00"/>
                </a:highlight>
                <a:latin typeface="Agency FB" panose="020B0503020202020204" pitchFamily="34" charset="0"/>
              </a:rPr>
              <a:t>5. Replication - </a:t>
            </a:r>
            <a:r>
              <a:rPr lang="en-US" sz="3200" dirty="0">
                <a:latin typeface="Agency FB" panose="020B0503020202020204" pitchFamily="34" charset="0"/>
              </a:rPr>
              <a:t>It is held that mitochondria are self-replicating organelles. </a:t>
            </a:r>
          </a:p>
          <a:p>
            <a:pPr algn="just"/>
            <a:r>
              <a:rPr lang="en-US" sz="3200" dirty="0">
                <a:latin typeface="Agency FB" panose="020B0503020202020204" pitchFamily="34" charset="0"/>
              </a:rPr>
              <a:t>New mitochondria arise by some type of splitting process from pre-existing mitochondria. </a:t>
            </a:r>
          </a:p>
          <a:p>
            <a:pPr algn="just"/>
            <a:r>
              <a:rPr lang="en-US" sz="3200" dirty="0">
                <a:latin typeface="Agency FB" panose="020B0503020202020204" pitchFamily="34" charset="0"/>
              </a:rPr>
              <a:t>The last hypothesis seems probable. </a:t>
            </a:r>
          </a:p>
          <a:p>
            <a:pPr algn="just"/>
            <a:r>
              <a:rPr lang="en-US" sz="3200" dirty="0">
                <a:latin typeface="Agency FB" panose="020B0503020202020204" pitchFamily="34" charset="0"/>
              </a:rPr>
              <a:t>Since the mitochondria have their own DNA and ribosomes, they can replicate new mitochondria. </a:t>
            </a:r>
          </a:p>
          <a:p>
            <a:pPr algn="just"/>
            <a:r>
              <a:rPr lang="en-US" sz="3200" dirty="0">
                <a:latin typeface="Agency FB" panose="020B0503020202020204" pitchFamily="34" charset="0"/>
              </a:rPr>
              <a:t>However, there is a nuclear control over the process as the mitochondria synthesize some of their proteins themselves and get others from the cytoplasm of the cell formed under the direction of the nuclear DNA.</a:t>
            </a:r>
          </a:p>
        </p:txBody>
      </p:sp>
    </p:spTree>
    <p:extLst>
      <p:ext uri="{BB962C8B-B14F-4D97-AF65-F5344CB8AC3E}">
        <p14:creationId xmlns:p14="http://schemas.microsoft.com/office/powerpoint/2010/main" val="797869018"/>
      </p:ext>
    </p:extLst>
  </p:cSld>
  <p:clrMapOvr>
    <a:masterClrMapping/>
  </p:clrMapOvr>
  <p:timing>
    <p:tnLst>
      <p:par>
        <p:cTn id="1" dur="indefinite" restart="never" nodeType="tmRoot">
          <p:childTnLst>
            <p:par>
              <p:cTn id="2"/>
            </p:par>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Functions of Mitochondria</a:t>
            </a:r>
          </a:p>
          <a:p>
            <a:pPr marL="0" indent="0" algn="just">
              <a:buNone/>
            </a:pPr>
            <a:r>
              <a:rPr lang="en-US" sz="2850" dirty="0">
                <a:highlight>
                  <a:srgbClr val="FFFF00"/>
                </a:highlight>
                <a:latin typeface="Agency FB" panose="020B0503020202020204" pitchFamily="34" charset="0"/>
              </a:rPr>
              <a:t>   Mitochondria perform the following functions:- </a:t>
            </a:r>
          </a:p>
          <a:p>
            <a:pPr algn="just"/>
            <a:r>
              <a:rPr lang="en-US" sz="2850" dirty="0">
                <a:latin typeface="Agency FB" panose="020B0503020202020204" pitchFamily="34" charset="0"/>
              </a:rPr>
              <a:t>1. Cell respiration takes place in mitochondria and so they are known as the 'power house' of the cell. They bring about stepwise oxidation of food stuffs or "low-grade" fuel of the cell and transfer the energy so released to the energy carrier ATP, the "high-grade" fuel of the cell. ATP is used to bring about the energy-requiring activities in the cells, namely, biosynthesis, active transport, transmission of nerve impulse, muscle contraction, cell growth and division and bioluminescence. </a:t>
            </a:r>
          </a:p>
          <a:p>
            <a:pPr algn="just"/>
            <a:r>
              <a:rPr lang="en-US" sz="2850" dirty="0">
                <a:latin typeface="Agency FB" panose="020B0503020202020204" pitchFamily="34" charset="0"/>
              </a:rPr>
              <a:t>2. Mitochondria provide intermediates for the synthesis of important biomolecules such as chlorophyll, cytochromes, steroids etc. </a:t>
            </a:r>
          </a:p>
          <a:p>
            <a:pPr algn="just"/>
            <a:r>
              <a:rPr lang="en-US" sz="2850" dirty="0">
                <a:latin typeface="Agency FB" panose="020B0503020202020204" pitchFamily="34" charset="0"/>
              </a:rPr>
              <a:t>3. Some amino acids are also formed in the mitochondria. </a:t>
            </a:r>
          </a:p>
          <a:p>
            <a:pPr algn="just"/>
            <a:r>
              <a:rPr lang="en-US" sz="2850" dirty="0">
                <a:latin typeface="Agency FB" panose="020B0503020202020204" pitchFamily="34" charset="0"/>
              </a:rPr>
              <a:t>4. Mitochondria actively accumulate calcium ions as calcium phosphate precipitate. They regulate the calcium ions concentration in the cytoplasm by storing and releasing Ca+ . The calcium ions regulate numerous biochemical activities in the cell. </a:t>
            </a:r>
          </a:p>
        </p:txBody>
      </p:sp>
    </p:spTree>
    <p:extLst>
      <p:ext uri="{BB962C8B-B14F-4D97-AF65-F5344CB8AC3E}">
        <p14:creationId xmlns:p14="http://schemas.microsoft.com/office/powerpoint/2010/main" val="1366879008"/>
      </p:ext>
    </p:extLst>
  </p:cSld>
  <p:clrMapOvr>
    <a:masterClrMapping/>
  </p:clrMapOvr>
  <p:timing>
    <p:tnLst>
      <p:par>
        <p:cTn id="1" dur="indefinite" restart="never" nodeType="tmRoot">
          <p:childTnLst>
            <p:par>
              <p:cTn id="2"/>
            </p:par>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164889" y="44971"/>
            <a:ext cx="11922858" cy="6738079"/>
          </a:xfrm>
          <a:ln w="38100">
            <a:solidFill>
              <a:srgbClr val="FF0000"/>
            </a:solidFill>
          </a:ln>
        </p:spPr>
        <p:txBody>
          <a:bodyPr>
            <a:noAutofit/>
          </a:bodyPr>
          <a:lstStyle/>
          <a:p>
            <a:pPr marL="0" indent="0" algn="just">
              <a:buNone/>
            </a:pPr>
            <a:r>
              <a:rPr lang="en-US" sz="2300" b="1" dirty="0">
                <a:latin typeface="Agency FB" panose="020B0503020202020204" pitchFamily="34" charset="0"/>
              </a:rPr>
              <a:t>    </a:t>
            </a:r>
            <a:r>
              <a:rPr lang="en-US" sz="3500" b="1" dirty="0">
                <a:solidFill>
                  <a:srgbClr val="FF0000"/>
                </a:solidFill>
                <a:latin typeface="Agency FB" panose="020B0503020202020204" pitchFamily="34" charset="0"/>
              </a:rPr>
              <a:t>History and Origin of the Cell</a:t>
            </a:r>
          </a:p>
          <a:p>
            <a:pPr algn="just"/>
            <a:r>
              <a:rPr lang="en-US" sz="2300" dirty="0">
                <a:latin typeface="Agency FB" panose="020B0503020202020204" pitchFamily="34" charset="0"/>
              </a:rPr>
              <a:t>A cell was defined as “unit of biological activity delimited by a semi permeable membrane and capable of self-reproduction in a medium free of other living systems” by </a:t>
            </a:r>
            <a:r>
              <a:rPr lang="en-US" sz="2300" b="1" dirty="0">
                <a:highlight>
                  <a:srgbClr val="FFFF00"/>
                </a:highlight>
                <a:latin typeface="Agency FB" panose="020B0503020202020204" pitchFamily="34" charset="0"/>
              </a:rPr>
              <a:t>Loewy and </a:t>
            </a:r>
            <a:r>
              <a:rPr lang="en-US" sz="2300" b="1" dirty="0" err="1">
                <a:highlight>
                  <a:srgbClr val="FFFF00"/>
                </a:highlight>
                <a:latin typeface="Agency FB" panose="020B0503020202020204" pitchFamily="34" charset="0"/>
              </a:rPr>
              <a:t>Siekevitz</a:t>
            </a:r>
            <a:r>
              <a:rPr lang="en-US" sz="2300" b="1" dirty="0">
                <a:highlight>
                  <a:srgbClr val="FFFF00"/>
                </a:highlight>
                <a:latin typeface="Agency FB" panose="020B0503020202020204" pitchFamily="34" charset="0"/>
              </a:rPr>
              <a:t> (1963). </a:t>
            </a:r>
            <a:r>
              <a:rPr lang="en-US" sz="2300" dirty="0">
                <a:latin typeface="Agency FB" panose="020B0503020202020204" pitchFamily="34" charset="0"/>
              </a:rPr>
              <a:t>The study of cell has been made possible with the help of light microscope. </a:t>
            </a:r>
          </a:p>
          <a:p>
            <a:pPr algn="just"/>
            <a:r>
              <a:rPr lang="en-US" sz="2300" b="1" dirty="0">
                <a:highlight>
                  <a:srgbClr val="FFFF00"/>
                </a:highlight>
                <a:latin typeface="Agency FB" panose="020B0503020202020204" pitchFamily="34" charset="0"/>
              </a:rPr>
              <a:t>Robert Hooke (1665) </a:t>
            </a:r>
            <a:r>
              <a:rPr lang="en-US" sz="2300" dirty="0">
                <a:latin typeface="Agency FB" panose="020B0503020202020204" pitchFamily="34" charset="0"/>
              </a:rPr>
              <a:t>with the help of light microscope discovered that a section of cork is made up of small cavities surrounded by firm walls. He used the term “cell” for the first time to describe his investigations on the “texture of a piece of cork”. </a:t>
            </a:r>
          </a:p>
          <a:p>
            <a:pPr algn="just"/>
            <a:r>
              <a:rPr lang="en-US" sz="2300" dirty="0">
                <a:latin typeface="Agency FB" panose="020B0503020202020204" pitchFamily="34" charset="0"/>
              </a:rPr>
              <a:t>Later on </a:t>
            </a:r>
            <a:r>
              <a:rPr lang="en-US" sz="2300" b="1" dirty="0">
                <a:highlight>
                  <a:srgbClr val="FFFF00"/>
                </a:highlight>
                <a:latin typeface="Agency FB" panose="020B0503020202020204" pitchFamily="34" charset="0"/>
              </a:rPr>
              <a:t>A. Van Leeuwenhoek (1632-1723) </a:t>
            </a:r>
            <a:r>
              <a:rPr lang="en-US" sz="2300" dirty="0">
                <a:latin typeface="Agency FB" panose="020B0503020202020204" pitchFamily="34" charset="0"/>
              </a:rPr>
              <a:t>observed various unicellular organisms and cells like bacteria, protozoan’s, red blood cells and sperm etc. He observed nucleus in some erythrocytes and all this was made possible with the improved microscopes. </a:t>
            </a:r>
            <a:r>
              <a:rPr lang="en-US" sz="2300" b="1" dirty="0">
                <a:highlight>
                  <a:srgbClr val="FFFF00"/>
                </a:highlight>
                <a:latin typeface="Agency FB" panose="020B0503020202020204" pitchFamily="34" charset="0"/>
              </a:rPr>
              <a:t>In 1809, </a:t>
            </a:r>
            <a:r>
              <a:rPr lang="en-US" sz="2300" b="1" dirty="0" err="1">
                <a:highlight>
                  <a:srgbClr val="FFFF00"/>
                </a:highlight>
                <a:latin typeface="Agency FB" panose="020B0503020202020204" pitchFamily="34" charset="0"/>
              </a:rPr>
              <a:t>Mirble</a:t>
            </a:r>
            <a:r>
              <a:rPr lang="en-US" sz="2300" b="1" dirty="0">
                <a:highlight>
                  <a:srgbClr val="FFFF00"/>
                </a:highlight>
                <a:latin typeface="Agency FB" panose="020B0503020202020204" pitchFamily="34" charset="0"/>
              </a:rPr>
              <a:t> M. </a:t>
            </a:r>
            <a:r>
              <a:rPr lang="en-US" sz="2300" dirty="0">
                <a:latin typeface="Agency FB" panose="020B0503020202020204" pitchFamily="34" charset="0"/>
              </a:rPr>
              <a:t>stated that all plant tissues are composed of cells. </a:t>
            </a:r>
          </a:p>
          <a:p>
            <a:pPr algn="just"/>
            <a:r>
              <a:rPr lang="en-US" sz="2300" dirty="0">
                <a:latin typeface="Agency FB" panose="020B0503020202020204" pitchFamily="34" charset="0"/>
              </a:rPr>
              <a:t>In the same year, importance of cells in living organisms was described </a:t>
            </a:r>
            <a:r>
              <a:rPr lang="en-US" sz="2300" b="1" dirty="0">
                <a:highlight>
                  <a:srgbClr val="FFFF00"/>
                </a:highlight>
                <a:latin typeface="Agency FB" panose="020B0503020202020204" pitchFamily="34" charset="0"/>
              </a:rPr>
              <a:t>by J.B. Lamarck</a:t>
            </a:r>
            <a:r>
              <a:rPr lang="en-US" sz="2300" dirty="0">
                <a:latin typeface="Agency FB" panose="020B0503020202020204" pitchFamily="34" charset="0"/>
              </a:rPr>
              <a:t>. </a:t>
            </a:r>
          </a:p>
          <a:p>
            <a:pPr algn="just"/>
            <a:r>
              <a:rPr lang="en-US" sz="2300" b="1" dirty="0">
                <a:highlight>
                  <a:srgbClr val="FFFF00"/>
                </a:highlight>
                <a:latin typeface="Agency FB" panose="020B0503020202020204" pitchFamily="34" charset="0"/>
              </a:rPr>
              <a:t>Robert Brown in 1831 </a:t>
            </a:r>
            <a:r>
              <a:rPr lang="en-US" sz="2300" dirty="0">
                <a:latin typeface="Agency FB" panose="020B0503020202020204" pitchFamily="34" charset="0"/>
              </a:rPr>
              <a:t>observed nucleus in certain plant cells. </a:t>
            </a:r>
          </a:p>
          <a:p>
            <a:pPr algn="just"/>
            <a:r>
              <a:rPr lang="en-US" sz="2300" dirty="0">
                <a:latin typeface="Agency FB" panose="020B0503020202020204" pitchFamily="34" charset="0"/>
              </a:rPr>
              <a:t>Mimosa cells were boiled in nitric acid by </a:t>
            </a:r>
            <a:r>
              <a:rPr lang="en-US" sz="2300" b="1" dirty="0" err="1">
                <a:highlight>
                  <a:srgbClr val="FFFF00"/>
                </a:highlight>
                <a:latin typeface="Agency FB" panose="020B0503020202020204" pitchFamily="34" charset="0"/>
              </a:rPr>
              <a:t>Dutrochet</a:t>
            </a:r>
            <a:r>
              <a:rPr lang="en-US" sz="2300" b="1" dirty="0">
                <a:highlight>
                  <a:srgbClr val="FFFF00"/>
                </a:highlight>
                <a:latin typeface="Agency FB" panose="020B0503020202020204" pitchFamily="34" charset="0"/>
              </a:rPr>
              <a:t> (1837)</a:t>
            </a:r>
            <a:r>
              <a:rPr lang="en-US" sz="2300" dirty="0">
                <a:latin typeface="Agency FB" panose="020B0503020202020204" pitchFamily="34" charset="0"/>
              </a:rPr>
              <a:t> to separate the cells to conclude that all organic tissues are composed of globular cells, united by simple adhesive forces. </a:t>
            </a:r>
          </a:p>
          <a:p>
            <a:pPr algn="just"/>
            <a:r>
              <a:rPr lang="en-US" sz="2300" dirty="0">
                <a:latin typeface="Agency FB" panose="020B0503020202020204" pitchFamily="34" charset="0"/>
              </a:rPr>
              <a:t>“All living organism are composed of cells” was stated </a:t>
            </a:r>
            <a:r>
              <a:rPr lang="en-US" sz="2300" b="1" dirty="0">
                <a:highlight>
                  <a:srgbClr val="FFFF00"/>
                </a:highlight>
                <a:latin typeface="Agency FB" panose="020B0503020202020204" pitchFamily="34" charset="0"/>
              </a:rPr>
              <a:t>by Schwann, T. (1839) </a:t>
            </a:r>
            <a:r>
              <a:rPr lang="en-US" sz="2300" dirty="0">
                <a:latin typeface="Agency FB" panose="020B0503020202020204" pitchFamily="34" charset="0"/>
              </a:rPr>
              <a:t>after examining a variety of animals and plant tissues. </a:t>
            </a:r>
          </a:p>
        </p:txBody>
      </p:sp>
    </p:spTree>
    <p:extLst>
      <p:ext uri="{BB962C8B-B14F-4D97-AF65-F5344CB8AC3E}">
        <p14:creationId xmlns:p14="http://schemas.microsoft.com/office/powerpoint/2010/main" val="964140734"/>
      </p:ext>
    </p:extLst>
  </p:cSld>
  <p:clrMapOvr>
    <a:masterClrMapping/>
  </p:clrMapOvr>
  <p:timing>
    <p:tnLst>
      <p:par>
        <p:cTn id="1" dur="indefinite" restart="never" nodeType="tmRoot">
          <p:childTnLst>
            <p:par>
              <p:cTn id="2"/>
            </p:par>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239841" y="235528"/>
            <a:ext cx="11698006" cy="6359236"/>
          </a:xfrm>
          <a:ln w="38100">
            <a:solidFill>
              <a:srgbClr val="FF0000"/>
            </a:solidFill>
          </a:ln>
        </p:spPr>
        <p:txBody>
          <a:bodyPr>
            <a:noAutofit/>
          </a:bodyPr>
          <a:lstStyle/>
          <a:p>
            <a:pPr marL="0" indent="0" algn="just">
              <a:buNone/>
            </a:pPr>
            <a:r>
              <a:rPr lang="en-US" sz="3500" b="1" dirty="0">
                <a:solidFill>
                  <a:srgbClr val="FF0000"/>
                </a:solidFill>
                <a:latin typeface="Agency FB" panose="020B0503020202020204" pitchFamily="34" charset="0"/>
              </a:rPr>
              <a:t>  Glossary</a:t>
            </a:r>
          </a:p>
          <a:p>
            <a:pPr algn="just"/>
            <a:r>
              <a:rPr lang="en-US" sz="2600" b="1" dirty="0">
                <a:highlight>
                  <a:srgbClr val="FFFF00"/>
                </a:highlight>
                <a:latin typeface="Agency FB" panose="020B0503020202020204" pitchFamily="34" charset="0"/>
              </a:rPr>
              <a:t>Plasma membrane: </a:t>
            </a:r>
            <a:r>
              <a:rPr lang="en-US" sz="2600" dirty="0">
                <a:latin typeface="Agency FB" panose="020B0503020202020204" pitchFamily="34" charset="0"/>
              </a:rPr>
              <a:t>The membrane forming the surface of cytoplasm and consisting of a bimolecular phospholipids layer between an inner and outer layer of protein molecules. </a:t>
            </a:r>
          </a:p>
          <a:p>
            <a:pPr algn="just"/>
            <a:r>
              <a:rPr lang="en-US" sz="2600" b="1" dirty="0">
                <a:highlight>
                  <a:srgbClr val="FFFF00"/>
                </a:highlight>
                <a:latin typeface="Agency FB" panose="020B0503020202020204" pitchFamily="34" charset="0"/>
              </a:rPr>
              <a:t>Neuron: </a:t>
            </a:r>
            <a:r>
              <a:rPr lang="en-US" sz="2600" dirty="0">
                <a:latin typeface="Agency FB" panose="020B0503020202020204" pitchFamily="34" charset="0"/>
              </a:rPr>
              <a:t>The nerve cell with its outgrowths, structural unit of nervous system. </a:t>
            </a:r>
          </a:p>
          <a:p>
            <a:pPr algn="just"/>
            <a:r>
              <a:rPr lang="en-US" sz="2600" b="1" dirty="0">
                <a:highlight>
                  <a:srgbClr val="FFFF00"/>
                </a:highlight>
                <a:latin typeface="Agency FB" panose="020B0503020202020204" pitchFamily="34" charset="0"/>
              </a:rPr>
              <a:t>Adenosine Triphosphate (ATP): </a:t>
            </a:r>
            <a:r>
              <a:rPr lang="en-US" sz="2600" dirty="0">
                <a:latin typeface="Agency FB" panose="020B0503020202020204" pitchFamily="34" charset="0"/>
              </a:rPr>
              <a:t>a molecule containing high energy bonds that provides energy for many biochemical cellular processes by undergoing enzymatic hydrolysis. </a:t>
            </a:r>
          </a:p>
          <a:p>
            <a:pPr algn="just"/>
            <a:r>
              <a:rPr lang="en-US" sz="2600" b="1" dirty="0">
                <a:highlight>
                  <a:srgbClr val="FFFF00"/>
                </a:highlight>
                <a:latin typeface="Agency FB" panose="020B0503020202020204" pitchFamily="34" charset="0"/>
              </a:rPr>
              <a:t>Diaphragm: </a:t>
            </a:r>
            <a:r>
              <a:rPr lang="en-US" sz="2600" dirty="0">
                <a:latin typeface="Agency FB" panose="020B0503020202020204" pitchFamily="34" charset="0"/>
              </a:rPr>
              <a:t>a muscular or ligamentous partition that separates the thorax from the abdomen in mammals. </a:t>
            </a:r>
          </a:p>
          <a:p>
            <a:pPr algn="just"/>
            <a:r>
              <a:rPr lang="en-US" sz="2600" b="1" dirty="0">
                <a:highlight>
                  <a:srgbClr val="FFFF00"/>
                </a:highlight>
                <a:latin typeface="Agency FB" panose="020B0503020202020204" pitchFamily="34" charset="0"/>
              </a:rPr>
              <a:t>I-band: </a:t>
            </a:r>
            <a:r>
              <a:rPr lang="en-US" sz="2600" dirty="0">
                <a:latin typeface="Agency FB" panose="020B0503020202020204" pitchFamily="34" charset="0"/>
              </a:rPr>
              <a:t>In a sarcomere, I-band is the zone of thin filaments that is not superimposed by thick filaments. </a:t>
            </a:r>
          </a:p>
          <a:p>
            <a:pPr algn="just"/>
            <a:r>
              <a:rPr lang="en-US" sz="2600" b="1" dirty="0">
                <a:highlight>
                  <a:srgbClr val="FFFF00"/>
                </a:highlight>
                <a:latin typeface="Agency FB" panose="020B0503020202020204" pitchFamily="34" charset="0"/>
              </a:rPr>
              <a:t>Myofibril: </a:t>
            </a:r>
            <a:r>
              <a:rPr lang="en-US" sz="2600" dirty="0">
                <a:latin typeface="Agency FB" panose="020B0503020202020204" pitchFamily="34" charset="0"/>
              </a:rPr>
              <a:t>Myofibrils are the rod like units of muscle cells. They are composed of repeating sections of sarcomere, which appear under the as dark and light bands. </a:t>
            </a:r>
          </a:p>
          <a:p>
            <a:pPr algn="just"/>
            <a:r>
              <a:rPr lang="en-US" sz="2600" b="1" dirty="0">
                <a:highlight>
                  <a:srgbClr val="FFFF00"/>
                </a:highlight>
                <a:latin typeface="Agency FB" panose="020B0503020202020204" pitchFamily="34" charset="0"/>
              </a:rPr>
              <a:t>Oocytes: </a:t>
            </a:r>
            <a:r>
              <a:rPr lang="en-US" sz="2600" dirty="0">
                <a:latin typeface="Agency FB" panose="020B0503020202020204" pitchFamily="34" charset="0"/>
              </a:rPr>
              <a:t>Oocyte is a female gametocyte or an immature ovum involved in reproduction. It is produced in the ovary during female gametogenesis and it undergoes meiotic division to form an ovum. </a:t>
            </a:r>
          </a:p>
          <a:p>
            <a:pPr algn="just"/>
            <a:r>
              <a:rPr lang="en-US" sz="2600" b="1" dirty="0">
                <a:highlight>
                  <a:srgbClr val="FFFF00"/>
                </a:highlight>
                <a:latin typeface="Agency FB" panose="020B0503020202020204" pitchFamily="34" charset="0"/>
              </a:rPr>
              <a:t>Vesicles: </a:t>
            </a:r>
            <a:r>
              <a:rPr lang="en-US" sz="2600" dirty="0">
                <a:latin typeface="Agency FB" panose="020B0503020202020204" pitchFamily="34" charset="0"/>
              </a:rPr>
              <a:t>A vesicle is a small structure within a cell, consisting of fluid enclosed by a lipid bilayer membrane.</a:t>
            </a:r>
          </a:p>
        </p:txBody>
      </p:sp>
    </p:spTree>
    <p:extLst>
      <p:ext uri="{BB962C8B-B14F-4D97-AF65-F5344CB8AC3E}">
        <p14:creationId xmlns:p14="http://schemas.microsoft.com/office/powerpoint/2010/main" val="3936851620"/>
      </p:ext>
    </p:extLst>
  </p:cSld>
  <p:clrMapOvr>
    <a:masterClrMapping/>
  </p:clrMapOvr>
  <p:timing>
    <p:tnLst>
      <p:par>
        <p:cTn id="1" dur="indefinite" restart="never" nodeType="tmRoot">
          <p:childTnLst>
            <p:par>
              <p:cTn id="2"/>
            </p:par>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Autofit/>
          </a:bodyPr>
          <a:lstStyle/>
          <a:p>
            <a:pPr algn="just"/>
            <a:r>
              <a:rPr lang="en-US" sz="2700" b="1" dirty="0">
                <a:highlight>
                  <a:srgbClr val="FFFF00"/>
                </a:highlight>
                <a:latin typeface="Agency FB" panose="020B0503020202020204" pitchFamily="34" charset="0"/>
              </a:rPr>
              <a:t>Porin: </a:t>
            </a:r>
            <a:r>
              <a:rPr lang="en-US" sz="2700" dirty="0">
                <a:latin typeface="Agency FB" panose="020B0503020202020204" pitchFamily="34" charset="0"/>
              </a:rPr>
              <a:t>The beta barrel proteins that acts as transport protein which cross a cellular membrane and act as a pore through which molecules can diffuse. Porins are large enough to act as channels that are specific to different types of molecules. </a:t>
            </a:r>
          </a:p>
          <a:p>
            <a:pPr algn="just"/>
            <a:r>
              <a:rPr lang="en-US" sz="2700" b="1" dirty="0">
                <a:highlight>
                  <a:srgbClr val="FFFF00"/>
                </a:highlight>
                <a:latin typeface="Agency FB" panose="020B0503020202020204" pitchFamily="34" charset="0"/>
              </a:rPr>
              <a:t>Permease: </a:t>
            </a:r>
            <a:r>
              <a:rPr lang="en-US" sz="2700" dirty="0">
                <a:latin typeface="Agency FB" panose="020B0503020202020204" pitchFamily="34" charset="0"/>
              </a:rPr>
              <a:t>The permease is membrane transport proteins that facilitate the diffusion of a specific molecule in or out of the cell by passive transport. </a:t>
            </a:r>
          </a:p>
          <a:p>
            <a:pPr algn="just"/>
            <a:r>
              <a:rPr lang="en-US" sz="2700" b="1" dirty="0">
                <a:highlight>
                  <a:srgbClr val="FFFF00"/>
                </a:highlight>
                <a:latin typeface="Agency FB" panose="020B0503020202020204" pitchFamily="34" charset="0"/>
              </a:rPr>
              <a:t>Cardiolipin: </a:t>
            </a:r>
            <a:r>
              <a:rPr lang="en-US" sz="2700" dirty="0">
                <a:latin typeface="Agency FB" panose="020B0503020202020204" pitchFamily="34" charset="0"/>
              </a:rPr>
              <a:t>Cardiolipin is an important component of the inner mitochondrial membrane where it constitutes about 20% of the total lipid composition. It is essential for the optimal function of numerous enzymes that are involved in mitochondrial energy metabolism. </a:t>
            </a:r>
          </a:p>
          <a:p>
            <a:pPr algn="just"/>
            <a:r>
              <a:rPr lang="en-US" sz="2700" b="1" dirty="0">
                <a:highlight>
                  <a:srgbClr val="FFFF00"/>
                </a:highlight>
                <a:latin typeface="Agency FB" panose="020B0503020202020204" pitchFamily="34" charset="0"/>
              </a:rPr>
              <a:t>Cristae: </a:t>
            </a:r>
            <a:r>
              <a:rPr lang="en-US" sz="2700" dirty="0">
                <a:latin typeface="Agency FB" panose="020B0503020202020204" pitchFamily="34" charset="0"/>
              </a:rPr>
              <a:t>A cristae is a fold in the inner membrane of the mitochondrion. It provides a large amount of surface area for the chemical reactions to occur on. </a:t>
            </a:r>
          </a:p>
          <a:p>
            <a:pPr algn="just"/>
            <a:r>
              <a:rPr lang="en-US" sz="2700" b="1" dirty="0" err="1">
                <a:highlight>
                  <a:srgbClr val="FFFF00"/>
                </a:highlight>
                <a:latin typeface="Agency FB" panose="020B0503020202020204" pitchFamily="34" charset="0"/>
              </a:rPr>
              <a:t>Oxysomes</a:t>
            </a:r>
            <a:r>
              <a:rPr lang="en-US" sz="2700" b="1" dirty="0">
                <a:highlight>
                  <a:srgbClr val="FFFF00"/>
                </a:highlight>
                <a:latin typeface="Agency FB" panose="020B0503020202020204" pitchFamily="34" charset="0"/>
              </a:rPr>
              <a:t>: </a:t>
            </a:r>
            <a:r>
              <a:rPr lang="en-US" sz="2700" dirty="0">
                <a:latin typeface="Agency FB" panose="020B0503020202020204" pitchFamily="34" charset="0"/>
              </a:rPr>
              <a:t>It is a structural unit of cellular cristae. </a:t>
            </a:r>
          </a:p>
          <a:p>
            <a:pPr algn="just"/>
            <a:r>
              <a:rPr lang="en-US" sz="2700" b="1" dirty="0">
                <a:highlight>
                  <a:srgbClr val="FFFF00"/>
                </a:highlight>
                <a:latin typeface="Agency FB" panose="020B0503020202020204" pitchFamily="34" charset="0"/>
              </a:rPr>
              <a:t>De novo: </a:t>
            </a:r>
            <a:r>
              <a:rPr lang="en-US" sz="2700" dirty="0">
                <a:latin typeface="Agency FB" panose="020B0503020202020204" pitchFamily="34" charset="0"/>
              </a:rPr>
              <a:t>De novo is a Latin expression meaning "from the beginning," "afresh," "anew," "beginning again." </a:t>
            </a:r>
          </a:p>
          <a:p>
            <a:pPr algn="just"/>
            <a:r>
              <a:rPr lang="en-US" sz="2700" b="1" dirty="0">
                <a:highlight>
                  <a:srgbClr val="FFFF00"/>
                </a:highlight>
                <a:latin typeface="Agency FB" panose="020B0503020202020204" pitchFamily="34" charset="0"/>
              </a:rPr>
              <a:t>Microbody: </a:t>
            </a:r>
            <a:r>
              <a:rPr lang="en-US" sz="2700" dirty="0">
                <a:latin typeface="Agency FB" panose="020B0503020202020204" pitchFamily="34" charset="0"/>
              </a:rPr>
              <a:t>A microbody is a type of organelle that is found in the cells of plants, protozoa and animals and microbody include peroxisome, </a:t>
            </a:r>
            <a:r>
              <a:rPr lang="en-US" sz="2700" dirty="0" err="1">
                <a:latin typeface="Agency FB" panose="020B0503020202020204" pitchFamily="34" charset="0"/>
              </a:rPr>
              <a:t>glyoxysome</a:t>
            </a:r>
            <a:r>
              <a:rPr lang="en-US" sz="2700" dirty="0">
                <a:latin typeface="Agency FB" panose="020B0503020202020204" pitchFamily="34" charset="0"/>
              </a:rPr>
              <a:t> and </a:t>
            </a:r>
            <a:r>
              <a:rPr lang="en-US" sz="2700" dirty="0" err="1">
                <a:latin typeface="Agency FB" panose="020B0503020202020204" pitchFamily="34" charset="0"/>
              </a:rPr>
              <a:t>glycosome</a:t>
            </a:r>
            <a:r>
              <a:rPr lang="en-US" sz="2700" dirty="0">
                <a:latin typeface="Agency FB" panose="020B0503020202020204" pitchFamily="34" charset="0"/>
              </a:rPr>
              <a:t>.</a:t>
            </a:r>
          </a:p>
        </p:txBody>
      </p:sp>
    </p:spTree>
    <p:extLst>
      <p:ext uri="{BB962C8B-B14F-4D97-AF65-F5344CB8AC3E}">
        <p14:creationId xmlns:p14="http://schemas.microsoft.com/office/powerpoint/2010/main" val="1108302663"/>
      </p:ext>
    </p:extLst>
  </p:cSld>
  <p:clrMapOvr>
    <a:masterClrMapping/>
  </p:clrMapOvr>
  <p:timing>
    <p:tnLst>
      <p:par>
        <p:cTn id="1" dur="indefinite" restart="never" nodeType="tmRoot">
          <p:childTnLst>
            <p:par>
              <p:cTn id="2"/>
            </p:par>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a:t>
            </a:r>
            <a:r>
              <a:rPr lang="en-US" sz="3300" b="1" dirty="0">
                <a:solidFill>
                  <a:srgbClr val="FF0000"/>
                </a:solidFill>
                <a:highlight>
                  <a:srgbClr val="FFFF00"/>
                </a:highlight>
                <a:latin typeface="Agency FB" panose="020B0503020202020204" pitchFamily="34" charset="0"/>
              </a:rPr>
              <a:t>Self Assessment Questions and Possible Answers: Multiple Choice Questions</a:t>
            </a:r>
          </a:p>
          <a:p>
            <a:pPr algn="just"/>
            <a:r>
              <a:rPr lang="en-US" sz="3000" dirty="0">
                <a:latin typeface="Agency FB" panose="020B0503020202020204" pitchFamily="34" charset="0"/>
              </a:rPr>
              <a:t>1. Cell's power houses are its: (a) Lysosomes (b) Mitochondria (c) Ribosomes (d) Golgi apparatus </a:t>
            </a:r>
          </a:p>
          <a:p>
            <a:pPr algn="just"/>
            <a:r>
              <a:rPr lang="en-US" sz="3000" dirty="0">
                <a:latin typeface="Agency FB" panose="020B0503020202020204" pitchFamily="34" charset="0"/>
              </a:rPr>
              <a:t>2. Mitochondrion is bounded by: (a) A single unit membrane (b) Two unit membranes (c) No membranes (d) Plasma membranes </a:t>
            </a:r>
          </a:p>
          <a:p>
            <a:pPr algn="just"/>
            <a:r>
              <a:rPr lang="en-US" sz="3000" dirty="0">
                <a:latin typeface="Agency FB" panose="020B0503020202020204" pitchFamily="34" charset="0"/>
              </a:rPr>
              <a:t>3. New mitochondria arise: (a) De novo (b) By replication (c) From plasma membrane (d) from nuclear envelop </a:t>
            </a:r>
          </a:p>
          <a:p>
            <a:pPr algn="just"/>
            <a:r>
              <a:rPr lang="en-US" sz="3000" dirty="0">
                <a:latin typeface="Agency FB" panose="020B0503020202020204" pitchFamily="34" charset="0"/>
              </a:rPr>
              <a:t>4. The ATPase enzyme is located in the mitochondria in: (a) </a:t>
            </a:r>
            <a:r>
              <a:rPr lang="en-US" sz="3000" dirty="0" err="1">
                <a:latin typeface="Agency FB" panose="020B0503020202020204" pitchFamily="34" charset="0"/>
              </a:rPr>
              <a:t>Oxysomes</a:t>
            </a:r>
            <a:r>
              <a:rPr lang="en-US" sz="3000" dirty="0">
                <a:latin typeface="Agency FB" panose="020B0503020202020204" pitchFamily="34" charset="0"/>
              </a:rPr>
              <a:t> (b) Outer membrane (c) Inner membranes (d) Matrix </a:t>
            </a:r>
          </a:p>
          <a:p>
            <a:pPr algn="just"/>
            <a:r>
              <a:rPr lang="en-US" sz="3000" dirty="0">
                <a:latin typeface="Agency FB" panose="020B0503020202020204" pitchFamily="34" charset="0"/>
              </a:rPr>
              <a:t>5. The name mitochondria were given by: (a) Altman (b) Flemming (c) Benda (d) </a:t>
            </a:r>
            <a:r>
              <a:rPr lang="en-US" sz="3000" dirty="0" err="1">
                <a:latin typeface="Agency FB" panose="020B0503020202020204" pitchFamily="34" charset="0"/>
              </a:rPr>
              <a:t>Kollikar</a:t>
            </a:r>
            <a:r>
              <a:rPr lang="en-US" sz="3000" dirty="0">
                <a:latin typeface="Agency FB" panose="020B0503020202020204" pitchFamily="34" charset="0"/>
              </a:rPr>
              <a:t> </a:t>
            </a:r>
          </a:p>
          <a:p>
            <a:pPr algn="just"/>
            <a:r>
              <a:rPr lang="en-US" sz="3000" dirty="0">
                <a:latin typeface="Agency FB" panose="020B0503020202020204" pitchFamily="34" charset="0"/>
              </a:rPr>
              <a:t>6. ETS is located in: (a) Outer mitochondrial membrane (b) Inter membrane space (c) Inner mitochondrial membrane (d) mitochondrial matrix</a:t>
            </a:r>
          </a:p>
        </p:txBody>
      </p:sp>
    </p:spTree>
    <p:extLst>
      <p:ext uri="{BB962C8B-B14F-4D97-AF65-F5344CB8AC3E}">
        <p14:creationId xmlns:p14="http://schemas.microsoft.com/office/powerpoint/2010/main" val="1228454154"/>
      </p:ext>
    </p:extLst>
  </p:cSld>
  <p:clrMapOvr>
    <a:masterClrMapping/>
  </p:clrMapOvr>
  <p:timing>
    <p:tnLst>
      <p:par>
        <p:cTn id="1" dur="indefinite" restart="never" nodeType="tmRoot">
          <p:childTnLst>
            <p:par>
              <p:cTn id="2"/>
            </p:par>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5680363" cy="6359236"/>
          </a:xfrm>
          <a:ln w="38100">
            <a:solidFill>
              <a:srgbClr val="FF0000"/>
            </a:solidFill>
          </a:ln>
        </p:spPr>
        <p:txBody>
          <a:bodyPr>
            <a:noAutofit/>
          </a:bodyPr>
          <a:lstStyle/>
          <a:p>
            <a:pPr marL="0" indent="0">
              <a:buNone/>
            </a:pPr>
            <a:r>
              <a:rPr lang="en-US" sz="3500" b="1" dirty="0">
                <a:solidFill>
                  <a:srgbClr val="FF0000"/>
                </a:solidFill>
                <a:latin typeface="Agency FB" panose="020B0503020202020204" pitchFamily="34" charset="0"/>
              </a:rPr>
              <a:t>Very short questions</a:t>
            </a:r>
          </a:p>
          <a:p>
            <a:r>
              <a:rPr lang="en-US" sz="2500" dirty="0">
                <a:latin typeface="Agency FB" panose="020B0503020202020204" pitchFamily="34" charset="0"/>
              </a:rPr>
              <a:t>1. Where are ETS enzymes located in mitochondria? </a:t>
            </a:r>
          </a:p>
          <a:p>
            <a:r>
              <a:rPr lang="en-US" sz="2500" dirty="0">
                <a:latin typeface="Agency FB" panose="020B0503020202020204" pitchFamily="34" charset="0"/>
              </a:rPr>
              <a:t>2. Give the function of mitochondria. </a:t>
            </a:r>
          </a:p>
          <a:p>
            <a:r>
              <a:rPr lang="en-US" sz="2500" dirty="0">
                <a:latin typeface="Agency FB" panose="020B0503020202020204" pitchFamily="34" charset="0"/>
              </a:rPr>
              <a:t>3. What are cristae? </a:t>
            </a:r>
          </a:p>
          <a:p>
            <a:r>
              <a:rPr lang="en-US" sz="2500" dirty="0">
                <a:latin typeface="Agency FB" panose="020B0503020202020204" pitchFamily="34" charset="0"/>
              </a:rPr>
              <a:t>4. What type of DNA do mitochondria have? 5. Mention three parts of </a:t>
            </a:r>
            <a:r>
              <a:rPr lang="en-US" sz="2500" dirty="0" err="1">
                <a:latin typeface="Agency FB" panose="020B0503020202020204" pitchFamily="34" charset="0"/>
              </a:rPr>
              <a:t>oxysome</a:t>
            </a:r>
            <a:r>
              <a:rPr lang="en-US" sz="2500" dirty="0">
                <a:latin typeface="Agency FB" panose="020B0503020202020204" pitchFamily="34" charset="0"/>
              </a:rPr>
              <a:t>. </a:t>
            </a:r>
          </a:p>
          <a:p>
            <a:r>
              <a:rPr lang="en-US" sz="2500" dirty="0">
                <a:latin typeface="Agency FB" panose="020B0503020202020204" pitchFamily="34" charset="0"/>
              </a:rPr>
              <a:t>6. Who named mitochondria? </a:t>
            </a:r>
          </a:p>
          <a:p>
            <a:r>
              <a:rPr lang="en-US" sz="2500" dirty="0">
                <a:latin typeface="Agency FB" panose="020B0503020202020204" pitchFamily="34" charset="0"/>
              </a:rPr>
              <a:t>7. What kind of enzymes is present in the mitochondria? </a:t>
            </a:r>
          </a:p>
          <a:p>
            <a:r>
              <a:rPr lang="en-US" sz="2500" dirty="0">
                <a:latin typeface="Agency FB" panose="020B0503020202020204" pitchFamily="34" charset="0"/>
              </a:rPr>
              <a:t>8. Name the enzymes </a:t>
            </a:r>
            <a:r>
              <a:rPr lang="en-US" sz="2500" dirty="0" err="1">
                <a:latin typeface="Agency FB" panose="020B0503020202020204" pitchFamily="34" charset="0"/>
              </a:rPr>
              <a:t>oxysomes</a:t>
            </a:r>
            <a:r>
              <a:rPr lang="en-US" sz="2500" dirty="0">
                <a:latin typeface="Agency FB" panose="020B0503020202020204" pitchFamily="34" charset="0"/>
              </a:rPr>
              <a:t> represent. </a:t>
            </a:r>
          </a:p>
          <a:p>
            <a:r>
              <a:rPr lang="en-US" sz="2500" dirty="0">
                <a:latin typeface="Agency FB" panose="020B0503020202020204" pitchFamily="34" charset="0"/>
              </a:rPr>
              <a:t>9. Which is the most common energy carrier in cells? </a:t>
            </a:r>
          </a:p>
          <a:p>
            <a:r>
              <a:rPr lang="en-US" sz="2500" dirty="0">
                <a:latin typeface="Agency FB" panose="020B0503020202020204" pitchFamily="34" charset="0"/>
              </a:rPr>
              <a:t>10. Give alternative names of </a:t>
            </a:r>
            <a:r>
              <a:rPr lang="en-US" sz="2500" dirty="0" err="1">
                <a:latin typeface="Agency FB" panose="020B0503020202020204" pitchFamily="34" charset="0"/>
              </a:rPr>
              <a:t>oxysomes</a:t>
            </a:r>
            <a:r>
              <a:rPr lang="en-US" sz="2500" dirty="0">
                <a:latin typeface="Agency FB" panose="020B0503020202020204" pitchFamily="34" charset="0"/>
              </a:rPr>
              <a:t>.</a:t>
            </a:r>
          </a:p>
        </p:txBody>
      </p:sp>
      <p:sp>
        <p:nvSpPr>
          <p:cNvPr id="2" name="Content Placeholder 2">
            <a:extLst>
              <a:ext uri="{FF2B5EF4-FFF2-40B4-BE49-F238E27FC236}">
                <a16:creationId xmlns:a16="http://schemas.microsoft.com/office/drawing/2014/main" id="{1C24A67F-2DB7-B63B-0FBB-6EB15FF81A0C}"/>
              </a:ext>
            </a:extLst>
          </p:cNvPr>
          <p:cNvSpPr txBox="1">
            <a:spLocks/>
          </p:cNvSpPr>
          <p:nvPr/>
        </p:nvSpPr>
        <p:spPr>
          <a:xfrm>
            <a:off x="6114393" y="223038"/>
            <a:ext cx="5680363" cy="6359236"/>
          </a:xfrm>
          <a:prstGeom prst="rect">
            <a:avLst/>
          </a:prstGeom>
          <a:ln w="38100">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700" b="1" dirty="0">
                <a:solidFill>
                  <a:srgbClr val="FF0000"/>
                </a:solidFill>
                <a:latin typeface="Agency FB" panose="020B0503020202020204" pitchFamily="34" charset="0"/>
              </a:rPr>
              <a:t>Terminal and Model Questions </a:t>
            </a:r>
          </a:p>
          <a:p>
            <a:pPr algn="just"/>
            <a:r>
              <a:rPr lang="en-US" sz="2700" dirty="0">
                <a:latin typeface="Agency FB" panose="020B0503020202020204" pitchFamily="34" charset="0"/>
              </a:rPr>
              <a:t>1. Give an account of history and structure of endoplasmic reticulum. </a:t>
            </a:r>
          </a:p>
          <a:p>
            <a:pPr algn="just"/>
            <a:r>
              <a:rPr lang="en-US" sz="2700" dirty="0">
                <a:latin typeface="Agency FB" panose="020B0503020202020204" pitchFamily="34" charset="0"/>
              </a:rPr>
              <a:t>2. Show protein trafficking in a cell with the help of a labeled diagram. </a:t>
            </a:r>
          </a:p>
          <a:p>
            <a:pPr algn="just"/>
            <a:r>
              <a:rPr lang="en-US" sz="2700" dirty="0">
                <a:latin typeface="Agency FB" panose="020B0503020202020204" pitchFamily="34" charset="0"/>
              </a:rPr>
              <a:t>3. Describe types and functions of ER. </a:t>
            </a:r>
          </a:p>
          <a:p>
            <a:pPr algn="just"/>
            <a:r>
              <a:rPr lang="en-US" sz="2700" dirty="0">
                <a:latin typeface="Agency FB" panose="020B0503020202020204" pitchFamily="34" charset="0"/>
              </a:rPr>
              <a:t>4. Describe structure and functions of ribosomes. </a:t>
            </a:r>
          </a:p>
          <a:p>
            <a:pPr algn="just"/>
            <a:r>
              <a:rPr lang="en-US" sz="2700" dirty="0">
                <a:latin typeface="Agency FB" panose="020B0503020202020204" pitchFamily="34" charset="0"/>
              </a:rPr>
              <a:t>5. Show the structure of 80S ribosome with the help of labeled diagram. </a:t>
            </a:r>
          </a:p>
          <a:p>
            <a:pPr algn="just"/>
            <a:r>
              <a:rPr lang="en-US" sz="2700" dirty="0">
                <a:latin typeface="Agency FB" panose="020B0503020202020204" pitchFamily="34" charset="0"/>
              </a:rPr>
              <a:t>6. Give an account of history, structure and functions of Golgi bodies. </a:t>
            </a:r>
          </a:p>
          <a:p>
            <a:pPr algn="just"/>
            <a:r>
              <a:rPr lang="en-US" sz="2700" dirty="0">
                <a:latin typeface="Agency FB" panose="020B0503020202020204" pitchFamily="34" charset="0"/>
              </a:rPr>
              <a:t>7. Describe the morphology of Golgi bodies. </a:t>
            </a:r>
          </a:p>
        </p:txBody>
      </p:sp>
    </p:spTree>
    <p:extLst>
      <p:ext uri="{BB962C8B-B14F-4D97-AF65-F5344CB8AC3E}">
        <p14:creationId xmlns:p14="http://schemas.microsoft.com/office/powerpoint/2010/main" val="1440037736"/>
      </p:ext>
    </p:extLst>
  </p:cSld>
  <p:clrMapOvr>
    <a:masterClrMapping/>
  </p:clrMapOvr>
  <p:timing>
    <p:tnLst>
      <p:par>
        <p:cTn id="1" dur="indefinite" restart="never" nodeType="tmRoot">
          <p:childTnLst>
            <p:par>
              <p:cTn id="2"/>
            </p:par>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marL="0" indent="0" algn="just">
              <a:buNone/>
            </a:pPr>
            <a:r>
              <a:rPr lang="en-US" sz="2500" dirty="0">
                <a:latin typeface="Agency FB" panose="020B0503020202020204" pitchFamily="34" charset="0"/>
              </a:rPr>
              <a:t>    </a:t>
            </a:r>
            <a:r>
              <a:rPr lang="en-US" sz="3500" b="1" dirty="0">
                <a:solidFill>
                  <a:srgbClr val="FF0000"/>
                </a:solidFill>
                <a:latin typeface="Agency FB" panose="020B0503020202020204" pitchFamily="34" charset="0"/>
              </a:rPr>
              <a:t>Introduction to Endoplasmic Reticulum, Ribosome, Golgi Bodies</a:t>
            </a:r>
          </a:p>
          <a:p>
            <a:pPr algn="just"/>
            <a:r>
              <a:rPr lang="en-US" sz="2750" dirty="0">
                <a:latin typeface="Agency FB" panose="020B0503020202020204" pitchFamily="34" charset="0"/>
              </a:rPr>
              <a:t>The matrix of cell contains various particles of different sizes called cytoplasmic constituents or organelles. </a:t>
            </a:r>
            <a:r>
              <a:rPr lang="en-US" sz="2750" dirty="0">
                <a:highlight>
                  <a:srgbClr val="FFFF00"/>
                </a:highlight>
                <a:latin typeface="Agency FB" panose="020B0503020202020204" pitchFamily="34" charset="0"/>
              </a:rPr>
              <a:t>They include rounded, globular, filamentous or granular mitochondria, network of endoplasmic reticulum, elongated secretary particles of Golgi apparatus, ribosomes, plastids, centrosomes and lysosomes. </a:t>
            </a:r>
          </a:p>
          <a:p>
            <a:pPr algn="just"/>
            <a:r>
              <a:rPr lang="en-US" sz="2750" dirty="0">
                <a:latin typeface="Agency FB" panose="020B0503020202020204" pitchFamily="34" charset="0"/>
              </a:rPr>
              <a:t>Endoplasmic reticulum is a complex, finely divided vacuolar or tubular system, extending from nucleus through cytoplasm to the margins of the cells. This system is enclosed by double membrane. </a:t>
            </a:r>
          </a:p>
          <a:p>
            <a:pPr algn="just"/>
            <a:r>
              <a:rPr lang="en-US" sz="2750" dirty="0">
                <a:latin typeface="Agency FB" panose="020B0503020202020204" pitchFamily="34" charset="0"/>
              </a:rPr>
              <a:t>Ribosomes are small dense and granular ribonucleoprotein (i.e. RNA and proteins) particles found attached to outer surface of endoplasmic reticulum and nucleus as well as freely scattered in cytoplasm, mitochondrial matrix and chloroplast. </a:t>
            </a:r>
          </a:p>
          <a:p>
            <a:pPr algn="just"/>
            <a:r>
              <a:rPr lang="en-US" sz="2750" dirty="0">
                <a:latin typeface="Agency FB" panose="020B0503020202020204" pitchFamily="34" charset="0"/>
              </a:rPr>
              <a:t>Golgi bodies may consist of many flattened sacs. In plant cells they are collectively called as ‘dictyosome’. They are found scattered throughout the cytoplasm. </a:t>
            </a:r>
          </a:p>
          <a:p>
            <a:pPr algn="just"/>
            <a:r>
              <a:rPr lang="en-US" sz="2750" dirty="0">
                <a:latin typeface="Agency FB" panose="020B0503020202020204" pitchFamily="34" charset="0"/>
              </a:rPr>
              <a:t>Golgi complex occupies different positions in different kinds of cells. In secretary and absorptive cells, it usually lies between the nucleus and the cell surface where secretion and absorption occurs. In nerve cells it surrounds the nucleus, and lies elsewhere in other cells.</a:t>
            </a:r>
          </a:p>
        </p:txBody>
      </p:sp>
    </p:spTree>
    <p:extLst>
      <p:ext uri="{BB962C8B-B14F-4D97-AF65-F5344CB8AC3E}">
        <p14:creationId xmlns:p14="http://schemas.microsoft.com/office/powerpoint/2010/main" val="186434771"/>
      </p:ext>
    </p:extLst>
  </p:cSld>
  <p:clrMapOvr>
    <a:masterClrMapping/>
  </p:clrMapOvr>
  <p:timing>
    <p:tnLst>
      <p:par>
        <p:cTn id="1" dur="indefinite" restart="never" nodeType="tmRoot">
          <p:childTnLst>
            <p:par>
              <p:cTn id="2"/>
            </p:par>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Endoplasmic Reticulum </a:t>
            </a:r>
          </a:p>
          <a:p>
            <a:pPr marL="0" indent="0" algn="just">
              <a:buNone/>
            </a:pPr>
            <a:r>
              <a:rPr lang="en-US" sz="3500" b="1" dirty="0">
                <a:solidFill>
                  <a:srgbClr val="FF0000"/>
                </a:solidFill>
                <a:latin typeface="Agency FB" panose="020B0503020202020204" pitchFamily="34" charset="0"/>
              </a:rPr>
              <a:t>   General History of Endoplasmic Reticulum</a:t>
            </a:r>
            <a:endParaRPr lang="en-US" sz="3200" dirty="0">
              <a:latin typeface="Agency FB" panose="020B0503020202020204" pitchFamily="34" charset="0"/>
            </a:endParaRPr>
          </a:p>
          <a:p>
            <a:pPr algn="just"/>
            <a:r>
              <a:rPr lang="en-US" sz="3200" dirty="0">
                <a:latin typeface="Agency FB" panose="020B0503020202020204" pitchFamily="34" charset="0"/>
              </a:rPr>
              <a:t>Early cytologists held that some sort of supporting network or cytoskeleton was present in the cells. </a:t>
            </a:r>
          </a:p>
          <a:p>
            <a:pPr algn="just"/>
            <a:r>
              <a:rPr lang="en-US" sz="3200" dirty="0">
                <a:latin typeface="Agency FB" panose="020B0503020202020204" pitchFamily="34" charset="0"/>
              </a:rPr>
              <a:t>It was given various names — </a:t>
            </a:r>
            <a:r>
              <a:rPr lang="en-US" sz="3200" b="1" dirty="0" err="1">
                <a:highlight>
                  <a:srgbClr val="FFFF00"/>
                </a:highlight>
                <a:latin typeface="Agency FB" panose="020B0503020202020204" pitchFamily="34" charset="0"/>
              </a:rPr>
              <a:t>Nissil</a:t>
            </a:r>
            <a:r>
              <a:rPr lang="en-US" sz="3200" b="1" dirty="0">
                <a:highlight>
                  <a:srgbClr val="FFFF00"/>
                </a:highlight>
                <a:latin typeface="Agency FB" panose="020B0503020202020204" pitchFamily="34" charset="0"/>
              </a:rPr>
              <a:t> substance</a:t>
            </a:r>
            <a:r>
              <a:rPr lang="en-US" sz="3200" dirty="0">
                <a:latin typeface="Agency FB" panose="020B0503020202020204" pitchFamily="34" charset="0"/>
              </a:rPr>
              <a:t>, </a:t>
            </a:r>
            <a:r>
              <a:rPr lang="en-US" sz="3200" dirty="0" err="1">
                <a:latin typeface="Agency FB" panose="020B0503020202020204" pitchFamily="34" charset="0"/>
              </a:rPr>
              <a:t>ergastoplasm</a:t>
            </a:r>
            <a:r>
              <a:rPr lang="en-US" sz="3200" dirty="0">
                <a:latin typeface="Agency FB" panose="020B0503020202020204" pitchFamily="34" charset="0"/>
              </a:rPr>
              <a:t>, basophilic bodies, etc. </a:t>
            </a:r>
          </a:p>
          <a:p>
            <a:pPr algn="just"/>
            <a:r>
              <a:rPr lang="en-US" sz="3200" dirty="0">
                <a:latin typeface="Agency FB" panose="020B0503020202020204" pitchFamily="34" charset="0"/>
              </a:rPr>
              <a:t>In 1945, Porter, Claude and </a:t>
            </a:r>
            <a:r>
              <a:rPr lang="en-US" sz="3200" dirty="0" err="1">
                <a:latin typeface="Agency FB" panose="020B0503020202020204" pitchFamily="34" charset="0"/>
              </a:rPr>
              <a:t>Fullman</a:t>
            </a:r>
            <a:r>
              <a:rPr lang="en-US" sz="3200" dirty="0">
                <a:latin typeface="Agency FB" panose="020B0503020202020204" pitchFamily="34" charset="0"/>
              </a:rPr>
              <a:t> with the help of electron microscope noted a delicate membranous network in the cytoplasm. </a:t>
            </a:r>
          </a:p>
          <a:p>
            <a:pPr algn="just"/>
            <a:r>
              <a:rPr lang="en-US" sz="3200" dirty="0">
                <a:latin typeface="Agency FB" panose="020B0503020202020204" pitchFamily="34" charset="0"/>
              </a:rPr>
              <a:t>It was later called </a:t>
            </a:r>
            <a:r>
              <a:rPr lang="en-US" sz="3200" b="1" dirty="0">
                <a:highlight>
                  <a:srgbClr val="FFFF00"/>
                </a:highlight>
                <a:latin typeface="Agency FB" panose="020B0503020202020204" pitchFamily="34" charset="0"/>
              </a:rPr>
              <a:t>endoplasmic reticulum (ER) by Keith Porter in 1953</a:t>
            </a:r>
            <a:r>
              <a:rPr lang="en-US" sz="3200" dirty="0">
                <a:latin typeface="Agency FB" panose="020B0503020202020204" pitchFamily="34" charset="0"/>
              </a:rPr>
              <a:t>. </a:t>
            </a:r>
          </a:p>
          <a:p>
            <a:pPr algn="just"/>
            <a:r>
              <a:rPr lang="en-US" sz="3200" dirty="0">
                <a:latin typeface="Agency FB" panose="020B0503020202020204" pitchFamily="34" charset="0"/>
              </a:rPr>
              <a:t>The ER originally seemed to be confined to the endoplasm of the cell, hence its name.</a:t>
            </a:r>
          </a:p>
        </p:txBody>
      </p:sp>
    </p:spTree>
    <p:extLst>
      <p:ext uri="{BB962C8B-B14F-4D97-AF65-F5344CB8AC3E}">
        <p14:creationId xmlns:p14="http://schemas.microsoft.com/office/powerpoint/2010/main" val="2121780164"/>
      </p:ext>
    </p:extLst>
  </p:cSld>
  <p:clrMapOvr>
    <a:masterClrMapping/>
  </p:clrMapOvr>
  <p:timing>
    <p:tnLst>
      <p:par>
        <p:cTn id="1" dur="indefinite" restart="never" nodeType="tmRoot">
          <p:childTnLst>
            <p:par>
              <p:cTn id="2"/>
            </p:par>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Structure of Endoplasmic Reticulum</a:t>
            </a:r>
          </a:p>
          <a:p>
            <a:pPr algn="just"/>
            <a:r>
              <a:rPr lang="en-US" sz="3000" b="1" dirty="0">
                <a:highlight>
                  <a:srgbClr val="FFFF00"/>
                </a:highlight>
                <a:latin typeface="Agency FB" panose="020B0503020202020204" pitchFamily="34" charset="0"/>
              </a:rPr>
              <a:t>In eukaryotic cells endoplasmic reticulum is generally the largest membrane which forms extensive system of intercommunicating membranous sacs or channels. It represents 30 to 60% of total membrane in a cell. </a:t>
            </a:r>
          </a:p>
          <a:p>
            <a:pPr algn="just"/>
            <a:r>
              <a:rPr lang="en-US" sz="3000" dirty="0">
                <a:latin typeface="Agency FB" panose="020B0503020202020204" pitchFamily="34" charset="0"/>
              </a:rPr>
              <a:t>The membrane of endoplasmic reticulum may or may not have ribosomes attached to their outer membrane. </a:t>
            </a:r>
          </a:p>
          <a:p>
            <a:pPr algn="just"/>
            <a:r>
              <a:rPr lang="en-US" sz="3000" u="sng" dirty="0">
                <a:solidFill>
                  <a:srgbClr val="FF0000"/>
                </a:solidFill>
                <a:highlight>
                  <a:srgbClr val="FFFF00"/>
                </a:highlight>
                <a:latin typeface="Agency FB" panose="020B0503020202020204" pitchFamily="34" charset="0"/>
              </a:rPr>
              <a:t>Accordingly these are classified as rough (RER) or smooth endoplasmic reticulum (SER). Rough endoplasmic reticulum is characterized by the presence of ribosomes of about 150Å in diameter and rich in protein and RNA</a:t>
            </a:r>
            <a:r>
              <a:rPr lang="en-US" sz="3000" dirty="0">
                <a:latin typeface="Agency FB" panose="020B0503020202020204" pitchFamily="34" charset="0"/>
              </a:rPr>
              <a:t>. </a:t>
            </a:r>
          </a:p>
          <a:p>
            <a:pPr algn="just"/>
            <a:r>
              <a:rPr lang="en-US" sz="3000" dirty="0">
                <a:highlight>
                  <a:srgbClr val="FFFF00"/>
                </a:highlight>
                <a:latin typeface="Agency FB" panose="020B0503020202020204" pitchFamily="34" charset="0"/>
              </a:rPr>
              <a:t>Smooth endoplasmic reticulum lacks ribosomes. It comprises three types of elements: cisternae, tubules and vesicles</a:t>
            </a:r>
            <a:r>
              <a:rPr lang="en-US" sz="3000" dirty="0">
                <a:latin typeface="Agency FB" panose="020B0503020202020204" pitchFamily="34" charset="0"/>
              </a:rPr>
              <a:t>. </a:t>
            </a:r>
          </a:p>
        </p:txBody>
      </p:sp>
    </p:spTree>
    <p:extLst>
      <p:ext uri="{BB962C8B-B14F-4D97-AF65-F5344CB8AC3E}">
        <p14:creationId xmlns:p14="http://schemas.microsoft.com/office/powerpoint/2010/main" val="2487670645"/>
      </p:ext>
    </p:extLst>
  </p:cSld>
  <p:clrMapOvr>
    <a:masterClrMapping/>
  </p:clrMapOvr>
  <p:timing>
    <p:tnLst>
      <p:par>
        <p:cTn id="1" dur="indefinite" restart="never" nodeType="tmRoot">
          <p:childTnLst>
            <p:par>
              <p:cTn id="2"/>
            </p:par>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8B6DA144-90B5-011E-DC05-44FF7FE2AF3A}"/>
              </a:ext>
            </a:extLst>
          </p:cNvPr>
          <p:cNvPicPr>
            <a:picLocks noChangeAspect="1"/>
          </p:cNvPicPr>
          <p:nvPr/>
        </p:nvPicPr>
        <p:blipFill rotWithShape="1">
          <a:blip r:embed="rId2"/>
          <a:srcRect l="29385" t="25125" r="30779" b="39668"/>
          <a:stretch/>
        </p:blipFill>
        <p:spPr>
          <a:xfrm>
            <a:off x="1214203" y="644577"/>
            <a:ext cx="9473783" cy="5066675"/>
          </a:xfrm>
          <a:prstGeom prst="rect">
            <a:avLst/>
          </a:prstGeom>
        </p:spPr>
      </p:pic>
      <p:sp>
        <p:nvSpPr>
          <p:cNvPr id="6" name="TextBox 5">
            <a:extLst>
              <a:ext uri="{FF2B5EF4-FFF2-40B4-BE49-F238E27FC236}">
                <a16:creationId xmlns:a16="http://schemas.microsoft.com/office/drawing/2014/main" id="{9CF988BE-1C36-3916-031E-B716F8634341}"/>
              </a:ext>
            </a:extLst>
          </p:cNvPr>
          <p:cNvSpPr txBox="1"/>
          <p:nvPr/>
        </p:nvSpPr>
        <p:spPr>
          <a:xfrm>
            <a:off x="3871207" y="5953799"/>
            <a:ext cx="3049249"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Various forms of ER. </a:t>
            </a:r>
          </a:p>
        </p:txBody>
      </p:sp>
    </p:spTree>
    <p:extLst>
      <p:ext uri="{BB962C8B-B14F-4D97-AF65-F5344CB8AC3E}">
        <p14:creationId xmlns:p14="http://schemas.microsoft.com/office/powerpoint/2010/main" val="3266313932"/>
      </p:ext>
    </p:extLst>
  </p:cSld>
  <p:clrMapOvr>
    <a:masterClrMapping/>
  </p:clrMapOvr>
  <p:timing>
    <p:tnLst>
      <p:par>
        <p:cTn id="1" dur="indefinite" restart="never" nodeType="tmRoot">
          <p:childTnLst>
            <p:par>
              <p:cTn id="2"/>
            </p:par>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3000" b="1" dirty="0">
                <a:highlight>
                  <a:srgbClr val="FFFF00"/>
                </a:highlight>
                <a:latin typeface="Agency FB" panose="020B0503020202020204" pitchFamily="34" charset="0"/>
              </a:rPr>
              <a:t>Cisternae - </a:t>
            </a:r>
            <a:r>
              <a:rPr lang="en-US" sz="3000" dirty="0">
                <a:latin typeface="Agency FB" panose="020B0503020202020204" pitchFamily="34" charset="0"/>
              </a:rPr>
              <a:t>These are flattened, unbranched, sac like elements with about 40-50µm in diameter. They lie in stacks (piles) parallel to but interconnected with one another. </a:t>
            </a:r>
          </a:p>
          <a:p>
            <a:pPr algn="just"/>
            <a:r>
              <a:rPr lang="en-US" sz="3000" dirty="0">
                <a:latin typeface="Agency FB" panose="020B0503020202020204" pitchFamily="34" charset="0"/>
              </a:rPr>
              <a:t>They are separated from one another by cytosolic spaces. The small granular structures called the ribosomes may or may not be present on the surface of cisternae.</a:t>
            </a:r>
          </a:p>
          <a:p>
            <a:pPr algn="just"/>
            <a:r>
              <a:rPr lang="en-US" sz="3000" b="1" dirty="0">
                <a:highlight>
                  <a:srgbClr val="FFFF00"/>
                </a:highlight>
                <a:latin typeface="Agency FB" panose="020B0503020202020204" pitchFamily="34" charset="0"/>
              </a:rPr>
              <a:t>Tubules -</a:t>
            </a:r>
            <a:r>
              <a:rPr lang="en-US" sz="3000" dirty="0">
                <a:highlight>
                  <a:srgbClr val="FFFF00"/>
                </a:highlight>
                <a:latin typeface="Agency FB" panose="020B0503020202020204" pitchFamily="34" charset="0"/>
              </a:rPr>
              <a:t> </a:t>
            </a:r>
            <a:r>
              <a:rPr lang="en-US" sz="3000" dirty="0">
                <a:latin typeface="Agency FB" panose="020B0503020202020204" pitchFamily="34" charset="0"/>
              </a:rPr>
              <a:t>These are irregular, branching elements, which form a network along with other elements. They are about 50-100µm in diameter, and are often free of ribosomes. </a:t>
            </a:r>
          </a:p>
          <a:p>
            <a:pPr algn="just"/>
            <a:r>
              <a:rPr lang="en-US" sz="3000" b="1" dirty="0">
                <a:highlight>
                  <a:srgbClr val="FFFF00"/>
                </a:highlight>
                <a:latin typeface="Agency FB" panose="020B0503020202020204" pitchFamily="34" charset="0"/>
              </a:rPr>
              <a:t>Vesicles -</a:t>
            </a:r>
            <a:r>
              <a:rPr lang="en-US" sz="3000" dirty="0">
                <a:latin typeface="Agency FB" panose="020B0503020202020204" pitchFamily="34" charset="0"/>
              </a:rPr>
              <a:t> These are oval, vacuole like elements, about 25-500µm in diameter. They often occur isolated in the cytoplasmic matrix. They are also free of ribosomes. A fluid called the endoplasmic matrix is present in the lumen of ER. All the elements of ER freely communicate with one another</a:t>
            </a:r>
          </a:p>
        </p:txBody>
      </p:sp>
    </p:spTree>
    <p:extLst>
      <p:ext uri="{BB962C8B-B14F-4D97-AF65-F5344CB8AC3E}">
        <p14:creationId xmlns:p14="http://schemas.microsoft.com/office/powerpoint/2010/main" val="1390611710"/>
      </p:ext>
    </p:extLst>
  </p:cSld>
  <p:clrMapOvr>
    <a:masterClrMapping/>
  </p:clrMapOvr>
  <p:timing>
    <p:tnLst>
      <p:par>
        <p:cTn id="1" dur="indefinite" restart="never" nodeType="tmRoot">
          <p:childTnLst>
            <p:par>
              <p:cTn id="2"/>
            </p:par>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Ultra structure of Endoplasmic Reticulum</a:t>
            </a:r>
          </a:p>
          <a:p>
            <a:pPr algn="just"/>
            <a:r>
              <a:rPr lang="en-US" dirty="0">
                <a:latin typeface="Agency FB" panose="020B0503020202020204" pitchFamily="34" charset="0"/>
              </a:rPr>
              <a:t>The membrane bounding the cisternae, tubules and vacuoles of the ER is similar to the cell membrane. It is 50-60Å thick. </a:t>
            </a:r>
          </a:p>
          <a:p>
            <a:pPr algn="just"/>
            <a:r>
              <a:rPr lang="en-US" dirty="0">
                <a:latin typeface="Agency FB" panose="020B0503020202020204" pitchFamily="34" charset="0"/>
              </a:rPr>
              <a:t>The membranes of endoplasmic reticulum are composed of two layers of phospholipids molecules sandwiched by two layers of protein molecules like other membranes in the cell (Robertson, 1959). </a:t>
            </a:r>
          </a:p>
          <a:p>
            <a:pPr algn="just"/>
            <a:r>
              <a:rPr lang="en-US" dirty="0">
                <a:latin typeface="Agency FB" panose="020B0503020202020204" pitchFamily="34" charset="0"/>
              </a:rPr>
              <a:t>The ER membrane has a relatively high protein/lipid ratio. It is continuous with the cell membrane, Golgi membranes and outer membrane of the nuclear envelope. Certain cisternae open out by pores in the cell membrane. In the lumen of endoplasmic reticulum, secretary granules were observed by Palade (1956). </a:t>
            </a:r>
          </a:p>
          <a:p>
            <a:pPr algn="just"/>
            <a:r>
              <a:rPr lang="en-US" dirty="0">
                <a:latin typeface="Agency FB" panose="020B0503020202020204" pitchFamily="34" charset="0"/>
              </a:rPr>
              <a:t>The lumen acts as a passage for the secretary products. About 30-40 different enzymes are associated with the ER for the various synthetic activities. </a:t>
            </a:r>
          </a:p>
          <a:p>
            <a:pPr algn="just"/>
            <a:r>
              <a:rPr lang="en-US" dirty="0">
                <a:latin typeface="Agency FB" panose="020B0503020202020204" pitchFamily="34" charset="0"/>
              </a:rPr>
              <a:t>These may be located on the cytoplasmic surface or luminal surface or both. Membrane bound endoplasmic reticulum spaces varies in shape and sizes in different cell types.</a:t>
            </a:r>
          </a:p>
        </p:txBody>
      </p:sp>
    </p:spTree>
    <p:extLst>
      <p:ext uri="{BB962C8B-B14F-4D97-AF65-F5344CB8AC3E}">
        <p14:creationId xmlns:p14="http://schemas.microsoft.com/office/powerpoint/2010/main" val="4275843285"/>
      </p:ext>
    </p:extLst>
  </p:cSld>
  <p:clrMapOvr>
    <a:masterClrMapping/>
  </p:clrMapOvr>
  <p:timing>
    <p:tnLst>
      <p:par>
        <p:cTn id="1" dur="indefinite" restart="never" nodeType="tmRoot">
          <p:childTnLst>
            <p:par>
              <p:cTn id="2"/>
            </p:par>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318655" y="235528"/>
            <a:ext cx="11499272" cy="6359236"/>
          </a:xfrm>
          <a:ln w="38100">
            <a:solidFill>
              <a:srgbClr val="FF0000"/>
            </a:solidFill>
          </a:ln>
        </p:spPr>
        <p:txBody>
          <a:bodyPr>
            <a:noAutofit/>
          </a:bodyPr>
          <a:lstStyle/>
          <a:p>
            <a:pPr marL="0" indent="0" algn="just">
              <a:buNone/>
            </a:pPr>
            <a:r>
              <a:rPr lang="en-US" sz="2700" dirty="0">
                <a:latin typeface="Agency FB" panose="020B0503020202020204" pitchFamily="34" charset="0"/>
              </a:rPr>
              <a:t>   </a:t>
            </a:r>
            <a:r>
              <a:rPr lang="en-US" sz="2700" b="1" dirty="0">
                <a:solidFill>
                  <a:srgbClr val="FF0000"/>
                </a:solidFill>
                <a:highlight>
                  <a:srgbClr val="FFFF00"/>
                </a:highlight>
                <a:latin typeface="Agency FB" panose="020B0503020202020204" pitchFamily="34" charset="0"/>
              </a:rPr>
              <a:t>BASIC COMPONENTS OF PROKARYOTIC AND EUKARYOTIC CELL </a:t>
            </a:r>
          </a:p>
          <a:p>
            <a:pPr algn="just"/>
            <a:r>
              <a:rPr lang="en-US" sz="2700" b="1" dirty="0">
                <a:highlight>
                  <a:srgbClr val="FFFF00"/>
                </a:highlight>
                <a:latin typeface="Agency FB" panose="020B0503020202020204" pitchFamily="34" charset="0"/>
              </a:rPr>
              <a:t>Prokaryotic Cells </a:t>
            </a:r>
          </a:p>
          <a:p>
            <a:pPr algn="just"/>
            <a:r>
              <a:rPr lang="en-US" sz="2700" dirty="0">
                <a:latin typeface="Agency FB" panose="020B0503020202020204" pitchFamily="34" charset="0"/>
              </a:rPr>
              <a:t>Are the most primitive cells and have simple structural organization. It has a single membrane system. </a:t>
            </a:r>
            <a:r>
              <a:rPr lang="en-US" sz="2700" dirty="0">
                <a:highlight>
                  <a:srgbClr val="FFFF00"/>
                </a:highlight>
                <a:latin typeface="Agency FB" panose="020B0503020202020204" pitchFamily="34" charset="0"/>
              </a:rPr>
              <a:t>They include bacteria, viruses, blue-green algae, mycoplasmas, </a:t>
            </a:r>
            <a:r>
              <a:rPr lang="en-US" sz="2700" dirty="0" err="1">
                <a:highlight>
                  <a:srgbClr val="FFFF00"/>
                </a:highlight>
                <a:latin typeface="Agency FB" panose="020B0503020202020204" pitchFamily="34" charset="0"/>
              </a:rPr>
              <a:t>rickettsias</a:t>
            </a:r>
            <a:r>
              <a:rPr lang="en-US" sz="2700" dirty="0">
                <a:highlight>
                  <a:srgbClr val="FFFF00"/>
                </a:highlight>
                <a:latin typeface="Agency FB" panose="020B0503020202020204" pitchFamily="34" charset="0"/>
              </a:rPr>
              <a:t>, spirochetes etc. Cyanobacteria or blue green algae are the largest and most complex prokaryote, in which photosynthesis of higher plants type have evolved</a:t>
            </a:r>
            <a:r>
              <a:rPr lang="en-US" sz="2700" dirty="0">
                <a:latin typeface="Agency FB" panose="020B0503020202020204" pitchFamily="34" charset="0"/>
              </a:rPr>
              <a:t>. </a:t>
            </a:r>
          </a:p>
          <a:p>
            <a:pPr algn="just"/>
            <a:r>
              <a:rPr lang="en-US" sz="2700" dirty="0">
                <a:latin typeface="Agency FB" panose="020B0503020202020204" pitchFamily="34" charset="0"/>
              </a:rPr>
              <a:t>Prokaryotes are included in the kingdom Monera and the super kingdom </a:t>
            </a:r>
            <a:r>
              <a:rPr lang="en-US" sz="2700" dirty="0" err="1">
                <a:latin typeface="Agency FB" panose="020B0503020202020204" pitchFamily="34" charset="0"/>
              </a:rPr>
              <a:t>Prokaryota</a:t>
            </a:r>
            <a:r>
              <a:rPr lang="en-US" sz="2700" dirty="0">
                <a:latin typeface="Agency FB" panose="020B0503020202020204" pitchFamily="34" charset="0"/>
              </a:rPr>
              <a:t>. </a:t>
            </a:r>
          </a:p>
          <a:p>
            <a:pPr algn="just"/>
            <a:r>
              <a:rPr lang="en-US" sz="2700" dirty="0">
                <a:latin typeface="Agency FB" panose="020B0503020202020204" pitchFamily="34" charset="0"/>
              </a:rPr>
              <a:t>The Prokaryotes have the following characters: </a:t>
            </a:r>
          </a:p>
          <a:p>
            <a:pPr algn="just"/>
            <a:r>
              <a:rPr lang="en-US" sz="2700" dirty="0">
                <a:latin typeface="Agency FB" panose="020B0503020202020204" pitchFamily="34" charset="0"/>
              </a:rPr>
              <a:t>	1. The size of prokaryotic cells ranges between 1 to 10 µm. They occur in a variety of forms. </a:t>
            </a:r>
          </a:p>
          <a:p>
            <a:pPr algn="just"/>
            <a:r>
              <a:rPr lang="en-US" sz="2700" dirty="0">
                <a:latin typeface="Agency FB" panose="020B0503020202020204" pitchFamily="34" charset="0"/>
              </a:rPr>
              <a:t>	2. Prokaryotic cell consists of three main components: (I) Outer covering: It is composed of inner cell or plasma membrane, middle cell wall and outer slimy capsule. </a:t>
            </a:r>
          </a:p>
        </p:txBody>
      </p:sp>
    </p:spTree>
    <p:extLst>
      <p:ext uri="{BB962C8B-B14F-4D97-AF65-F5344CB8AC3E}">
        <p14:creationId xmlns:p14="http://schemas.microsoft.com/office/powerpoint/2010/main" val="1607570351"/>
      </p:ext>
    </p:extLst>
  </p:cSld>
  <p:clrMapOvr>
    <a:masterClrMapping/>
  </p:clrMapOvr>
  <p:timing>
    <p:tnLst>
      <p:par>
        <p:cTn id="1" dur="indefinite" restart="never" nodeType="tmRoot">
          <p:childTnLst>
            <p:par>
              <p:cTn id="2"/>
            </p:par>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Autofit/>
          </a:bodyPr>
          <a:lstStyle/>
          <a:p>
            <a:pPr algn="just"/>
            <a:r>
              <a:rPr lang="en-US" sz="3200" dirty="0">
                <a:latin typeface="Agency FB" panose="020B0503020202020204" pitchFamily="34" charset="0"/>
              </a:rPr>
              <a:t>On the basis of absence or presence of ribosomes, two kinds of ER are found in cells. </a:t>
            </a:r>
          </a:p>
          <a:p>
            <a:pPr algn="just"/>
            <a:r>
              <a:rPr lang="en-US" sz="3200" b="1" dirty="0">
                <a:highlight>
                  <a:srgbClr val="FFFF00"/>
                </a:highlight>
                <a:latin typeface="Agency FB" panose="020B0503020202020204" pitchFamily="34" charset="0"/>
              </a:rPr>
              <a:t>1. Smooth Endoplasmic Reticulum: </a:t>
            </a:r>
            <a:r>
              <a:rPr lang="en-US" sz="3200" dirty="0">
                <a:latin typeface="Agency FB" panose="020B0503020202020204" pitchFamily="34" charset="0"/>
              </a:rPr>
              <a:t>Ribosomes are absent on the walls of ER and so it appears smooth and hence called smooth or agranular ER. </a:t>
            </a:r>
          </a:p>
          <a:p>
            <a:pPr algn="just"/>
            <a:r>
              <a:rPr lang="en-US" sz="3200" dirty="0">
                <a:latin typeface="Agency FB" panose="020B0503020202020204" pitchFamily="34" charset="0"/>
              </a:rPr>
              <a:t>It mainly occurs as tubular forms. The tubules forms irregular lattices and measures about 500-1000Å in diameter. </a:t>
            </a:r>
          </a:p>
          <a:p>
            <a:pPr algn="just"/>
            <a:r>
              <a:rPr lang="en-US" sz="3200" dirty="0">
                <a:latin typeface="Agency FB" panose="020B0503020202020204" pitchFamily="34" charset="0"/>
              </a:rPr>
              <a:t>Smooth ER is commonly found in the cells involved in the synthesis of steroids or lipids i.e. non protein type of synthesis (Christensen and Fawcett, 1961) such as adrenal or sebaceous glands, gonadial interstitial cells. </a:t>
            </a:r>
          </a:p>
          <a:p>
            <a:pPr algn="just"/>
            <a:r>
              <a:rPr lang="en-US" sz="3200" dirty="0">
                <a:latin typeface="Agency FB" panose="020B0503020202020204" pitchFamily="34" charset="0"/>
              </a:rPr>
              <a:t>Certain cells with carbohydrate metabolism (e.g. liver cells), impulse conduction (e.g. muscle cells), with pigment production (e.g., retinal pigment cell) and electrolyte excretion (e.g., chloride cells of fish gills) are also have more of SER in them. </a:t>
            </a:r>
          </a:p>
        </p:txBody>
      </p:sp>
    </p:spTree>
    <p:extLst>
      <p:ext uri="{BB962C8B-B14F-4D97-AF65-F5344CB8AC3E}">
        <p14:creationId xmlns:p14="http://schemas.microsoft.com/office/powerpoint/2010/main" val="1804697480"/>
      </p:ext>
    </p:extLst>
  </p:cSld>
  <p:clrMapOvr>
    <a:masterClrMapping/>
  </p:clrMapOvr>
  <p:timing>
    <p:tnLst>
      <p:par>
        <p:cTn id="1" dur="indefinite" restart="never" nodeType="tmRoot">
          <p:childTnLst>
            <p:par>
              <p:cTn id="2"/>
            </p:par>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Autofit/>
          </a:bodyPr>
          <a:lstStyle/>
          <a:p>
            <a:pPr algn="just"/>
            <a:r>
              <a:rPr lang="en-US" sz="3200" b="1" dirty="0">
                <a:highlight>
                  <a:srgbClr val="FFFF00"/>
                </a:highlight>
                <a:latin typeface="Agency FB" panose="020B0503020202020204" pitchFamily="34" charset="0"/>
              </a:rPr>
              <a:t>2. Rough Endoplasmic Reticulum (RER): </a:t>
            </a:r>
            <a:r>
              <a:rPr lang="en-US" sz="3200" dirty="0">
                <a:latin typeface="Agency FB" panose="020B0503020202020204" pitchFamily="34" charset="0"/>
              </a:rPr>
              <a:t>It is characterized by the presence of ribosomes on the surface of reticulum and so it is also known as granular ER. </a:t>
            </a:r>
          </a:p>
          <a:p>
            <a:pPr algn="just"/>
            <a:r>
              <a:rPr lang="en-US" sz="3200" dirty="0">
                <a:latin typeface="Agency FB" panose="020B0503020202020204" pitchFamily="34" charset="0"/>
              </a:rPr>
              <a:t>It is in the form of flattened cisternae with the width of 400-500Å. RER occurs largely in the cells that are actively involved in the synthesis of proteins such as enzymes (e.g. pancreatic cells, plasma cells and liver cells) or mucus (goblet cells). </a:t>
            </a:r>
          </a:p>
          <a:p>
            <a:pPr algn="just"/>
            <a:r>
              <a:rPr lang="en-US" sz="3200" dirty="0">
                <a:latin typeface="Agency FB" panose="020B0503020202020204" pitchFamily="34" charset="0"/>
              </a:rPr>
              <a:t>In exocrine cells of pancreas, RER consists of reticular sheets and fenestrated cisternae in the basal region of the cell. </a:t>
            </a:r>
          </a:p>
          <a:p>
            <a:pPr algn="just"/>
            <a:r>
              <a:rPr lang="en-US" sz="3200" dirty="0">
                <a:latin typeface="Agency FB" panose="020B0503020202020204" pitchFamily="34" charset="0"/>
              </a:rPr>
              <a:t>These cisternae measures about 5-10 micron in length and their groups are 400-1000Å in diameter. In apical region of the cells, granular reticulum occurs in the form of vesicles. </a:t>
            </a:r>
          </a:p>
          <a:p>
            <a:pPr algn="just"/>
            <a:r>
              <a:rPr lang="en-US" sz="3200" dirty="0">
                <a:latin typeface="Agency FB" panose="020B0503020202020204" pitchFamily="34" charset="0"/>
              </a:rPr>
              <a:t>Granular and agranular ER are in continuity of their membranes in the regions of contact.</a:t>
            </a:r>
          </a:p>
        </p:txBody>
      </p:sp>
    </p:spTree>
    <p:extLst>
      <p:ext uri="{BB962C8B-B14F-4D97-AF65-F5344CB8AC3E}">
        <p14:creationId xmlns:p14="http://schemas.microsoft.com/office/powerpoint/2010/main" val="99970539"/>
      </p:ext>
    </p:extLst>
  </p:cSld>
  <p:clrMapOvr>
    <a:masterClrMapping/>
  </p:clrMapOvr>
  <p:timing>
    <p:tnLst>
      <p:par>
        <p:cTn id="1" dur="indefinite" restart="never" nodeType="tmRoot">
          <p:childTnLst>
            <p:par>
              <p:cTn id="2"/>
            </p:par>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CAF134F9-98A9-B90B-B29D-7DF9A0B09F3A}"/>
              </a:ext>
            </a:extLst>
          </p:cNvPr>
          <p:cNvPicPr>
            <a:picLocks noChangeAspect="1"/>
          </p:cNvPicPr>
          <p:nvPr/>
        </p:nvPicPr>
        <p:blipFill rotWithShape="1">
          <a:blip r:embed="rId2"/>
          <a:srcRect l="31475" t="20532" r="31025" b="19986"/>
          <a:stretch/>
        </p:blipFill>
        <p:spPr>
          <a:xfrm>
            <a:off x="1499015" y="464695"/>
            <a:ext cx="8829207" cy="5414157"/>
          </a:xfrm>
          <a:prstGeom prst="rect">
            <a:avLst/>
          </a:prstGeom>
        </p:spPr>
      </p:pic>
      <p:sp>
        <p:nvSpPr>
          <p:cNvPr id="6" name="TextBox 5">
            <a:extLst>
              <a:ext uri="{FF2B5EF4-FFF2-40B4-BE49-F238E27FC236}">
                <a16:creationId xmlns:a16="http://schemas.microsoft.com/office/drawing/2014/main" id="{29CEC545-C1A7-E149-D1B5-86B238466AD6}"/>
              </a:ext>
            </a:extLst>
          </p:cNvPr>
          <p:cNvSpPr txBox="1"/>
          <p:nvPr/>
        </p:nvSpPr>
        <p:spPr>
          <a:xfrm>
            <a:off x="3046751" y="5878852"/>
            <a:ext cx="6093500"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Various types of elements of endoplasmic reticulum.</a:t>
            </a:r>
          </a:p>
        </p:txBody>
      </p:sp>
    </p:spTree>
    <p:extLst>
      <p:ext uri="{BB962C8B-B14F-4D97-AF65-F5344CB8AC3E}">
        <p14:creationId xmlns:p14="http://schemas.microsoft.com/office/powerpoint/2010/main" val="3290342352"/>
      </p:ext>
    </p:extLst>
  </p:cSld>
  <p:clrMapOvr>
    <a:masterClrMapping/>
  </p:clrMapOvr>
  <p:timing>
    <p:tnLst>
      <p:par>
        <p:cTn id="1" dur="indefinite" restart="never" nodeType="tmRoot">
          <p:childTnLst>
            <p:par>
              <p:cTn id="2"/>
            </p:par>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1"/>
            <a:ext cx="12052092" cy="6858001"/>
          </a:xfrm>
          <a:ln w="38100">
            <a:solidFill>
              <a:srgbClr val="FF0000"/>
            </a:solidFill>
          </a:ln>
        </p:spPr>
        <p:txBody>
          <a:bodyPr>
            <a:noAutofit/>
          </a:bodyPr>
          <a:lstStyle/>
          <a:p>
            <a:pPr marL="0" indent="0" algn="just">
              <a:buNone/>
            </a:pPr>
            <a:r>
              <a:rPr lang="en-US" sz="3500" b="1" dirty="0">
                <a:solidFill>
                  <a:srgbClr val="FF0000"/>
                </a:solidFill>
                <a:latin typeface="Agency FB" panose="020B0503020202020204" pitchFamily="34" charset="0"/>
              </a:rPr>
              <a:t>  Functions of Endoplasmic Reticulum</a:t>
            </a:r>
          </a:p>
          <a:p>
            <a:pPr algn="just"/>
            <a:r>
              <a:rPr lang="en-US" sz="2770" dirty="0">
                <a:latin typeface="Agency FB" panose="020B0503020202020204" pitchFamily="34" charset="0"/>
              </a:rPr>
              <a:t>ER serves many functions. These may be listed as </a:t>
            </a:r>
            <a:r>
              <a:rPr lang="en-US" sz="2770" dirty="0" err="1">
                <a:latin typeface="Agency FB" panose="020B0503020202020204" pitchFamily="34" charset="0"/>
              </a:rPr>
              <a:t>follows.Functions</a:t>
            </a:r>
            <a:r>
              <a:rPr lang="en-US" sz="2770" dirty="0">
                <a:latin typeface="Agency FB" panose="020B0503020202020204" pitchFamily="34" charset="0"/>
              </a:rPr>
              <a:t> of smooth endoplasmic reticulum</a:t>
            </a:r>
          </a:p>
          <a:p>
            <a:pPr algn="just"/>
            <a:r>
              <a:rPr lang="en-US" sz="2770" b="1" dirty="0">
                <a:highlight>
                  <a:srgbClr val="FFFF00"/>
                </a:highlight>
                <a:latin typeface="Agency FB" panose="020B0503020202020204" pitchFamily="34" charset="0"/>
              </a:rPr>
              <a:t>1. Surface for Synthesis - </a:t>
            </a:r>
            <a:r>
              <a:rPr lang="en-US" sz="2770" dirty="0">
                <a:latin typeface="Agency FB" panose="020B0503020202020204" pitchFamily="34" charset="0"/>
              </a:rPr>
              <a:t>The SER provides surface for the synthesis of fatty acids, phospholipids, glycolipids, steroids and visual pigments. </a:t>
            </a:r>
          </a:p>
          <a:p>
            <a:pPr algn="just"/>
            <a:r>
              <a:rPr lang="en-US" sz="2770" b="1" dirty="0">
                <a:highlight>
                  <a:srgbClr val="FFFF00"/>
                </a:highlight>
                <a:latin typeface="Agency FB" panose="020B0503020202020204" pitchFamily="34" charset="0"/>
              </a:rPr>
              <a:t>2. Glycogen Metabolism - </a:t>
            </a:r>
            <a:r>
              <a:rPr lang="en-US" sz="2770" dirty="0">
                <a:latin typeface="Agency FB" panose="020B0503020202020204" pitchFamily="34" charset="0"/>
              </a:rPr>
              <a:t>The SER carries enzymes for glycogen metabolism in liver cells. Glycogen granules are attached in larger numbers to the outside of the SER’s membranes in liver cells. </a:t>
            </a:r>
          </a:p>
          <a:p>
            <a:pPr algn="just"/>
            <a:r>
              <a:rPr lang="en-US" sz="2770" b="1" dirty="0">
                <a:highlight>
                  <a:srgbClr val="FFFF00"/>
                </a:highlight>
                <a:latin typeface="Agency FB" panose="020B0503020202020204" pitchFamily="34" charset="0"/>
              </a:rPr>
              <a:t>3. Detoxification- </a:t>
            </a:r>
            <a:r>
              <a:rPr lang="en-US" sz="2770" dirty="0">
                <a:latin typeface="Agency FB" panose="020B0503020202020204" pitchFamily="34" charset="0"/>
              </a:rPr>
              <a:t>The SER has enzymes that are involved in the detoxification in the liver, i.e., converts harmful materials such as carcinogens and pesticides, into harmless ones for excretion by the cell. </a:t>
            </a:r>
          </a:p>
          <a:p>
            <a:pPr algn="just"/>
            <a:r>
              <a:rPr lang="en-US" sz="2770" b="1" dirty="0">
                <a:highlight>
                  <a:srgbClr val="FFFF00"/>
                </a:highlight>
                <a:latin typeface="Agency FB" panose="020B0503020202020204" pitchFamily="34" charset="0"/>
              </a:rPr>
              <a:t>4. Formation of organelles -</a:t>
            </a:r>
            <a:r>
              <a:rPr lang="en-US" sz="2770" dirty="0">
                <a:latin typeface="Agency FB" panose="020B0503020202020204" pitchFamily="34" charset="0"/>
              </a:rPr>
              <a:t> The SER produces Golgi apparatus, lysosomes, micro bodies and vacuoles. </a:t>
            </a:r>
          </a:p>
          <a:p>
            <a:pPr algn="just"/>
            <a:r>
              <a:rPr lang="en-US" sz="2770" b="1" dirty="0">
                <a:highlight>
                  <a:srgbClr val="FFFF00"/>
                </a:highlight>
                <a:latin typeface="Agency FB" panose="020B0503020202020204" pitchFamily="34" charset="0"/>
              </a:rPr>
              <a:t>5. Transport route -</a:t>
            </a:r>
            <a:r>
              <a:rPr lang="en-US" sz="2770" dirty="0">
                <a:latin typeface="Agency FB" panose="020B0503020202020204" pitchFamily="34" charset="0"/>
              </a:rPr>
              <a:t> The proteins shift from RER through SER to Golgi apparatus for further processing. </a:t>
            </a:r>
          </a:p>
          <a:p>
            <a:pPr algn="just"/>
            <a:r>
              <a:rPr lang="en-US" sz="2770" b="1" dirty="0">
                <a:highlight>
                  <a:srgbClr val="FFFF00"/>
                </a:highlight>
                <a:latin typeface="Agency FB" panose="020B0503020202020204" pitchFamily="34" charset="0"/>
              </a:rPr>
              <a:t>6. Skeletal Muscle Contraction - </a:t>
            </a:r>
            <a:r>
              <a:rPr lang="en-US" sz="2770" dirty="0">
                <a:latin typeface="Agency FB" panose="020B0503020202020204" pitchFamily="34" charset="0"/>
              </a:rPr>
              <a:t>The sarcoplasmic reticulum in skeletal muscle cells release Ca2+ ions to cause contraction and absorbs Ca2+ ions to bring about relaxation. </a:t>
            </a:r>
          </a:p>
          <a:p>
            <a:pPr algn="just"/>
            <a:r>
              <a:rPr lang="en-US" sz="2770" b="1" dirty="0">
                <a:highlight>
                  <a:srgbClr val="FFFF00"/>
                </a:highlight>
                <a:latin typeface="Agency FB" panose="020B0503020202020204" pitchFamily="34" charset="0"/>
              </a:rPr>
              <a:t>7. Fat Oxidation - </a:t>
            </a:r>
            <a:r>
              <a:rPr lang="en-US" sz="2770" dirty="0">
                <a:latin typeface="Agency FB" panose="020B0503020202020204" pitchFamily="34" charset="0"/>
              </a:rPr>
              <a:t>The SER membranes carry out the initial reactions in the oxidation of fats. </a:t>
            </a:r>
          </a:p>
        </p:txBody>
      </p:sp>
    </p:spTree>
    <p:extLst>
      <p:ext uri="{BB962C8B-B14F-4D97-AF65-F5344CB8AC3E}">
        <p14:creationId xmlns:p14="http://schemas.microsoft.com/office/powerpoint/2010/main" val="3136484905"/>
      </p:ext>
    </p:extLst>
  </p:cSld>
  <p:clrMapOvr>
    <a:masterClrMapping/>
  </p:clrMapOvr>
  <p:timing>
    <p:tnLst>
      <p:par>
        <p:cTn id="1" dur="indefinite" restart="never" nodeType="tmRoot">
          <p:childTnLst>
            <p:par>
              <p:cTn id="2"/>
            </p:par>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rmAutofit lnSpcReduction="10000"/>
          </a:bodyPr>
          <a:lstStyle/>
          <a:p>
            <a:pPr marL="0" indent="0" algn="just">
              <a:buNone/>
            </a:pPr>
            <a:r>
              <a:rPr lang="en-US" sz="3500" b="1" dirty="0">
                <a:solidFill>
                  <a:srgbClr val="FF0000"/>
                </a:solidFill>
                <a:latin typeface="Agency FB" panose="020B0503020202020204" pitchFamily="34" charset="0"/>
              </a:rPr>
              <a:t>  Functions of rough endoplasmic reticulum </a:t>
            </a:r>
          </a:p>
          <a:p>
            <a:pPr algn="just"/>
            <a:r>
              <a:rPr lang="en-US" sz="2700" b="1" dirty="0">
                <a:highlight>
                  <a:srgbClr val="FFFF00"/>
                </a:highlight>
                <a:latin typeface="Agency FB" panose="020B0503020202020204" pitchFamily="34" charset="0"/>
              </a:rPr>
              <a:t>1. Surface for Ribosomes - </a:t>
            </a:r>
            <a:r>
              <a:rPr lang="en-US" sz="2700" dirty="0">
                <a:latin typeface="Agency FB" panose="020B0503020202020204" pitchFamily="34" charset="0"/>
              </a:rPr>
              <a:t>The RER provides a large surface for the attachment of ribosomes. </a:t>
            </a:r>
          </a:p>
          <a:p>
            <a:pPr algn="just"/>
            <a:r>
              <a:rPr lang="en-US" sz="2700" b="1" dirty="0">
                <a:highlight>
                  <a:srgbClr val="FFFF00"/>
                </a:highlight>
                <a:latin typeface="Agency FB" panose="020B0503020202020204" pitchFamily="34" charset="0"/>
              </a:rPr>
              <a:t>2. Surface for synthesis - </a:t>
            </a:r>
            <a:r>
              <a:rPr lang="en-US" sz="2700" dirty="0">
                <a:latin typeface="Agency FB" panose="020B0503020202020204" pitchFamily="34" charset="0"/>
              </a:rPr>
              <a:t>The RER offers extensive surface on which protein synthesis can be conveniently carried on by ribosomes. The newly formed proteins may enter the ER membranes, becoming a part of the membrane structure or pass into the ER lumen. The proteins becoming a part of ER membrane eventually move from the ER via membranes of other cell organelles, namely Golgi apparatus, secretary vesicles to become permanent plasma membrane proteins. The proteins entering ER lumen are packed for export. </a:t>
            </a:r>
          </a:p>
          <a:p>
            <a:pPr algn="just"/>
            <a:r>
              <a:rPr lang="en-US" sz="2700" b="1" dirty="0">
                <a:highlight>
                  <a:srgbClr val="FFFF00"/>
                </a:highlight>
                <a:latin typeface="Agency FB" panose="020B0503020202020204" pitchFamily="34" charset="0"/>
              </a:rPr>
              <a:t>3. Packaging - </a:t>
            </a:r>
            <a:r>
              <a:rPr lang="en-US" sz="2700" dirty="0">
                <a:latin typeface="Agency FB" panose="020B0503020202020204" pitchFamily="34" charset="0"/>
              </a:rPr>
              <a:t>The proteins in ER lumen are processed and get enclosed in spherical membrane bound vesicles which get pinch off from the ER. These vesicles have various fates. Some remain in the cytoplasm as storage vesicles while others migrate to the plasma membrane and expel their contents by exocytosis. Some fuse with Golgi apparatus for further processing of their proteins for storage or release from the cell. </a:t>
            </a:r>
          </a:p>
          <a:p>
            <a:pPr algn="just"/>
            <a:r>
              <a:rPr lang="en-US" sz="2700" b="1" dirty="0">
                <a:highlight>
                  <a:srgbClr val="FFFF00"/>
                </a:highlight>
                <a:latin typeface="Agency FB" panose="020B0503020202020204" pitchFamily="34" charset="0"/>
              </a:rPr>
              <a:t>4. Smooth ER Formation - </a:t>
            </a:r>
            <a:r>
              <a:rPr lang="en-US" sz="2700" dirty="0">
                <a:latin typeface="Agency FB" panose="020B0503020202020204" pitchFamily="34" charset="0"/>
              </a:rPr>
              <a:t>The RER gives rise to the smooth ER by loss of ribosomes. </a:t>
            </a:r>
          </a:p>
          <a:p>
            <a:pPr algn="just"/>
            <a:r>
              <a:rPr lang="en-US" sz="2700" b="1" dirty="0">
                <a:highlight>
                  <a:srgbClr val="FFFF00"/>
                </a:highlight>
                <a:latin typeface="Agency FB" panose="020B0503020202020204" pitchFamily="34" charset="0"/>
              </a:rPr>
              <a:t>5. Formation of Nuclear Envelope - </a:t>
            </a:r>
            <a:r>
              <a:rPr lang="en-US" sz="2700" dirty="0">
                <a:latin typeface="Agency FB" panose="020B0503020202020204" pitchFamily="34" charset="0"/>
              </a:rPr>
              <a:t>The RER forms nuclear envelope around daughter cells in cell division. </a:t>
            </a:r>
          </a:p>
          <a:p>
            <a:pPr algn="just"/>
            <a:r>
              <a:rPr lang="en-US" sz="2700" b="1" dirty="0">
                <a:highlight>
                  <a:srgbClr val="FFFF00"/>
                </a:highlight>
                <a:latin typeface="Agency FB" panose="020B0503020202020204" pitchFamily="34" charset="0"/>
              </a:rPr>
              <a:t>6. Formation of Glycoproteins - </a:t>
            </a:r>
            <a:r>
              <a:rPr lang="en-US" sz="2700" dirty="0">
                <a:latin typeface="Agency FB" panose="020B0503020202020204" pitchFamily="34" charset="0"/>
              </a:rPr>
              <a:t>The process of linking sugars to proteins to form glycoproteins starts in the RER and is completed in Golgi apparatus. </a:t>
            </a:r>
          </a:p>
        </p:txBody>
      </p:sp>
    </p:spTree>
    <p:extLst>
      <p:ext uri="{BB962C8B-B14F-4D97-AF65-F5344CB8AC3E}">
        <p14:creationId xmlns:p14="http://schemas.microsoft.com/office/powerpoint/2010/main" val="2847091384"/>
      </p:ext>
    </p:extLst>
  </p:cSld>
  <p:clrMapOvr>
    <a:masterClrMapping/>
  </p:clrMapOvr>
  <p:timing>
    <p:tnLst>
      <p:par>
        <p:cTn id="1" dur="indefinite" restart="never" nodeType="tmRoot">
          <p:childTnLst>
            <p:par>
              <p:cTn id="2"/>
            </p:par>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rmAutofit lnSpcReduction="10000"/>
          </a:bodyPr>
          <a:lstStyle/>
          <a:p>
            <a:pPr marL="0" indent="0" algn="just">
              <a:buNone/>
            </a:pPr>
            <a:r>
              <a:rPr lang="en-US" sz="3500" b="1" dirty="0">
                <a:solidFill>
                  <a:srgbClr val="FF0000"/>
                </a:solidFill>
                <a:latin typeface="Agency FB" panose="020B0503020202020204" pitchFamily="34" charset="0"/>
              </a:rPr>
              <a:t>   Importance of Endoplasmic Reticulum</a:t>
            </a:r>
          </a:p>
          <a:p>
            <a:pPr algn="just"/>
            <a:r>
              <a:rPr lang="en-US" sz="2700" b="1" dirty="0">
                <a:highlight>
                  <a:srgbClr val="FFFF00"/>
                </a:highlight>
                <a:latin typeface="Agency FB" panose="020B0503020202020204" pitchFamily="34" charset="0"/>
              </a:rPr>
              <a:t>1. Transport of Materials - </a:t>
            </a:r>
            <a:r>
              <a:rPr lang="en-US" sz="2700" dirty="0">
                <a:latin typeface="Agency FB" panose="020B0503020202020204" pitchFamily="34" charset="0"/>
              </a:rPr>
              <a:t>The ER facilitates transport of materials from one part of the cell to another thus forming the cell's circulatory system. </a:t>
            </a:r>
          </a:p>
          <a:p>
            <a:pPr algn="just"/>
            <a:r>
              <a:rPr lang="en-US" sz="2700" b="1" dirty="0">
                <a:highlight>
                  <a:srgbClr val="FFFF00"/>
                </a:highlight>
                <a:latin typeface="Agency FB" panose="020B0503020202020204" pitchFamily="34" charset="0"/>
              </a:rPr>
              <a:t>2. Formation of Desmotubule - </a:t>
            </a:r>
            <a:r>
              <a:rPr lang="en-US" sz="2700" dirty="0">
                <a:latin typeface="Agency FB" panose="020B0503020202020204" pitchFamily="34" charset="0"/>
              </a:rPr>
              <a:t>Tubular extension, called desmotubule, extends through plasmodesmata to make ER continuous in the two adjacent plant cells. </a:t>
            </a:r>
          </a:p>
          <a:p>
            <a:pPr algn="just"/>
            <a:r>
              <a:rPr lang="en-US" sz="2700" b="1" dirty="0">
                <a:highlight>
                  <a:srgbClr val="FFFF00"/>
                </a:highlight>
                <a:latin typeface="Agency FB" panose="020B0503020202020204" pitchFamily="34" charset="0"/>
              </a:rPr>
              <a:t>3. Support - </a:t>
            </a:r>
            <a:r>
              <a:rPr lang="en-US" sz="2700" dirty="0">
                <a:latin typeface="Agency FB" panose="020B0503020202020204" pitchFamily="34" charset="0"/>
              </a:rPr>
              <a:t>The ER acts as an intracellular supporting framework, the cytoskeleton that also maintains the form of the cell. </a:t>
            </a:r>
          </a:p>
          <a:p>
            <a:pPr algn="just"/>
            <a:r>
              <a:rPr lang="en-US" sz="2700" b="1" dirty="0">
                <a:highlight>
                  <a:srgbClr val="FFFF00"/>
                </a:highlight>
                <a:latin typeface="Agency FB" panose="020B0503020202020204" pitchFamily="34" charset="0"/>
              </a:rPr>
              <a:t>4. Localization of Organelles - </a:t>
            </a:r>
            <a:r>
              <a:rPr lang="en-US" sz="2700" dirty="0">
                <a:latin typeface="Agency FB" panose="020B0503020202020204" pitchFamily="34" charset="0"/>
              </a:rPr>
              <a:t>It keeps the cell organelles properly stationed and distributed in relation to one another. </a:t>
            </a:r>
          </a:p>
          <a:p>
            <a:pPr algn="just"/>
            <a:r>
              <a:rPr lang="en-US" sz="2700" b="1" dirty="0">
                <a:highlight>
                  <a:srgbClr val="FFFF00"/>
                </a:highlight>
                <a:latin typeface="Agency FB" panose="020B0503020202020204" pitchFamily="34" charset="0"/>
              </a:rPr>
              <a:t>5. Surface for Synthesis - </a:t>
            </a:r>
            <a:r>
              <a:rPr lang="en-US" sz="2700" dirty="0">
                <a:latin typeface="Agency FB" panose="020B0503020202020204" pitchFamily="34" charset="0"/>
              </a:rPr>
              <a:t>The ER offers extensive surface for the synthesis of a variety of materials. </a:t>
            </a:r>
          </a:p>
          <a:p>
            <a:pPr algn="just"/>
            <a:r>
              <a:rPr lang="en-US" sz="2700" b="1" dirty="0">
                <a:highlight>
                  <a:srgbClr val="FFFF00"/>
                </a:highlight>
                <a:latin typeface="Agency FB" panose="020B0503020202020204" pitchFamily="34" charset="0"/>
              </a:rPr>
              <a:t>6. Storage of Materials - </a:t>
            </a:r>
            <a:r>
              <a:rPr lang="en-US" sz="2700" dirty="0">
                <a:latin typeface="Agency FB" panose="020B0503020202020204" pitchFamily="34" charset="0"/>
              </a:rPr>
              <a:t>The ER provides space for temporary storage of synthetic products such as proteins and glycogen. </a:t>
            </a:r>
          </a:p>
          <a:p>
            <a:pPr algn="just"/>
            <a:r>
              <a:rPr lang="en-US" sz="2700" b="1" dirty="0">
                <a:highlight>
                  <a:srgbClr val="FFFF00"/>
                </a:highlight>
                <a:latin typeface="Agency FB" panose="020B0503020202020204" pitchFamily="34" charset="0"/>
              </a:rPr>
              <a:t>7. Exchange of materials - </a:t>
            </a:r>
            <a:r>
              <a:rPr lang="en-US" sz="2700" dirty="0">
                <a:latin typeface="Agency FB" panose="020B0503020202020204" pitchFamily="34" charset="0"/>
              </a:rPr>
              <a:t>The ER helps in the exchange of materials between the cytoplasm and the nucleus. </a:t>
            </a:r>
          </a:p>
          <a:p>
            <a:pPr algn="just"/>
            <a:r>
              <a:rPr lang="en-US" sz="2700" b="1" dirty="0">
                <a:highlight>
                  <a:srgbClr val="FFFF00"/>
                </a:highlight>
                <a:latin typeface="Agency FB" panose="020B0503020202020204" pitchFamily="34" charset="0"/>
              </a:rPr>
              <a:t>8. Location of Enzymes - </a:t>
            </a:r>
            <a:r>
              <a:rPr lang="en-US" sz="2700" dirty="0">
                <a:latin typeface="Agency FB" panose="020B0503020202020204" pitchFamily="34" charset="0"/>
              </a:rPr>
              <a:t>A variety of enzymes is located in the ER membranes to catalyze the biochemical reactions. </a:t>
            </a:r>
          </a:p>
        </p:txBody>
      </p:sp>
    </p:spTree>
    <p:extLst>
      <p:ext uri="{BB962C8B-B14F-4D97-AF65-F5344CB8AC3E}">
        <p14:creationId xmlns:p14="http://schemas.microsoft.com/office/powerpoint/2010/main" val="2999713437"/>
      </p:ext>
    </p:extLst>
  </p:cSld>
  <p:clrMapOvr>
    <a:masterClrMapping/>
  </p:clrMapOvr>
  <p:timing>
    <p:tnLst>
      <p:par>
        <p:cTn id="1" dur="indefinite" restart="never" nodeType="tmRoot">
          <p:childTnLst>
            <p:par>
              <p:cTn id="2"/>
            </p:par>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200" dirty="0">
                <a:latin typeface="Agency FB" panose="020B0503020202020204" pitchFamily="34" charset="0"/>
              </a:rPr>
              <a:t>    </a:t>
            </a:r>
            <a:r>
              <a:rPr lang="en-US" sz="3500" b="1" dirty="0">
                <a:solidFill>
                  <a:srgbClr val="FF0000"/>
                </a:solidFill>
                <a:latin typeface="Agency FB" panose="020B0503020202020204" pitchFamily="34" charset="0"/>
              </a:rPr>
              <a:t>Ribosome</a:t>
            </a:r>
          </a:p>
          <a:p>
            <a:pPr marL="0" indent="0" algn="just">
              <a:buNone/>
            </a:pPr>
            <a:r>
              <a:rPr lang="en-US" sz="3500" b="1" dirty="0">
                <a:solidFill>
                  <a:srgbClr val="FF0000"/>
                </a:solidFill>
                <a:latin typeface="Agency FB" panose="020B0503020202020204" pitchFamily="34" charset="0"/>
              </a:rPr>
              <a:t>   General History of Ribosome </a:t>
            </a:r>
          </a:p>
          <a:p>
            <a:pPr algn="just"/>
            <a:r>
              <a:rPr lang="en-US" sz="3200" dirty="0">
                <a:latin typeface="Agency FB" panose="020B0503020202020204" pitchFamily="34" charset="0"/>
              </a:rPr>
              <a:t>George E. Palade (1953) was the first to observe dense particles or granules in animal cells under electron microscope. </a:t>
            </a:r>
          </a:p>
          <a:p>
            <a:pPr algn="just"/>
            <a:r>
              <a:rPr lang="en-US" sz="3200" b="1" dirty="0">
                <a:highlight>
                  <a:srgbClr val="FFFF00"/>
                </a:highlight>
                <a:latin typeface="Agency FB" panose="020B0503020202020204" pitchFamily="34" charset="0"/>
              </a:rPr>
              <a:t>These were thus called as Palade’s Particles. Later Richard B. Roberts named them "ribosomes" in 1958. </a:t>
            </a:r>
            <a:r>
              <a:rPr lang="en-US" sz="3200" b="1" dirty="0" err="1">
                <a:highlight>
                  <a:srgbClr val="FFFF00"/>
                </a:highlight>
                <a:latin typeface="Agency FB" panose="020B0503020202020204" pitchFamily="34" charset="0"/>
              </a:rPr>
              <a:t>Tissieres</a:t>
            </a:r>
            <a:r>
              <a:rPr lang="en-US" sz="3200" b="1" dirty="0">
                <a:highlight>
                  <a:srgbClr val="FFFF00"/>
                </a:highlight>
                <a:latin typeface="Agency FB" panose="020B0503020202020204" pitchFamily="34" charset="0"/>
              </a:rPr>
              <a:t> and J.D. Watson (1958) isolated ribosomes from E. coli for the first time</a:t>
            </a:r>
            <a:r>
              <a:rPr lang="en-US" sz="3200" dirty="0">
                <a:latin typeface="Agency FB" panose="020B0503020202020204" pitchFamily="34" charset="0"/>
              </a:rPr>
              <a:t>. </a:t>
            </a:r>
          </a:p>
          <a:p>
            <a:pPr algn="just"/>
            <a:r>
              <a:rPr lang="en-US" sz="3200" dirty="0">
                <a:latin typeface="Agency FB" panose="020B0503020202020204" pitchFamily="34" charset="0"/>
              </a:rPr>
              <a:t>It was shown that ribosomes contain approximately equal amount of RNA and proteins. </a:t>
            </a:r>
          </a:p>
        </p:txBody>
      </p:sp>
    </p:spTree>
    <p:extLst>
      <p:ext uri="{BB962C8B-B14F-4D97-AF65-F5344CB8AC3E}">
        <p14:creationId xmlns:p14="http://schemas.microsoft.com/office/powerpoint/2010/main" val="919903268"/>
      </p:ext>
    </p:extLst>
  </p:cSld>
  <p:clrMapOvr>
    <a:masterClrMapping/>
  </p:clrMapOvr>
  <p:timing>
    <p:tnLst>
      <p:par>
        <p:cTn id="1" dur="indefinite" restart="never" nodeType="tmRoot">
          <p:childTnLst>
            <p:par>
              <p:cTn id="2"/>
            </p:par>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239841" y="145588"/>
            <a:ext cx="11698006" cy="6622472"/>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Structure of Ribosome</a:t>
            </a:r>
          </a:p>
          <a:p>
            <a:pPr algn="just"/>
            <a:r>
              <a:rPr lang="en-US" sz="2700" b="1" dirty="0">
                <a:highlight>
                  <a:srgbClr val="FFFF00"/>
                </a:highlight>
                <a:latin typeface="Agency FB" panose="020B0503020202020204" pitchFamily="34" charset="0"/>
              </a:rPr>
              <a:t>Ribosomes are of two types 70S and 80S. ‘S’ is Svedberg unit, a measure of particle size dependent on the speed with which the particles sediment in the ultracentrifuge. </a:t>
            </a:r>
          </a:p>
          <a:p>
            <a:pPr algn="just"/>
            <a:r>
              <a:rPr lang="en-US" sz="2700" dirty="0">
                <a:latin typeface="Agency FB" panose="020B0503020202020204" pitchFamily="34" charset="0"/>
              </a:rPr>
              <a:t>The 70S ribosomes are found in the prokaryotic cells and in the mitochondria and plastids of eukaryotic cells. The 80S ribosomes occur in the cytoplasm of the eukaryotic cells. </a:t>
            </a:r>
          </a:p>
          <a:p>
            <a:pPr algn="just"/>
            <a:r>
              <a:rPr lang="en-US" sz="2700" dirty="0">
                <a:latin typeface="Agency FB" panose="020B0503020202020204" pitchFamily="34" charset="0"/>
              </a:rPr>
              <a:t>Both the 70S and 80S ribosomes are similar in structure. They are small, spherical structures of which 70S ribosomes are around 200Å in diameter, while 80S are 250 to 300Å in diameter. </a:t>
            </a:r>
          </a:p>
          <a:p>
            <a:pPr algn="just"/>
            <a:r>
              <a:rPr lang="en-US" sz="2700" dirty="0">
                <a:latin typeface="Agency FB" panose="020B0503020202020204" pitchFamily="34" charset="0"/>
              </a:rPr>
              <a:t>They are porous and hydrated having two subunits, one is larger (140-160Å in diameter) having dome shaped structure and the other is smaller in size, found over the larger subunit, forming a cap like structure. </a:t>
            </a:r>
          </a:p>
          <a:p>
            <a:pPr algn="just"/>
            <a:r>
              <a:rPr lang="en-US" sz="2700" dirty="0">
                <a:latin typeface="Agency FB" panose="020B0503020202020204" pitchFamily="34" charset="0"/>
              </a:rPr>
              <a:t>The two subunits are separated by clefts (Palade and </a:t>
            </a:r>
            <a:r>
              <a:rPr lang="en-US" sz="2700" dirty="0" err="1">
                <a:latin typeface="Agency FB" panose="020B0503020202020204" pitchFamily="34" charset="0"/>
              </a:rPr>
              <a:t>Kuff</a:t>
            </a:r>
            <a:r>
              <a:rPr lang="en-US" sz="2700" dirty="0">
                <a:latin typeface="Agency FB" panose="020B0503020202020204" pitchFamily="34" charset="0"/>
              </a:rPr>
              <a:t>, 1966). Membrane is absent around them. The subunits occur separately in the cytoplasm, and join to form ribosomes only at the time of protein synthesis. </a:t>
            </a:r>
          </a:p>
          <a:p>
            <a:pPr algn="just"/>
            <a:r>
              <a:rPr lang="en-US" sz="2700" dirty="0">
                <a:highlight>
                  <a:srgbClr val="FFFF00"/>
                </a:highlight>
                <a:latin typeface="Agency FB" panose="020B0503020202020204" pitchFamily="34" charset="0"/>
              </a:rPr>
              <a:t>Many ribosomes line up and join the mRNA chain. After the synthesis of protein, the ribosomes leave the mRNA chain and dissociate into subunits.</a:t>
            </a:r>
          </a:p>
        </p:txBody>
      </p:sp>
    </p:spTree>
    <p:extLst>
      <p:ext uri="{BB962C8B-B14F-4D97-AF65-F5344CB8AC3E}">
        <p14:creationId xmlns:p14="http://schemas.microsoft.com/office/powerpoint/2010/main" val="3581799576"/>
      </p:ext>
    </p:extLst>
  </p:cSld>
  <p:clrMapOvr>
    <a:masterClrMapping/>
  </p:clrMapOvr>
  <p:timing>
    <p:tnLst>
      <p:par>
        <p:cTn id="1" dur="indefinite" restart="never" nodeType="tmRoot">
          <p:childTnLst>
            <p:par>
              <p:cTn id="2"/>
            </p:par>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0"/>
            <a:ext cx="12192000" cy="6858000"/>
          </a:xfrm>
          <a:ln w="38100">
            <a:solidFill>
              <a:srgbClr val="FF0000"/>
            </a:solidFill>
          </a:ln>
        </p:spPr>
        <p:txBody>
          <a:bodyPr>
            <a:normAutofit/>
          </a:bodyPr>
          <a:lstStyle/>
          <a:p>
            <a:pPr algn="just"/>
            <a:r>
              <a:rPr lang="en-US" b="1" dirty="0">
                <a:highlight>
                  <a:srgbClr val="FFFF00"/>
                </a:highlight>
                <a:latin typeface="Agency FB" panose="020B0503020202020204" pitchFamily="34" charset="0"/>
              </a:rPr>
              <a:t>1. 70S Ribosome: </a:t>
            </a:r>
            <a:r>
              <a:rPr lang="en-US" dirty="0">
                <a:latin typeface="Agency FB" panose="020B0503020202020204" pitchFamily="34" charset="0"/>
              </a:rPr>
              <a:t>These are found in bacterial cells and have the molecular wt. 2.7 × 10–6 </a:t>
            </a:r>
            <a:r>
              <a:rPr lang="en-US" dirty="0" err="1">
                <a:latin typeface="Agency FB" panose="020B0503020202020204" pitchFamily="34" charset="0"/>
              </a:rPr>
              <a:t>daltons</a:t>
            </a:r>
            <a:r>
              <a:rPr lang="en-US" dirty="0">
                <a:latin typeface="Agency FB" panose="020B0503020202020204" pitchFamily="34" charset="0"/>
              </a:rPr>
              <a:t> and sedimentation coefficient 70S. </a:t>
            </a:r>
          </a:p>
          <a:p>
            <a:pPr algn="just"/>
            <a:r>
              <a:rPr lang="en-US" dirty="0">
                <a:latin typeface="Agency FB" panose="020B0503020202020204" pitchFamily="34" charset="0"/>
              </a:rPr>
              <a:t>70S ribosome consists of a large 50S subunit and a small 30S subunit. Each subunit is composed of rRNA and several basic proteins. </a:t>
            </a:r>
          </a:p>
          <a:p>
            <a:pPr algn="just"/>
            <a:r>
              <a:rPr lang="en-US" dirty="0">
                <a:latin typeface="Agency FB" panose="020B0503020202020204" pitchFamily="34" charset="0"/>
              </a:rPr>
              <a:t>The 50S subunit has two species of RNA: 23S and 5S and about 34 different ribosomal proteins. </a:t>
            </a:r>
          </a:p>
          <a:p>
            <a:pPr algn="just"/>
            <a:r>
              <a:rPr lang="en-US" dirty="0">
                <a:latin typeface="Agency FB" panose="020B0503020202020204" pitchFamily="34" charset="0"/>
              </a:rPr>
              <a:t>The 30S subunit has only one species of rRNA, i.e., 16S and about 21 different ribosomal proteins. They also occur in mitochondria and chloroplasts of eukaryotic cells (Fig. 4.4a). </a:t>
            </a:r>
          </a:p>
          <a:p>
            <a:pPr algn="just"/>
            <a:r>
              <a:rPr lang="en-US" b="1" dirty="0">
                <a:highlight>
                  <a:srgbClr val="FFFF00"/>
                </a:highlight>
                <a:latin typeface="Agency FB" panose="020B0503020202020204" pitchFamily="34" charset="0"/>
              </a:rPr>
              <a:t>2. 80S Ribosome: </a:t>
            </a:r>
            <a:r>
              <a:rPr lang="en-US" dirty="0">
                <a:latin typeface="Agency FB" panose="020B0503020202020204" pitchFamily="34" charset="0"/>
              </a:rPr>
              <a:t>Having the sedimentation coefficient 80S, these are somewhat larger and contain more RNA and proteins than 70S ribosomes. An 80S ribosome is over 250 to 300Å in diameter. </a:t>
            </a:r>
          </a:p>
          <a:p>
            <a:pPr algn="just"/>
            <a:r>
              <a:rPr lang="en-US" dirty="0">
                <a:latin typeface="Agency FB" panose="020B0503020202020204" pitchFamily="34" charset="0"/>
              </a:rPr>
              <a:t>Their mol. wt. is 4 × 10–6 </a:t>
            </a:r>
            <a:r>
              <a:rPr lang="en-US" dirty="0" err="1">
                <a:latin typeface="Agency FB" panose="020B0503020202020204" pitchFamily="34" charset="0"/>
              </a:rPr>
              <a:t>daltons</a:t>
            </a:r>
            <a:r>
              <a:rPr lang="en-US" dirty="0">
                <a:latin typeface="Agency FB" panose="020B0503020202020204" pitchFamily="34" charset="0"/>
              </a:rPr>
              <a:t>. It consists of a large 60S subunit and a small 40S subunit. Each subunit is composed of rRNA and several specific basic proteins. </a:t>
            </a:r>
          </a:p>
          <a:p>
            <a:pPr algn="just"/>
            <a:r>
              <a:rPr lang="en-US" dirty="0">
                <a:latin typeface="Agency FB" panose="020B0503020202020204" pitchFamily="34" charset="0"/>
              </a:rPr>
              <a:t>The 60S subunit has three species of rRNA: 28S, 5.8S and 5S and over 45 different ribosomal proteins.</a:t>
            </a:r>
          </a:p>
          <a:p>
            <a:pPr algn="just"/>
            <a:r>
              <a:rPr lang="en-US" dirty="0">
                <a:latin typeface="Agency FB" panose="020B0503020202020204" pitchFamily="34" charset="0"/>
              </a:rPr>
              <a:t>The 40S subunit has only one species of rRNA, i.e., 18S and over 33 different ribosomal proteins. They are found in eukaryotic cells.</a:t>
            </a:r>
          </a:p>
        </p:txBody>
      </p:sp>
    </p:spTree>
    <p:extLst>
      <p:ext uri="{BB962C8B-B14F-4D97-AF65-F5344CB8AC3E}">
        <p14:creationId xmlns:p14="http://schemas.microsoft.com/office/powerpoint/2010/main" val="145730751"/>
      </p:ext>
    </p:extLst>
  </p:cSld>
  <p:clrMapOvr>
    <a:masterClrMapping/>
  </p:clrMapOvr>
  <p:timing>
    <p:tnLst>
      <p:par>
        <p:cTn id="1" dur="indefinite" restart="never" nodeType="tmRoot">
          <p:childTnLst>
            <p:par>
              <p:cTn id="2"/>
            </p:par>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marL="0" indent="0" algn="just">
              <a:buNone/>
            </a:pPr>
            <a:r>
              <a:rPr lang="en-US" sz="3500" b="1" dirty="0">
                <a:latin typeface="Agency FB" panose="020B0503020202020204" pitchFamily="34" charset="0"/>
              </a:rPr>
              <a:t>   </a:t>
            </a:r>
            <a:r>
              <a:rPr lang="en-US" sz="3500" b="1" dirty="0">
                <a:solidFill>
                  <a:srgbClr val="FF0000"/>
                </a:solidFill>
                <a:latin typeface="Agency FB" panose="020B0503020202020204" pitchFamily="34" charset="0"/>
              </a:rPr>
              <a:t>Ultra structure of ribosome </a:t>
            </a:r>
          </a:p>
          <a:p>
            <a:pPr algn="just"/>
            <a:r>
              <a:rPr lang="en-US" sz="2700" dirty="0">
                <a:latin typeface="Agency FB" panose="020B0503020202020204" pitchFamily="34" charset="0"/>
              </a:rPr>
              <a:t>The ribosomes are composed of two subunits (one subunit is almost twice in size than the other) fitted together to form a complete unit of about 300Å in diameter. </a:t>
            </a:r>
          </a:p>
          <a:p>
            <a:pPr algn="just"/>
            <a:r>
              <a:rPr lang="en-US" sz="2700" dirty="0">
                <a:latin typeface="Agency FB" panose="020B0503020202020204" pitchFamily="34" charset="0"/>
              </a:rPr>
              <a:t>In 70S ribosome the 50S subunit is pentagonal compact particle of 160 to 180Å bearing a round concave area in its center of about 40 to 60Å that accommodates the small subunit. </a:t>
            </a:r>
          </a:p>
          <a:p>
            <a:pPr algn="just"/>
            <a:r>
              <a:rPr lang="en-US" sz="2700" dirty="0">
                <a:latin typeface="Agency FB" panose="020B0503020202020204" pitchFamily="34" charset="0"/>
              </a:rPr>
              <a:t>A small pore like transparent area is also present that inhibits the entrance of enzyme ribonuclease. Similar pores are present in 60S subunit of 80S ribosomes. </a:t>
            </a:r>
          </a:p>
          <a:p>
            <a:pPr algn="just"/>
            <a:r>
              <a:rPr lang="en-US" sz="2700" dirty="0">
                <a:latin typeface="Agency FB" panose="020B0503020202020204" pitchFamily="34" charset="0"/>
              </a:rPr>
              <a:t>The smaller subunits 30S of 70S and 40S of 80S ribosomes have irregular forms and are often divided into two portions which are interconnected by a strand of 30 to 60 Å thicknesses. </a:t>
            </a:r>
          </a:p>
          <a:p>
            <a:pPr algn="just"/>
            <a:r>
              <a:rPr lang="en-US" sz="2700" dirty="0">
                <a:latin typeface="Agency FB" panose="020B0503020202020204" pitchFamily="34" charset="0"/>
              </a:rPr>
              <a:t>Ribosomes have a groove at the junction of large and small subunits. The mRNA is seated in the gap between both ribosomal subunits, where the ribosome protects a stretch of some 25 nucleotides of mRNA from degradation by ribonuclease. From this groove, a canal or tunnel extends through the large subunit and opens into the lumen of the endoplasmic reticulum. </a:t>
            </a:r>
          </a:p>
          <a:p>
            <a:pPr algn="just"/>
            <a:r>
              <a:rPr lang="en-US" sz="2700" dirty="0">
                <a:latin typeface="Agency FB" panose="020B0503020202020204" pitchFamily="34" charset="0"/>
              </a:rPr>
              <a:t>Polypeptides are synthesized in the groove between the two ribosomal subunits and pass through the tunnel of the large subunit into the endoplasmic reticulum.</a:t>
            </a:r>
          </a:p>
        </p:txBody>
      </p:sp>
    </p:spTree>
    <p:extLst>
      <p:ext uri="{BB962C8B-B14F-4D97-AF65-F5344CB8AC3E}">
        <p14:creationId xmlns:p14="http://schemas.microsoft.com/office/powerpoint/2010/main" val="4093162471"/>
      </p:ext>
    </p:extLst>
  </p:cSld>
  <p:clrMapOvr>
    <a:masterClrMapping/>
  </p:clrMapOvr>
  <p:timing>
    <p:tnLst>
      <p:par>
        <p:cTn id="1" dur="indefinite" restart="never" nodeType="tmRoot">
          <p:childTnLst>
            <p:par>
              <p:cTn id="2"/>
            </p:par>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318655" y="235528"/>
            <a:ext cx="11499272" cy="6359236"/>
          </a:xfrm>
          <a:ln w="38100">
            <a:solidFill>
              <a:srgbClr val="FF0000"/>
            </a:solidFill>
          </a:ln>
        </p:spPr>
        <p:txBody>
          <a:bodyPr>
            <a:noAutofit/>
          </a:bodyPr>
          <a:lstStyle/>
          <a:p>
            <a:pPr algn="just"/>
            <a:r>
              <a:rPr lang="en-US" b="1" dirty="0">
                <a:highlight>
                  <a:srgbClr val="FFFF00"/>
                </a:highlight>
                <a:latin typeface="Agency FB" panose="020B0503020202020204" pitchFamily="34" charset="0"/>
              </a:rPr>
              <a:t>a. Cell membrane: </a:t>
            </a:r>
            <a:r>
              <a:rPr lang="en-US" dirty="0">
                <a:latin typeface="Agency FB" panose="020B0503020202020204" pitchFamily="34" charset="0"/>
              </a:rPr>
              <a:t>Cell membrane made up of lipids and proteins, is thin and flexible and controls the movement of molecules across the cell. </a:t>
            </a:r>
          </a:p>
          <a:p>
            <a:pPr algn="just"/>
            <a:r>
              <a:rPr lang="en-US" dirty="0">
                <a:latin typeface="Agency FB" panose="020B0503020202020204" pitchFamily="34" charset="0"/>
              </a:rPr>
              <a:t>Respiratory enzymes are carried by it for energy releasing reactions. </a:t>
            </a:r>
          </a:p>
          <a:p>
            <a:pPr algn="just"/>
            <a:r>
              <a:rPr lang="en-US" dirty="0">
                <a:latin typeface="Agency FB" panose="020B0503020202020204" pitchFamily="34" charset="0"/>
              </a:rPr>
              <a:t>Mesosomes, the in-folds of plasma membrane bears respiratory enzymes and these are considered analogous to mitochondria of eukaryotic cells. </a:t>
            </a:r>
          </a:p>
          <a:p>
            <a:pPr algn="just"/>
            <a:r>
              <a:rPr lang="en-US" dirty="0">
                <a:latin typeface="Agency FB" panose="020B0503020202020204" pitchFamily="34" charset="0"/>
              </a:rPr>
              <a:t>Similarly, the pigments and enzymes molecules that absorb and convert the light into chemical energy in photosynthetic cells are also associated with the plasma membrane’s in-folds called </a:t>
            </a:r>
            <a:r>
              <a:rPr lang="en-US" b="1" dirty="0">
                <a:highlight>
                  <a:srgbClr val="FFFF00"/>
                </a:highlight>
                <a:latin typeface="Agency FB" panose="020B0503020202020204" pitchFamily="34" charset="0"/>
              </a:rPr>
              <a:t>photosynthetic lamella</a:t>
            </a:r>
            <a:r>
              <a:rPr lang="en-US" dirty="0">
                <a:latin typeface="Agency FB" panose="020B0503020202020204" pitchFamily="34" charset="0"/>
              </a:rPr>
              <a:t>.</a:t>
            </a:r>
          </a:p>
          <a:p>
            <a:pPr algn="just"/>
            <a:r>
              <a:rPr lang="en-US" dirty="0">
                <a:latin typeface="Agency FB" panose="020B0503020202020204" pitchFamily="34" charset="0"/>
              </a:rPr>
              <a:t>These lamellae are analogous to the chloroplast of eukaryotic cells. </a:t>
            </a:r>
          </a:p>
          <a:p>
            <a:pPr algn="just"/>
            <a:r>
              <a:rPr lang="en-US" dirty="0">
                <a:latin typeface="Agency FB" panose="020B0503020202020204" pitchFamily="34" charset="0"/>
              </a:rPr>
              <a:t>Plasma membrane plays role in replication and division of nuclear material. </a:t>
            </a:r>
          </a:p>
          <a:p>
            <a:pPr algn="just"/>
            <a:r>
              <a:rPr lang="en-US" dirty="0">
                <a:latin typeface="Agency FB" panose="020B0503020202020204" pitchFamily="34" charset="0"/>
              </a:rPr>
              <a:t>Since the in-folds remain continuous with the cell membrane, they are not considered as separate compartments. </a:t>
            </a:r>
          </a:p>
          <a:p>
            <a:pPr algn="just"/>
            <a:endParaRPr lang="en-US" dirty="0">
              <a:latin typeface="Agency FB" panose="020B0503020202020204" pitchFamily="34" charset="0"/>
            </a:endParaRPr>
          </a:p>
        </p:txBody>
      </p:sp>
    </p:spTree>
    <p:extLst>
      <p:ext uri="{BB962C8B-B14F-4D97-AF65-F5344CB8AC3E}">
        <p14:creationId xmlns:p14="http://schemas.microsoft.com/office/powerpoint/2010/main" val="4252523136"/>
      </p:ext>
    </p:extLst>
  </p:cSld>
  <p:clrMapOvr>
    <a:masterClrMapping/>
  </p:clrMapOvr>
  <p:timing>
    <p:tnLst>
      <p:par>
        <p:cTn id="1" dur="indefinite" restart="never" nodeType="tmRoot">
          <p:childTnLst>
            <p:par>
              <p:cTn id="2"/>
            </p:par>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A779F-69CA-2DA8-08EA-682A09EB848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DF6736-C62E-432C-8B78-C00ED866F059}"/>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1F378163-CD66-0AE6-F76F-6FC3AF31D58A}"/>
              </a:ext>
            </a:extLst>
          </p:cNvPr>
          <p:cNvPicPr>
            <a:picLocks noChangeAspect="1"/>
          </p:cNvPicPr>
          <p:nvPr/>
        </p:nvPicPr>
        <p:blipFill rotWithShape="1">
          <a:blip r:embed="rId2"/>
          <a:srcRect l="25943" t="19876" r="27951" b="32013"/>
          <a:stretch/>
        </p:blipFill>
        <p:spPr>
          <a:xfrm>
            <a:off x="1738860" y="524655"/>
            <a:ext cx="8739266" cy="5261547"/>
          </a:xfrm>
          <a:prstGeom prst="rect">
            <a:avLst/>
          </a:prstGeom>
        </p:spPr>
      </p:pic>
      <p:sp>
        <p:nvSpPr>
          <p:cNvPr id="6" name="TextBox 5">
            <a:extLst>
              <a:ext uri="{FF2B5EF4-FFF2-40B4-BE49-F238E27FC236}">
                <a16:creationId xmlns:a16="http://schemas.microsoft.com/office/drawing/2014/main" id="{B2FC0E11-5642-13DE-BE06-537B00D9B171}"/>
              </a:ext>
            </a:extLst>
          </p:cNvPr>
          <p:cNvSpPr txBox="1"/>
          <p:nvPr/>
        </p:nvSpPr>
        <p:spPr>
          <a:xfrm>
            <a:off x="2087381" y="6055142"/>
            <a:ext cx="7406389" cy="461665"/>
          </a:xfrm>
          <a:prstGeom prst="rect">
            <a:avLst/>
          </a:prstGeom>
          <a:noFill/>
        </p:spPr>
        <p:txBody>
          <a:bodyPr wrap="square">
            <a:spAutoFit/>
          </a:bodyPr>
          <a:lstStyle/>
          <a:p>
            <a:pPr algn="just"/>
            <a:r>
              <a:rPr lang="en-US" sz="2400" b="1" dirty="0">
                <a:highlight>
                  <a:srgbClr val="FFFF00"/>
                </a:highlight>
                <a:latin typeface="Agency FB" panose="020B0503020202020204" pitchFamily="34" charset="0"/>
              </a:rPr>
              <a:t>Structure of 70S ribosome of Escherichia coli, a colon </a:t>
            </a:r>
            <a:r>
              <a:rPr lang="en-US" sz="2400" b="1" dirty="0" err="1">
                <a:highlight>
                  <a:srgbClr val="FFFF00"/>
                </a:highlight>
                <a:latin typeface="Agency FB" panose="020B0503020202020204" pitchFamily="34" charset="0"/>
              </a:rPr>
              <a:t>bacilia</a:t>
            </a:r>
            <a:r>
              <a:rPr lang="en-US" sz="2400" b="1" dirty="0">
                <a:highlight>
                  <a:srgbClr val="FFFF00"/>
                </a:highlight>
                <a:latin typeface="Agency FB" panose="020B0503020202020204" pitchFamily="34" charset="0"/>
              </a:rPr>
              <a:t> </a:t>
            </a:r>
          </a:p>
        </p:txBody>
      </p:sp>
    </p:spTree>
    <p:extLst>
      <p:ext uri="{BB962C8B-B14F-4D97-AF65-F5344CB8AC3E}">
        <p14:creationId xmlns:p14="http://schemas.microsoft.com/office/powerpoint/2010/main" val="2458236983"/>
      </p:ext>
    </p:extLst>
  </p:cSld>
  <p:clrMapOvr>
    <a:masterClrMapping/>
  </p:clrMapOvr>
  <p:timing>
    <p:tnLst>
      <p:par>
        <p:cTn id="1" dur="indefinite" restart="never" nodeType="tmRoot">
          <p:childTnLst>
            <p:par>
              <p:cTn id="2"/>
            </p:par>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8CF58-920D-4BAD-BBD1-DA06DD37B5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96C50B-53FE-80F5-164A-F6C65323EBFC}"/>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8E3EC19E-CDA4-9EBC-DD14-22CC48855D2F}"/>
              </a:ext>
            </a:extLst>
          </p:cNvPr>
          <p:cNvPicPr>
            <a:picLocks noChangeAspect="1"/>
          </p:cNvPicPr>
          <p:nvPr/>
        </p:nvPicPr>
        <p:blipFill rotWithShape="1">
          <a:blip r:embed="rId2"/>
          <a:srcRect l="23975" t="18564" r="25031" b="24140"/>
          <a:stretch/>
        </p:blipFill>
        <p:spPr>
          <a:xfrm>
            <a:off x="1454046" y="494675"/>
            <a:ext cx="8679305" cy="5309805"/>
          </a:xfrm>
          <a:prstGeom prst="rect">
            <a:avLst/>
          </a:prstGeom>
        </p:spPr>
      </p:pic>
      <p:sp>
        <p:nvSpPr>
          <p:cNvPr id="6" name="TextBox 5">
            <a:extLst>
              <a:ext uri="{FF2B5EF4-FFF2-40B4-BE49-F238E27FC236}">
                <a16:creationId xmlns:a16="http://schemas.microsoft.com/office/drawing/2014/main" id="{E0539913-E7C0-A687-AC25-288BF756C550}"/>
              </a:ext>
            </a:extLst>
          </p:cNvPr>
          <p:cNvSpPr txBox="1"/>
          <p:nvPr/>
        </p:nvSpPr>
        <p:spPr>
          <a:xfrm>
            <a:off x="3046751" y="5968790"/>
            <a:ext cx="6093500"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Structure of 80S ribosome of eukaryotic cell</a:t>
            </a:r>
          </a:p>
        </p:txBody>
      </p:sp>
    </p:spTree>
    <p:extLst>
      <p:ext uri="{BB962C8B-B14F-4D97-AF65-F5344CB8AC3E}">
        <p14:creationId xmlns:p14="http://schemas.microsoft.com/office/powerpoint/2010/main" val="3397751756"/>
      </p:ext>
    </p:extLst>
  </p:cSld>
  <p:clrMapOvr>
    <a:masterClrMapping/>
  </p:clrMapOvr>
  <p:timing>
    <p:tnLst>
      <p:par>
        <p:cTn id="1" dur="indefinite" restart="never" nodeType="tmRoot">
          <p:childTnLst>
            <p:par>
              <p:cTn id="2"/>
            </p:par>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lnSpcReduction="10000"/>
          </a:bodyPr>
          <a:lstStyle/>
          <a:p>
            <a:pPr marL="0" indent="0" algn="just">
              <a:buNone/>
            </a:pPr>
            <a:r>
              <a:rPr lang="en-US" sz="3500" b="1" dirty="0">
                <a:latin typeface="Agency FB" panose="020B0503020202020204" pitchFamily="34" charset="0"/>
              </a:rPr>
              <a:t>  </a:t>
            </a:r>
            <a:r>
              <a:rPr lang="en-US" sz="3500" b="1" dirty="0">
                <a:solidFill>
                  <a:srgbClr val="FF0000"/>
                </a:solidFill>
                <a:latin typeface="Agency FB" panose="020B0503020202020204" pitchFamily="34" charset="0"/>
              </a:rPr>
              <a:t>Functions of the Ribosome </a:t>
            </a:r>
          </a:p>
          <a:p>
            <a:pPr algn="just"/>
            <a:r>
              <a:rPr lang="en-US" sz="3200" b="1" dirty="0">
                <a:highlight>
                  <a:srgbClr val="FFFF00"/>
                </a:highlight>
                <a:latin typeface="Agency FB" panose="020B0503020202020204" pitchFamily="34" charset="0"/>
              </a:rPr>
              <a:t>1. Attached Ribosomes-</a:t>
            </a:r>
            <a:r>
              <a:rPr lang="en-US" sz="3200" dirty="0">
                <a:highlight>
                  <a:srgbClr val="FFFF00"/>
                </a:highlight>
                <a:latin typeface="Agency FB" panose="020B0503020202020204" pitchFamily="34" charset="0"/>
              </a:rPr>
              <a:t> </a:t>
            </a:r>
            <a:r>
              <a:rPr lang="en-US" sz="3200" dirty="0">
                <a:latin typeface="Agency FB" panose="020B0503020202020204" pitchFamily="34" charset="0"/>
              </a:rPr>
              <a:t>The ribosomes provide space and enzymes for the synthesis of proteins in the cell. </a:t>
            </a:r>
          </a:p>
          <a:p>
            <a:pPr algn="just"/>
            <a:r>
              <a:rPr lang="en-US" sz="3200" dirty="0">
                <a:latin typeface="Agency FB" panose="020B0503020202020204" pitchFamily="34" charset="0"/>
              </a:rPr>
              <a:t>The ribosomes bound to the ER membranes synthesize: </a:t>
            </a:r>
          </a:p>
          <a:p>
            <a:pPr algn="just"/>
            <a:r>
              <a:rPr lang="en-US" sz="3200" dirty="0">
                <a:latin typeface="Agency FB" panose="020B0503020202020204" pitchFamily="34" charset="0"/>
              </a:rPr>
              <a:t>(</a:t>
            </a:r>
            <a:r>
              <a:rPr lang="en-US" sz="3200" dirty="0" err="1">
                <a:latin typeface="Agency FB" panose="020B0503020202020204" pitchFamily="34" charset="0"/>
              </a:rPr>
              <a:t>i</a:t>
            </a:r>
            <a:r>
              <a:rPr lang="en-US" sz="3200" dirty="0">
                <a:latin typeface="Agency FB" panose="020B0503020202020204" pitchFamily="34" charset="0"/>
              </a:rPr>
              <a:t>) integral proteins for cellular membranes, </a:t>
            </a:r>
          </a:p>
          <a:p>
            <a:pPr algn="just"/>
            <a:r>
              <a:rPr lang="en-US" sz="3200" dirty="0">
                <a:latin typeface="Agency FB" panose="020B0503020202020204" pitchFamily="34" charset="0"/>
              </a:rPr>
              <a:t>(ii) lysosomal proteins and </a:t>
            </a:r>
          </a:p>
          <a:p>
            <a:pPr algn="just"/>
            <a:r>
              <a:rPr lang="en-US" sz="3200" dirty="0">
                <a:latin typeface="Agency FB" panose="020B0503020202020204" pitchFamily="34" charset="0"/>
              </a:rPr>
              <a:t>(iii) secretary proteins for export as secretions. </a:t>
            </a:r>
          </a:p>
          <a:p>
            <a:pPr algn="just"/>
            <a:r>
              <a:rPr lang="en-US" sz="3200" b="1" dirty="0">
                <a:highlight>
                  <a:srgbClr val="FFFF00"/>
                </a:highlight>
                <a:latin typeface="Agency FB" panose="020B0503020202020204" pitchFamily="34" charset="0"/>
              </a:rPr>
              <a:t>2. Free Ribosomes - </a:t>
            </a:r>
            <a:r>
              <a:rPr lang="en-US" sz="3200" dirty="0">
                <a:latin typeface="Agency FB" panose="020B0503020202020204" pitchFamily="34" charset="0"/>
              </a:rPr>
              <a:t>The free ribosomes produce structural and enzymatic proteins for use in the cell itself. </a:t>
            </a:r>
          </a:p>
          <a:p>
            <a:pPr algn="just"/>
            <a:r>
              <a:rPr lang="en-US" sz="3200" dirty="0">
                <a:latin typeface="Agency FB" panose="020B0503020202020204" pitchFamily="34" charset="0"/>
              </a:rPr>
              <a:t>These proteins include glycolytic enzymes and most extrinsic membrane proteins, such as </a:t>
            </a:r>
            <a:r>
              <a:rPr lang="en-US" sz="3200" dirty="0" err="1">
                <a:latin typeface="Agency FB" panose="020B0503020202020204" pitchFamily="34" charset="0"/>
              </a:rPr>
              <a:t>spectrin</a:t>
            </a:r>
            <a:r>
              <a:rPr lang="en-US" sz="3200" dirty="0">
                <a:latin typeface="Agency FB" panose="020B0503020202020204" pitchFamily="34" charset="0"/>
              </a:rPr>
              <a:t>. </a:t>
            </a:r>
          </a:p>
          <a:p>
            <a:pPr algn="just"/>
            <a:endParaRPr lang="en-US" sz="3200" dirty="0">
              <a:latin typeface="Agency FB" panose="020B0503020202020204" pitchFamily="34" charset="0"/>
            </a:endParaRPr>
          </a:p>
          <a:p>
            <a:pPr marL="0" indent="0" algn="just">
              <a:buNone/>
            </a:pPr>
            <a:r>
              <a:rPr lang="en-US" sz="3200" dirty="0">
                <a:latin typeface="Agency FB" panose="020B0503020202020204" pitchFamily="34" charset="0"/>
              </a:rPr>
              <a:t> </a:t>
            </a:r>
          </a:p>
        </p:txBody>
      </p:sp>
    </p:spTree>
    <p:extLst>
      <p:ext uri="{BB962C8B-B14F-4D97-AF65-F5344CB8AC3E}">
        <p14:creationId xmlns:p14="http://schemas.microsoft.com/office/powerpoint/2010/main" val="2497705264"/>
      </p:ext>
    </p:extLst>
  </p:cSld>
  <p:clrMapOvr>
    <a:masterClrMapping/>
  </p:clrMapOvr>
  <p:timing>
    <p:tnLst>
      <p:par>
        <p:cTn id="1" dur="indefinite" restart="never" nodeType="tmRoot">
          <p:childTnLst>
            <p:par>
              <p:cTn id="2"/>
            </p:par>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2700" dirty="0">
                <a:latin typeface="Agency FB" panose="020B0503020202020204" pitchFamily="34" charset="0"/>
              </a:rPr>
              <a:t>   </a:t>
            </a:r>
            <a:r>
              <a:rPr lang="en-US" sz="3500" b="1" dirty="0">
                <a:solidFill>
                  <a:srgbClr val="FF0000"/>
                </a:solidFill>
                <a:latin typeface="Agency FB" panose="020B0503020202020204" pitchFamily="34" charset="0"/>
              </a:rPr>
              <a:t>Importance of Ribosome  </a:t>
            </a:r>
          </a:p>
          <a:p>
            <a:pPr algn="just"/>
            <a:r>
              <a:rPr lang="en-US" sz="2700" b="1" dirty="0">
                <a:highlight>
                  <a:srgbClr val="FFFF00"/>
                </a:highlight>
                <a:latin typeface="Agency FB" panose="020B0503020202020204" pitchFamily="34" charset="0"/>
              </a:rPr>
              <a:t>Ribosomes are known as protein factories</a:t>
            </a:r>
            <a:r>
              <a:rPr lang="en-US" sz="2700" dirty="0">
                <a:latin typeface="Agency FB" panose="020B0503020202020204" pitchFamily="34" charset="0"/>
              </a:rPr>
              <a:t>. </a:t>
            </a:r>
          </a:p>
          <a:p>
            <a:pPr algn="just"/>
            <a:r>
              <a:rPr lang="en-US" sz="2700" dirty="0">
                <a:latin typeface="Agency FB" panose="020B0503020202020204" pitchFamily="34" charset="0"/>
              </a:rPr>
              <a:t>Ribosomal RNA molecules possibly serve as a skeletal framework in the ribosomes.  </a:t>
            </a:r>
          </a:p>
          <a:p>
            <a:pPr algn="just"/>
            <a:r>
              <a:rPr lang="en-US" sz="2700" dirty="0">
                <a:latin typeface="Agency FB" panose="020B0503020202020204" pitchFamily="34" charset="0"/>
              </a:rPr>
              <a:t>Smaller ribosomal subunit is required for the formation of initiation complex at the start of the protein synthesis. </a:t>
            </a:r>
          </a:p>
          <a:p>
            <a:pPr algn="just"/>
            <a:r>
              <a:rPr lang="en-US" sz="2700" dirty="0">
                <a:latin typeface="Agency FB" panose="020B0503020202020204" pitchFamily="34" charset="0"/>
              </a:rPr>
              <a:t>Whereas larger ribosomal subunit is necessary for peptide bond formation and the elongation for the polypeptide.  The ribosome function as a template in order to bring together various components involved in the synthesis of proteins. </a:t>
            </a:r>
          </a:p>
          <a:p>
            <a:pPr algn="just"/>
            <a:r>
              <a:rPr lang="en-US" sz="2700" dirty="0">
                <a:latin typeface="Agency FB" panose="020B0503020202020204" pitchFamily="34" charset="0"/>
              </a:rPr>
              <a:t>Ribosomes co-ordinate the interaction of t-RNA- amino acid complex with m-RNA. This co-ordination results in the translation of genetic code forming specific proteins.  </a:t>
            </a:r>
          </a:p>
          <a:p>
            <a:pPr algn="just"/>
            <a:r>
              <a:rPr lang="en-US" sz="2700" dirty="0">
                <a:latin typeface="Agency FB" panose="020B0503020202020204" pitchFamily="34" charset="0"/>
              </a:rPr>
              <a:t>Since free ribosomes are not involved in protein synthesis, they are transported through endoplasmic reticulum membranes and assembled into globules within the cisternae and canals in the cells that produce 'proteins for transport’.</a:t>
            </a:r>
          </a:p>
          <a:p>
            <a:pPr algn="just"/>
            <a:r>
              <a:rPr lang="en-US" sz="2700" dirty="0">
                <a:latin typeface="Agency FB" panose="020B0503020202020204" pitchFamily="34" charset="0"/>
              </a:rPr>
              <a:t> Proteins later appear in the form of granules outside the Golgi complex. </a:t>
            </a:r>
          </a:p>
        </p:txBody>
      </p:sp>
    </p:spTree>
    <p:extLst>
      <p:ext uri="{BB962C8B-B14F-4D97-AF65-F5344CB8AC3E}">
        <p14:creationId xmlns:p14="http://schemas.microsoft.com/office/powerpoint/2010/main" val="2494838108"/>
      </p:ext>
    </p:extLst>
  </p:cSld>
  <p:clrMapOvr>
    <a:masterClrMapping/>
  </p:clrMapOvr>
  <p:timing>
    <p:tnLst>
      <p:par>
        <p:cTn id="1" dur="indefinite" restart="never" nodeType="tmRoot">
          <p:childTnLst>
            <p:par>
              <p:cTn id="2"/>
            </p:par>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fontScale="92500" lnSpcReduction="10000"/>
          </a:bodyPr>
          <a:lstStyle/>
          <a:p>
            <a:pPr marL="0" indent="0" algn="just">
              <a:buNone/>
            </a:pPr>
            <a:r>
              <a:rPr lang="en-US" sz="3500" b="1" dirty="0">
                <a:solidFill>
                  <a:srgbClr val="FF0000"/>
                </a:solidFill>
                <a:latin typeface="Agency FB" panose="020B0503020202020204" pitchFamily="34" charset="0"/>
              </a:rPr>
              <a:t>   Golgi Complex</a:t>
            </a:r>
          </a:p>
          <a:p>
            <a:pPr marL="0" indent="0" algn="just">
              <a:buNone/>
            </a:pPr>
            <a:r>
              <a:rPr lang="en-US" sz="3500" b="1" dirty="0">
                <a:solidFill>
                  <a:srgbClr val="FF0000"/>
                </a:solidFill>
                <a:latin typeface="Agency FB" panose="020B0503020202020204" pitchFamily="34" charset="0"/>
              </a:rPr>
              <a:t>   General History of Golgi Bodies </a:t>
            </a:r>
          </a:p>
          <a:p>
            <a:pPr algn="just"/>
            <a:r>
              <a:rPr lang="en-US" sz="3200" b="1" dirty="0">
                <a:highlight>
                  <a:srgbClr val="FFFF00"/>
                </a:highlight>
                <a:latin typeface="Agency FB" panose="020B0503020202020204" pitchFamily="34" charset="0"/>
              </a:rPr>
              <a:t>Camillo Golgi in 1898 discovered the Golgi apparatus in the nerve cells of barn owl and cat by metallic impregnation method</a:t>
            </a:r>
            <a:r>
              <a:rPr lang="en-US" sz="3200" dirty="0">
                <a:latin typeface="Agency FB" panose="020B0503020202020204" pitchFamily="34" charset="0"/>
              </a:rPr>
              <a:t>. </a:t>
            </a:r>
          </a:p>
          <a:p>
            <a:pPr algn="just"/>
            <a:r>
              <a:rPr lang="en-US" sz="3200" dirty="0">
                <a:latin typeface="Agency FB" panose="020B0503020202020204" pitchFamily="34" charset="0"/>
              </a:rPr>
              <a:t>After it's discoverer's name, the Golgi apparatus has been variously named as </a:t>
            </a:r>
            <a:r>
              <a:rPr lang="en-US" sz="3200" dirty="0" err="1">
                <a:latin typeface="Agency FB" panose="020B0503020202020204" pitchFamily="34" charset="0"/>
              </a:rPr>
              <a:t>Golgisome</a:t>
            </a:r>
            <a:r>
              <a:rPr lang="en-US" sz="3200" dirty="0">
                <a:latin typeface="Agency FB" panose="020B0503020202020204" pitchFamily="34" charset="0"/>
              </a:rPr>
              <a:t>, Golgi material, Golgi membranes, Golgi body, etc. </a:t>
            </a:r>
          </a:p>
          <a:p>
            <a:pPr algn="just"/>
            <a:endParaRPr lang="en-US" sz="3200" dirty="0">
              <a:latin typeface="Agency FB" panose="020B0503020202020204" pitchFamily="34" charset="0"/>
            </a:endParaRPr>
          </a:p>
          <a:p>
            <a:pPr marL="0" indent="0" algn="just">
              <a:buNone/>
            </a:pPr>
            <a:r>
              <a:rPr lang="en-US" sz="3600" b="1" dirty="0">
                <a:solidFill>
                  <a:srgbClr val="FF0000"/>
                </a:solidFill>
                <a:latin typeface="Agency FB" panose="020B0503020202020204" pitchFamily="34" charset="0"/>
              </a:rPr>
              <a:t>   Structure of Golgi Bodies</a:t>
            </a:r>
          </a:p>
          <a:p>
            <a:pPr algn="just"/>
            <a:r>
              <a:rPr lang="en-US" sz="3200" b="1" dirty="0">
                <a:highlight>
                  <a:srgbClr val="FFFF00"/>
                </a:highlight>
                <a:latin typeface="Agency FB" panose="020B0503020202020204" pitchFamily="34" charset="0"/>
              </a:rPr>
              <a:t>Golgi bodies varies in size and form in different types of cells, but they have similar organization in all kinds of cells</a:t>
            </a:r>
            <a:r>
              <a:rPr lang="en-US" sz="3200" dirty="0">
                <a:latin typeface="Agency FB" panose="020B0503020202020204" pitchFamily="34" charset="0"/>
              </a:rPr>
              <a:t>. </a:t>
            </a:r>
          </a:p>
          <a:p>
            <a:pPr algn="just"/>
            <a:r>
              <a:rPr lang="en-US" sz="3200" dirty="0">
                <a:latin typeface="Agency FB" panose="020B0503020202020204" pitchFamily="34" charset="0"/>
              </a:rPr>
              <a:t>For example, it is well developed in secretory and nerve cells, but is rather small in muscle cells. </a:t>
            </a:r>
          </a:p>
          <a:p>
            <a:pPr algn="just"/>
            <a:r>
              <a:rPr lang="en-US" sz="3200" dirty="0">
                <a:latin typeface="Agency FB" panose="020B0503020202020204" pitchFamily="34" charset="0"/>
              </a:rPr>
              <a:t>Golgi bodies are compiled as a central stack (pile) of flattened sacs or cisternae and many peripheral tubules and vesicles. </a:t>
            </a:r>
          </a:p>
        </p:txBody>
      </p:sp>
    </p:spTree>
    <p:extLst>
      <p:ext uri="{BB962C8B-B14F-4D97-AF65-F5344CB8AC3E}">
        <p14:creationId xmlns:p14="http://schemas.microsoft.com/office/powerpoint/2010/main" val="2624436066"/>
      </p:ext>
    </p:extLst>
  </p:cSld>
  <p:clrMapOvr>
    <a:masterClrMapping/>
  </p:clrMapOvr>
  <p:timing>
    <p:tnLst>
      <p:par>
        <p:cTn id="1" dur="indefinite" restart="never" nodeType="tmRoot">
          <p:childTnLst>
            <p:par>
              <p:cTn id="2"/>
            </p:par>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endParaRPr lang="en-US" sz="3200" dirty="0">
              <a:latin typeface="Agency FB" pitchFamily="34" charset="0"/>
            </a:endParaRPr>
          </a:p>
          <a:p>
            <a:endParaRPr lang="en-US" sz="3200" dirty="0">
              <a:latin typeface="Agency FB" pitchFamily="34" charset="0"/>
            </a:endParaRPr>
          </a:p>
          <a:p>
            <a:endParaRPr lang="en-US" sz="3200" dirty="0">
              <a:latin typeface="Agency FB" pitchFamily="34" charset="0"/>
            </a:endParaRPr>
          </a:p>
        </p:txBody>
      </p:sp>
      <p:pic>
        <p:nvPicPr>
          <p:cNvPr id="4" name="Picture 3">
            <a:extLst>
              <a:ext uri="{FF2B5EF4-FFF2-40B4-BE49-F238E27FC236}">
                <a16:creationId xmlns:a16="http://schemas.microsoft.com/office/drawing/2014/main" id="{5FE6D51D-5C1D-D5EE-B6A7-7E0926438281}"/>
              </a:ext>
            </a:extLst>
          </p:cNvPr>
          <p:cNvPicPr>
            <a:picLocks noChangeAspect="1"/>
          </p:cNvPicPr>
          <p:nvPr/>
        </p:nvPicPr>
        <p:blipFill rotWithShape="1">
          <a:blip r:embed="rId2"/>
          <a:srcRect l="24990" t="18345" r="25031" b="27639"/>
          <a:stretch/>
        </p:blipFill>
        <p:spPr>
          <a:xfrm>
            <a:off x="1514007" y="464695"/>
            <a:ext cx="8814216" cy="5339786"/>
          </a:xfrm>
          <a:prstGeom prst="rect">
            <a:avLst/>
          </a:prstGeom>
        </p:spPr>
      </p:pic>
      <p:sp>
        <p:nvSpPr>
          <p:cNvPr id="6" name="TextBox 5">
            <a:extLst>
              <a:ext uri="{FF2B5EF4-FFF2-40B4-BE49-F238E27FC236}">
                <a16:creationId xmlns:a16="http://schemas.microsoft.com/office/drawing/2014/main" id="{0F432439-3755-B1FE-C6BB-EF6026E79942}"/>
              </a:ext>
            </a:extLst>
          </p:cNvPr>
          <p:cNvSpPr txBox="1"/>
          <p:nvPr/>
        </p:nvSpPr>
        <p:spPr>
          <a:xfrm>
            <a:off x="3046751" y="5968790"/>
            <a:ext cx="3593892" cy="461665"/>
          </a:xfrm>
          <a:prstGeom prst="rect">
            <a:avLst/>
          </a:prstGeom>
          <a:noFill/>
        </p:spPr>
        <p:txBody>
          <a:bodyPr wrap="square">
            <a:spAutoFit/>
          </a:bodyPr>
          <a:lstStyle/>
          <a:p>
            <a:r>
              <a:rPr lang="en-US" sz="2400" b="1" dirty="0">
                <a:highlight>
                  <a:srgbClr val="FFFF00"/>
                </a:highlight>
                <a:latin typeface="Agency FB" panose="020B0503020202020204" pitchFamily="34" charset="0"/>
              </a:rPr>
              <a:t>Golgi apparatus</a:t>
            </a:r>
          </a:p>
        </p:txBody>
      </p:sp>
    </p:spTree>
    <p:extLst>
      <p:ext uri="{BB962C8B-B14F-4D97-AF65-F5344CB8AC3E}">
        <p14:creationId xmlns:p14="http://schemas.microsoft.com/office/powerpoint/2010/main" val="2710546412"/>
      </p:ext>
    </p:extLst>
  </p:cSld>
  <p:clrMapOvr>
    <a:masterClrMapping/>
  </p:clrMapOvr>
  <p:timing>
    <p:tnLst>
      <p:par>
        <p:cTn id="1" dur="indefinite" restart="never" nodeType="tmRoot">
          <p:childTnLst>
            <p:par>
              <p:cTn id="2"/>
            </p:par>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0" y="1"/>
            <a:ext cx="12192000" cy="6858000"/>
          </a:xfrm>
          <a:ln w="38100">
            <a:solidFill>
              <a:srgbClr val="FF0000"/>
            </a:solidFill>
          </a:ln>
        </p:spPr>
        <p:txBody>
          <a:bodyPr>
            <a:noAutofit/>
          </a:bodyPr>
          <a:lstStyle/>
          <a:p>
            <a:pPr algn="just"/>
            <a:r>
              <a:rPr lang="en-US" sz="3100" b="1" dirty="0">
                <a:highlight>
                  <a:srgbClr val="FFFF00"/>
                </a:highlight>
                <a:latin typeface="Agency FB" panose="020B0503020202020204" pitchFamily="34" charset="0"/>
              </a:rPr>
              <a:t>1. Cisternae- </a:t>
            </a:r>
            <a:r>
              <a:rPr lang="en-US" sz="3100" dirty="0">
                <a:latin typeface="Agency FB" panose="020B0503020202020204" pitchFamily="34" charset="0"/>
              </a:rPr>
              <a:t>The cisternae vary in number from 3 to 7 in most animal cells and from 10 to 24 in plant cells. </a:t>
            </a:r>
          </a:p>
          <a:p>
            <a:pPr algn="just"/>
            <a:r>
              <a:rPr lang="en-US" sz="3100" dirty="0">
                <a:latin typeface="Agency FB" panose="020B0503020202020204" pitchFamily="34" charset="0"/>
              </a:rPr>
              <a:t>They are usually equally spaced in pile so that they are nearly parallel to one another, having 200-300Å wide inter-cisternal spaces containing a layer of parallel fibers called inter-cisternal elements. These support the cisternae and maintain regular spacing between them. </a:t>
            </a:r>
          </a:p>
          <a:p>
            <a:pPr algn="just"/>
            <a:r>
              <a:rPr lang="en-US" sz="3100" dirty="0">
                <a:latin typeface="Agency FB" panose="020B0503020202020204" pitchFamily="34" charset="0"/>
              </a:rPr>
              <a:t>The cisternae may be flat, but are often curved, having a distinct polarity with a convex face towards the cell membrane and concave face towards the nucleus. </a:t>
            </a:r>
          </a:p>
          <a:p>
            <a:pPr algn="just"/>
            <a:r>
              <a:rPr lang="en-US" sz="3100" dirty="0">
                <a:latin typeface="Agency FB" panose="020B0503020202020204" pitchFamily="34" charset="0"/>
              </a:rPr>
              <a:t>They are free of ribosomes and have swollen ends. They look like the smooth endoplasmic reticulum and are continuous with it at certain places. </a:t>
            </a:r>
          </a:p>
          <a:p>
            <a:pPr algn="just"/>
            <a:r>
              <a:rPr lang="en-US" sz="3100" b="1" dirty="0">
                <a:highlight>
                  <a:srgbClr val="FFFF00"/>
                </a:highlight>
                <a:latin typeface="Agency FB" panose="020B0503020202020204" pitchFamily="34" charset="0"/>
              </a:rPr>
              <a:t>This suggests that the Golgi apparatus is derived from the smooth endoplasmic reticulum</a:t>
            </a:r>
            <a:r>
              <a:rPr lang="en-US" sz="3100" dirty="0">
                <a:latin typeface="Agency FB" panose="020B0503020202020204" pitchFamily="34" charset="0"/>
              </a:rPr>
              <a:t>. </a:t>
            </a:r>
          </a:p>
          <a:p>
            <a:pPr algn="just"/>
            <a:r>
              <a:rPr lang="en-US" sz="3100" dirty="0">
                <a:latin typeface="Agency FB" panose="020B0503020202020204" pitchFamily="34" charset="0"/>
              </a:rPr>
              <a:t>A cisterna is about 0.5-1 µm in diameter and its cavity is about 100Å wide. It is fenestrated at the margin as here it passes into tubules. All the cisternae have a continuous lumen filled with a fluid. </a:t>
            </a:r>
          </a:p>
          <a:p>
            <a:pPr algn="just"/>
            <a:endParaRPr lang="en-US" sz="3100" dirty="0">
              <a:latin typeface="Agency FB" panose="020B0503020202020204" pitchFamily="34" charset="0"/>
            </a:endParaRPr>
          </a:p>
        </p:txBody>
      </p:sp>
    </p:spTree>
    <p:extLst>
      <p:ext uri="{BB962C8B-B14F-4D97-AF65-F5344CB8AC3E}">
        <p14:creationId xmlns:p14="http://schemas.microsoft.com/office/powerpoint/2010/main" val="123178883"/>
      </p:ext>
    </p:extLst>
  </p:cSld>
  <p:clrMapOvr>
    <a:masterClrMapping/>
  </p:clrMapOvr>
  <p:timing>
    <p:tnLst>
      <p:par>
        <p:cTn id="1" dur="indefinite" restart="never" nodeType="tmRoot">
          <p:childTnLst>
            <p:par>
              <p:cTn id="2"/>
            </p:par>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Autofit/>
          </a:bodyPr>
          <a:lstStyle/>
          <a:p>
            <a:pPr algn="just"/>
            <a:r>
              <a:rPr lang="en-US" sz="3100" b="1" dirty="0">
                <a:highlight>
                  <a:srgbClr val="FFFF00"/>
                </a:highlight>
                <a:latin typeface="Agency FB" panose="020B0503020202020204" pitchFamily="34" charset="0"/>
              </a:rPr>
              <a:t>2. Tubules- </a:t>
            </a:r>
            <a:r>
              <a:rPr lang="en-US" sz="3100" dirty="0">
                <a:latin typeface="Agency FB" panose="020B0503020202020204" pitchFamily="34" charset="0"/>
              </a:rPr>
              <a:t>Short tubules arise from the periphery of the cisternae. </a:t>
            </a:r>
          </a:p>
          <a:p>
            <a:pPr algn="just"/>
            <a:r>
              <a:rPr lang="en-US" sz="3100" dirty="0">
                <a:latin typeface="Agency FB" panose="020B0503020202020204" pitchFamily="34" charset="0"/>
              </a:rPr>
              <a:t>Some of these enlarge at their ends to form vesicles. </a:t>
            </a:r>
          </a:p>
          <a:p>
            <a:pPr algn="just"/>
            <a:r>
              <a:rPr lang="en-US" sz="3100" b="1" dirty="0">
                <a:highlight>
                  <a:srgbClr val="FFFF00"/>
                </a:highlight>
                <a:latin typeface="Agency FB" panose="020B0503020202020204" pitchFamily="34" charset="0"/>
              </a:rPr>
              <a:t>3. Vesicles- </a:t>
            </a:r>
            <a:r>
              <a:rPr lang="en-US" sz="3100" dirty="0">
                <a:latin typeface="Agency FB" panose="020B0503020202020204" pitchFamily="34" charset="0"/>
              </a:rPr>
              <a:t>The vesicles lie near the ends and concave surface of the Golgi complex. </a:t>
            </a:r>
          </a:p>
          <a:p>
            <a:pPr algn="just"/>
            <a:r>
              <a:rPr lang="en-US" sz="3100" dirty="0">
                <a:latin typeface="Agency FB" panose="020B0503020202020204" pitchFamily="34" charset="0"/>
              </a:rPr>
              <a:t>They are pinched off from the tubules of the cisternae. They are of three types: transitional, smooth or secretary and coated vesicles. </a:t>
            </a:r>
          </a:p>
          <a:p>
            <a:pPr algn="just"/>
            <a:r>
              <a:rPr lang="en-US" sz="3100" b="1" dirty="0">
                <a:highlight>
                  <a:srgbClr val="FFFF00"/>
                </a:highlight>
                <a:latin typeface="Agency FB" panose="020B0503020202020204" pitchFamily="34" charset="0"/>
              </a:rPr>
              <a:t>a. Transitional Vesicles: </a:t>
            </a:r>
            <a:r>
              <a:rPr lang="en-US" sz="3100" dirty="0">
                <a:latin typeface="Agency FB" panose="020B0503020202020204" pitchFamily="34" charset="0"/>
              </a:rPr>
              <a:t>These are the small outgrowths formed from the transitional ER. They migrate to, converge and coalesce to cis face of Golgi, where they form new cisternae. </a:t>
            </a:r>
          </a:p>
          <a:p>
            <a:pPr algn="just"/>
            <a:r>
              <a:rPr lang="en-US" sz="3100" b="1" dirty="0">
                <a:highlight>
                  <a:srgbClr val="FFFF00"/>
                </a:highlight>
                <a:latin typeface="Agency FB" panose="020B0503020202020204" pitchFamily="34" charset="0"/>
              </a:rPr>
              <a:t>b. Smooth Vesicles: </a:t>
            </a:r>
            <a:r>
              <a:rPr lang="en-US" sz="3100" dirty="0">
                <a:latin typeface="Agency FB" panose="020B0503020202020204" pitchFamily="34" charset="0"/>
              </a:rPr>
              <a:t>These have smooth surface and contain secretions of the cell and so they are also called secretary vesicles. They arise from the ends of the cisternae tubules. </a:t>
            </a:r>
          </a:p>
          <a:p>
            <a:pPr algn="just"/>
            <a:r>
              <a:rPr lang="en-US" sz="3100" b="1" dirty="0">
                <a:highlight>
                  <a:srgbClr val="FFFF00"/>
                </a:highlight>
                <a:latin typeface="Agency FB" panose="020B0503020202020204" pitchFamily="34" charset="0"/>
              </a:rPr>
              <a:t>c. Coated vesicles: </a:t>
            </a:r>
            <a:r>
              <a:rPr lang="en-US" sz="3100" dirty="0">
                <a:latin typeface="Agency FB" panose="020B0503020202020204" pitchFamily="34" charset="0"/>
              </a:rPr>
              <a:t>These have rough surface and they also arise from the cisternae tubules. They play a role in intracellular traffic of secretary protein molecules. </a:t>
            </a:r>
          </a:p>
        </p:txBody>
      </p:sp>
    </p:spTree>
    <p:extLst>
      <p:ext uri="{BB962C8B-B14F-4D97-AF65-F5344CB8AC3E}">
        <p14:creationId xmlns:p14="http://schemas.microsoft.com/office/powerpoint/2010/main" val="3970251958"/>
      </p:ext>
    </p:extLst>
  </p:cSld>
  <p:clrMapOvr>
    <a:masterClrMapping/>
  </p:clrMapOvr>
  <p:timing>
    <p:tnLst>
      <p:par>
        <p:cTn id="1" dur="indefinite" restart="never" nodeType="tmRoot">
          <p:childTnLst>
            <p:par>
              <p:cTn id="2"/>
            </p:par>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algn="just"/>
            <a:r>
              <a:rPr lang="en-US" sz="3200" b="1" dirty="0">
                <a:highlight>
                  <a:srgbClr val="FFFF00"/>
                </a:highlight>
                <a:latin typeface="Agency FB" panose="020B0503020202020204" pitchFamily="34" charset="0"/>
              </a:rPr>
              <a:t>The Golgi complex has 3 functional regions: cis region that lies nearest the ER, medial region in the middle, and Tran’s region with trans Golgi reticulum nearest to the plasma membrane. </a:t>
            </a:r>
          </a:p>
          <a:p>
            <a:pPr algn="just"/>
            <a:r>
              <a:rPr lang="en-US" sz="3200" dirty="0">
                <a:latin typeface="Agency FB" panose="020B0503020202020204" pitchFamily="34" charset="0"/>
              </a:rPr>
              <a:t>These regions have different enzymes which introduce different modifications to secretary and membrane proteins passing through them. </a:t>
            </a:r>
          </a:p>
          <a:p>
            <a:pPr algn="just"/>
            <a:r>
              <a:rPr lang="en-US" sz="3200" dirty="0">
                <a:latin typeface="Agency FB" panose="020B0503020202020204" pitchFamily="34" charset="0"/>
              </a:rPr>
              <a:t>The principal modification is glycosylation, i.e., addition of sugars to proteins, forming glycoproteins. </a:t>
            </a:r>
          </a:p>
          <a:p>
            <a:pPr algn="just"/>
            <a:r>
              <a:rPr lang="en-US" sz="3200" dirty="0">
                <a:latin typeface="Agency FB" panose="020B0503020202020204" pitchFamily="34" charset="0"/>
              </a:rPr>
              <a:t>Glycosylation starts in the ER and is completed in the Golgi complex. </a:t>
            </a:r>
          </a:p>
          <a:p>
            <a:pPr algn="just"/>
            <a:r>
              <a:rPr lang="en-US" sz="3200" dirty="0">
                <a:latin typeface="Agency FB" panose="020B0503020202020204" pitchFamily="34" charset="0"/>
              </a:rPr>
              <a:t>Modification of proteins in the Golgi apparatus also involves addition of lipids, forming lipoproteins (</a:t>
            </a:r>
            <a:r>
              <a:rPr lang="en-US" sz="3200" dirty="0" err="1">
                <a:latin typeface="Agency FB" panose="020B0503020202020204" pitchFamily="34" charset="0"/>
              </a:rPr>
              <a:t>liposylation</a:t>
            </a:r>
            <a:r>
              <a:rPr lang="en-US" sz="3200" dirty="0">
                <a:latin typeface="Agency FB" panose="020B0503020202020204" pitchFamily="34" charset="0"/>
              </a:rPr>
              <a:t>), and even the addition of other groups. </a:t>
            </a:r>
          </a:p>
        </p:txBody>
      </p:sp>
    </p:spTree>
    <p:extLst>
      <p:ext uri="{BB962C8B-B14F-4D97-AF65-F5344CB8AC3E}">
        <p14:creationId xmlns:p14="http://schemas.microsoft.com/office/powerpoint/2010/main" val="814296378"/>
      </p:ext>
    </p:extLst>
  </p:cSld>
  <p:clrMapOvr>
    <a:masterClrMapping/>
  </p:clrMapOvr>
  <p:timing>
    <p:tnLst>
      <p:par>
        <p:cTn id="1" dur="indefinite" restart="never" nodeType="tmRoot">
          <p:childTnLst>
            <p:par>
              <p:cTn id="2"/>
            </p:par>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6A33-1D4E-26E2-6722-FDEDCC412053}"/>
              </a:ext>
            </a:extLst>
          </p:cNvPr>
          <p:cNvSpPr>
            <a:spLocks noGrp="1"/>
          </p:cNvSpPr>
          <p:nvPr>
            <p:ph idx="1"/>
          </p:nvPr>
        </p:nvSpPr>
        <p:spPr>
          <a:xfrm>
            <a:off x="415637" y="235528"/>
            <a:ext cx="11402290" cy="6359236"/>
          </a:xfrm>
          <a:ln w="38100">
            <a:solidFill>
              <a:srgbClr val="FF0000"/>
            </a:solidFill>
          </a:ln>
        </p:spPr>
        <p:txBody>
          <a:bodyPr>
            <a:normAutofit/>
          </a:bodyPr>
          <a:lstStyle/>
          <a:p>
            <a:pPr marL="0" indent="0" algn="just">
              <a:buNone/>
            </a:pPr>
            <a:r>
              <a:rPr lang="en-US" sz="3500" b="1" dirty="0">
                <a:solidFill>
                  <a:srgbClr val="FF0000"/>
                </a:solidFill>
                <a:latin typeface="Agency FB" panose="020B0503020202020204" pitchFamily="34" charset="0"/>
              </a:rPr>
              <a:t>  Functions of Golgi Bodies: </a:t>
            </a:r>
            <a:r>
              <a:rPr lang="en-US" dirty="0">
                <a:latin typeface="Agency FB" panose="020B0503020202020204" pitchFamily="34" charset="0"/>
              </a:rPr>
              <a:t>Golgi apparatus is metabolically very active. Many functions have been assigned to it: </a:t>
            </a:r>
          </a:p>
          <a:p>
            <a:pPr algn="just"/>
            <a:r>
              <a:rPr lang="en-US" b="1" dirty="0">
                <a:highlight>
                  <a:srgbClr val="FFFF00"/>
                </a:highlight>
                <a:latin typeface="Agency FB" panose="020B0503020202020204" pitchFamily="34" charset="0"/>
              </a:rPr>
              <a:t>1. Formation of secretary vesicles - </a:t>
            </a:r>
            <a:r>
              <a:rPr lang="en-US" dirty="0">
                <a:latin typeface="Agency FB" panose="020B0503020202020204" pitchFamily="34" charset="0"/>
              </a:rPr>
              <a:t>The Golgi complex processes and packages proteins and lipids coming from the ER for transport to other parts of the cell or out of the cell. Packaging involves wrapping the materials by a membrane, forming secretary vesicles. The materials so packed includes zymogen in pancreatic cells, mucus in goblet cells, lactoprotein in mammary gland cells, pigment granules in pigment cells, collagen in connective tissue cells, hormones in endocrine cells, etc. </a:t>
            </a:r>
          </a:p>
          <a:p>
            <a:pPr algn="just"/>
            <a:r>
              <a:rPr lang="en-US" b="1" dirty="0">
                <a:highlight>
                  <a:srgbClr val="FFFF00"/>
                </a:highlight>
                <a:latin typeface="Agency FB" panose="020B0503020202020204" pitchFamily="34" charset="0"/>
              </a:rPr>
              <a:t>2. Synthesis of carbohydrates - </a:t>
            </a:r>
            <a:r>
              <a:rPr lang="en-US" dirty="0">
                <a:latin typeface="Agency FB" panose="020B0503020202020204" pitchFamily="34" charset="0"/>
              </a:rPr>
              <a:t>The Golgi apparatus synthesizes certain mucopolysaccharides from simple sugars. </a:t>
            </a:r>
          </a:p>
          <a:p>
            <a:pPr algn="just"/>
            <a:r>
              <a:rPr lang="en-US" b="1" dirty="0">
                <a:highlight>
                  <a:srgbClr val="FFFF00"/>
                </a:highlight>
                <a:latin typeface="Agency FB" panose="020B0503020202020204" pitchFamily="34" charset="0"/>
              </a:rPr>
              <a:t>3. Formation of Glycoproteins - </a:t>
            </a:r>
            <a:r>
              <a:rPr lang="en-US" dirty="0">
                <a:latin typeface="Agency FB" panose="020B0503020202020204" pitchFamily="34" charset="0"/>
              </a:rPr>
              <a:t>The Golgi apparatus links the sugars with proteins coming from rough ER to form glycoproteins. </a:t>
            </a:r>
          </a:p>
          <a:p>
            <a:pPr algn="just"/>
            <a:r>
              <a:rPr lang="en-US" b="1" dirty="0">
                <a:highlight>
                  <a:srgbClr val="FFFF00"/>
                </a:highlight>
                <a:latin typeface="Agency FB" panose="020B0503020202020204" pitchFamily="34" charset="0"/>
              </a:rPr>
              <a:t>4. Formation of Lipoproteins - </a:t>
            </a:r>
            <a:r>
              <a:rPr lang="en-US" dirty="0">
                <a:latin typeface="Agency FB" panose="020B0503020202020204" pitchFamily="34" charset="0"/>
              </a:rPr>
              <a:t>Lipids and proteins coming from the ER are complexed into lipoproteins in the Golgi apparatus.</a:t>
            </a:r>
          </a:p>
        </p:txBody>
      </p:sp>
    </p:spTree>
    <p:extLst>
      <p:ext uri="{BB962C8B-B14F-4D97-AF65-F5344CB8AC3E}">
        <p14:creationId xmlns:p14="http://schemas.microsoft.com/office/powerpoint/2010/main" val="2284200801"/>
      </p:ext>
    </p:extLst>
  </p:cSld>
  <p:clrMapOvr>
    <a:masterClrMapping/>
  </p:clrMapOvr>
  <p:timing>
    <p:tnLst>
      <p:par>
        <p:cTn id="1" dur="indefinite" restart="never" nodeType="tmRoot">
          <p:childTnLst>
            <p:par>
              <p:cTn id="2"/>
            </p:par>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1348</TotalTime>
  <Words>34111</Words>
  <Application>Microsoft Office PowerPoint</Application>
  <PresentationFormat>Widescreen</PresentationFormat>
  <Paragraphs>1647</Paragraphs>
  <Slides>227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227</vt:i4>
      </vt:variant>
    </vt:vector>
  </HeadingPairs>
  <TitlesOfParts>
    <vt:vector size="232" baseType="lpstr">
      <vt:lpstr>Agency FB</vt: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Innocent Edagha</dc:creator>
  <cp:lastModifiedBy>Innocent Edagha</cp:lastModifiedBy>
  <cp:revision>2</cp:revision>
  <dcterms:created xsi:type="dcterms:W3CDTF">2024-04-03T09:36:56Z</dcterms:created>
  <dcterms:modified xsi:type="dcterms:W3CDTF">2025-02-25T14:25:17Z</dcterms:modified>
</cp:coreProperties>
</file>