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2.jpg" ContentType="image/jpeg"/>
  <Override PartName="/ppt/media/image23.jpg" ContentType="image/jpeg"/>
  <Override PartName="/ppt/media/image26.jpg" ContentType="image/jpeg"/>
  <Override PartName="/ppt/media/image30.jpg" ContentType="image/jpeg"/>
  <Override PartName="/ppt/media/image31.jpg" ContentType="image/jpeg"/>
  <Override PartName="/ppt/media/image32.jpg" ContentType="image/jpeg"/>
  <Override PartName="/ppt/media/image33.jpg" ContentType="image/jpeg"/>
  <Override PartName="/ppt/media/image34.jpg" ContentType="image/jpeg"/>
  <Override PartName="/ppt/media/image36.jpg" ContentType="image/jpeg"/>
  <Override PartName="/ppt/media/image37.jpg" ContentType="image/jpeg"/>
  <Override PartName="/ppt/media/image38.jpg" ContentType="image/jpeg"/>
  <Override PartName="/ppt/media/image39.jpg" ContentType="image/jpeg"/>
  <Override PartName="/ppt/media/image42.jpg" ContentType="image/jpeg"/>
  <Override PartName="/ppt/media/image43.jpg" ContentType="image/jpeg"/>
  <Override PartName="/ppt/media/image44.jpg" ContentType="image/jpeg"/>
  <Override PartName="/ppt/media/image45.jpg" ContentType="image/jpeg"/>
  <Override PartName="/ppt/media/image46.jpg" ContentType="image/jpeg"/>
  <Override PartName="/ppt/media/image47.jpg" ContentType="image/jpeg"/>
  <Override PartName="/ppt/media/image48.jpg" ContentType="image/jpeg"/>
  <Override PartName="/ppt/media/image49.jpg" ContentType="image/jpeg"/>
  <Override PartName="/ppt/media/image54.jpg" ContentType="image/jpeg"/>
  <Override PartName="/ppt/media/image55.jpg" ContentType="image/jpeg"/>
  <Override PartName="/ppt/media/image56.jpg" ContentType="image/jpeg"/>
  <Override PartName="/ppt/media/image57.jpg" ContentType="image/jpeg"/>
  <Override PartName="/ppt/media/image58.jpg" ContentType="image/jpeg"/>
  <Override PartName="/ppt/media/image60.jpg" ContentType="image/jpeg"/>
  <Override PartName="/ppt/media/image61.jpg" ContentType="image/jpeg"/>
  <Override PartName="/ppt/media/image62.jpg" ContentType="image/jpeg"/>
  <Override PartName="/ppt/media/image63.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9"/>
  </p:notesMasterIdLst>
  <p:sldIdLst>
    <p:sldId id="258" r:id="rId2"/>
    <p:sldId id="545" r:id="rId3"/>
    <p:sldId id="537" r:id="rId4"/>
    <p:sldId id="259" r:id="rId5"/>
    <p:sldId id="418" r:id="rId6"/>
    <p:sldId id="420" r:id="rId7"/>
    <p:sldId id="421" r:id="rId8"/>
    <p:sldId id="555" r:id="rId9"/>
    <p:sldId id="422" r:id="rId10"/>
    <p:sldId id="423" r:id="rId11"/>
    <p:sldId id="554" r:id="rId12"/>
    <p:sldId id="424" r:id="rId13"/>
    <p:sldId id="541" r:id="rId14"/>
    <p:sldId id="425" r:id="rId15"/>
    <p:sldId id="426" r:id="rId16"/>
    <p:sldId id="427" r:id="rId17"/>
    <p:sldId id="428" r:id="rId18"/>
    <p:sldId id="429" r:id="rId19"/>
    <p:sldId id="430" r:id="rId20"/>
    <p:sldId id="431" r:id="rId21"/>
    <p:sldId id="433" r:id="rId22"/>
    <p:sldId id="434" r:id="rId23"/>
    <p:sldId id="435" r:id="rId24"/>
    <p:sldId id="437" r:id="rId25"/>
    <p:sldId id="438" r:id="rId26"/>
    <p:sldId id="440" r:id="rId27"/>
    <p:sldId id="546" r:id="rId28"/>
    <p:sldId id="551" r:id="rId29"/>
    <p:sldId id="441" r:id="rId30"/>
    <p:sldId id="442" r:id="rId31"/>
    <p:sldId id="543" r:id="rId32"/>
    <p:sldId id="443" r:id="rId33"/>
    <p:sldId id="444" r:id="rId34"/>
    <p:sldId id="445" r:id="rId35"/>
    <p:sldId id="447" r:id="rId36"/>
    <p:sldId id="448" r:id="rId37"/>
    <p:sldId id="449" r:id="rId38"/>
    <p:sldId id="450" r:id="rId39"/>
    <p:sldId id="451" r:id="rId40"/>
    <p:sldId id="453" r:id="rId41"/>
    <p:sldId id="454" r:id="rId42"/>
    <p:sldId id="542" r:id="rId43"/>
    <p:sldId id="544" r:id="rId44"/>
    <p:sldId id="556" r:id="rId45"/>
    <p:sldId id="540" r:id="rId46"/>
    <p:sldId id="548" r:id="rId47"/>
    <p:sldId id="539" r:id="rId48"/>
    <p:sldId id="552"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67" r:id="rId62"/>
    <p:sldId id="468" r:id="rId63"/>
    <p:sldId id="469" r:id="rId64"/>
    <p:sldId id="470" r:id="rId65"/>
    <p:sldId id="471" r:id="rId66"/>
    <p:sldId id="472" r:id="rId67"/>
    <p:sldId id="473" r:id="rId68"/>
    <p:sldId id="474" r:id="rId69"/>
    <p:sldId id="475" r:id="rId70"/>
    <p:sldId id="476" r:id="rId71"/>
    <p:sldId id="477" r:id="rId72"/>
    <p:sldId id="478" r:id="rId73"/>
    <p:sldId id="479" r:id="rId74"/>
    <p:sldId id="480" r:id="rId75"/>
    <p:sldId id="481" r:id="rId76"/>
    <p:sldId id="482" r:id="rId77"/>
    <p:sldId id="483" r:id="rId78"/>
    <p:sldId id="484" r:id="rId79"/>
    <p:sldId id="485" r:id="rId80"/>
    <p:sldId id="486" r:id="rId81"/>
    <p:sldId id="487" r:id="rId82"/>
    <p:sldId id="488" r:id="rId83"/>
    <p:sldId id="489" r:id="rId84"/>
    <p:sldId id="490" r:id="rId85"/>
    <p:sldId id="491" r:id="rId86"/>
    <p:sldId id="492" r:id="rId87"/>
    <p:sldId id="493" r:id="rId88"/>
    <p:sldId id="494" r:id="rId89"/>
    <p:sldId id="495" r:id="rId90"/>
    <p:sldId id="496" r:id="rId91"/>
    <p:sldId id="497" r:id="rId92"/>
    <p:sldId id="498" r:id="rId93"/>
    <p:sldId id="499" r:id="rId94"/>
    <p:sldId id="500" r:id="rId95"/>
    <p:sldId id="501" r:id="rId96"/>
    <p:sldId id="502" r:id="rId97"/>
    <p:sldId id="547" r:id="rId98"/>
    <p:sldId id="503" r:id="rId99"/>
    <p:sldId id="504" r:id="rId100"/>
    <p:sldId id="505" r:id="rId101"/>
    <p:sldId id="506" r:id="rId102"/>
    <p:sldId id="507" r:id="rId103"/>
    <p:sldId id="508" r:id="rId104"/>
    <p:sldId id="509" r:id="rId105"/>
    <p:sldId id="510" r:id="rId106"/>
    <p:sldId id="511" r:id="rId107"/>
    <p:sldId id="512" r:id="rId108"/>
    <p:sldId id="513" r:id="rId109"/>
    <p:sldId id="514" r:id="rId110"/>
    <p:sldId id="515" r:id="rId111"/>
    <p:sldId id="516" r:id="rId112"/>
    <p:sldId id="517" r:id="rId113"/>
    <p:sldId id="518" r:id="rId114"/>
    <p:sldId id="519" r:id="rId115"/>
    <p:sldId id="520" r:id="rId116"/>
    <p:sldId id="538" r:id="rId117"/>
    <p:sldId id="521" r:id="rId118"/>
    <p:sldId id="522" r:id="rId119"/>
    <p:sldId id="523" r:id="rId120"/>
    <p:sldId id="524" r:id="rId121"/>
    <p:sldId id="525" r:id="rId122"/>
    <p:sldId id="526" r:id="rId123"/>
    <p:sldId id="527" r:id="rId124"/>
    <p:sldId id="528" r:id="rId125"/>
    <p:sldId id="529" r:id="rId126"/>
    <p:sldId id="530" r:id="rId127"/>
    <p:sldId id="531" r:id="rId128"/>
    <p:sldId id="532" r:id="rId129"/>
    <p:sldId id="533" r:id="rId130"/>
    <p:sldId id="534" r:id="rId131"/>
    <p:sldId id="535" r:id="rId132"/>
    <p:sldId id="536" r:id="rId133"/>
    <p:sldId id="549" r:id="rId134"/>
    <p:sldId id="550" r:id="rId135"/>
    <p:sldId id="553" r:id="rId136"/>
    <p:sldId id="367" r:id="rId137"/>
    <p:sldId id="368" r:id="rId1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9" d="100"/>
          <a:sy n="69"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nocent Edagha" userId="0e07c53e68efa069" providerId="LiveId" clId="{CE9FAB0E-9A89-4E89-84DA-3BD94FA92BF6}"/>
    <pc:docChg chg="custSel modSld">
      <pc:chgData name="Innocent Edagha" userId="0e07c53e68efa069" providerId="LiveId" clId="{CE9FAB0E-9A89-4E89-84DA-3BD94FA92BF6}" dt="2024-08-20T09:17:22.285" v="18" actId="13926"/>
      <pc:docMkLst>
        <pc:docMk/>
      </pc:docMkLst>
      <pc:sldChg chg="modSp mod">
        <pc:chgData name="Innocent Edagha" userId="0e07c53e68efa069" providerId="LiveId" clId="{CE9FAB0E-9A89-4E89-84DA-3BD94FA92BF6}" dt="2024-08-20T09:16:33.111" v="14" actId="20577"/>
        <pc:sldMkLst>
          <pc:docMk/>
          <pc:sldMk cId="1008962910" sldId="455"/>
        </pc:sldMkLst>
        <pc:spChg chg="mod">
          <ac:chgData name="Innocent Edagha" userId="0e07c53e68efa069" providerId="LiveId" clId="{CE9FAB0E-9A89-4E89-84DA-3BD94FA92BF6}" dt="2024-08-20T09:16:33.111" v="14" actId="20577"/>
          <ac:spMkLst>
            <pc:docMk/>
            <pc:sldMk cId="1008962910" sldId="455"/>
            <ac:spMk id="3" creationId="{1B609D58-FE4A-46C5-30EE-11DA4428201B}"/>
          </ac:spMkLst>
        </pc:spChg>
      </pc:sldChg>
      <pc:sldChg chg="modSp mod">
        <pc:chgData name="Innocent Edagha" userId="0e07c53e68efa069" providerId="LiveId" clId="{CE9FAB0E-9A89-4E89-84DA-3BD94FA92BF6}" dt="2024-08-20T09:17:22.285" v="18" actId="13926"/>
        <pc:sldMkLst>
          <pc:docMk/>
          <pc:sldMk cId="1189966975" sldId="474"/>
        </pc:sldMkLst>
        <pc:spChg chg="mod">
          <ac:chgData name="Innocent Edagha" userId="0e07c53e68efa069" providerId="LiveId" clId="{CE9FAB0E-9A89-4E89-84DA-3BD94FA92BF6}" dt="2024-08-20T09:17:22.285" v="18" actId="13926"/>
          <ac:spMkLst>
            <pc:docMk/>
            <pc:sldMk cId="1189966975" sldId="474"/>
            <ac:spMk id="3" creationId="{1B609D58-FE4A-46C5-30EE-11DA4428201B}"/>
          </ac:spMkLst>
        </pc:spChg>
      </pc:sldChg>
    </pc:docChg>
  </pc:docChgLst>
  <pc:docChgLst>
    <pc:chgData name="Innocent Edagha" userId="0e07c53e68efa069" providerId="LiveId" clId="{9194D0AA-F194-4A0F-8C75-228084073121}"/>
    <pc:docChg chg="modSld">
      <pc:chgData name="Innocent Edagha" userId="0e07c53e68efa069" providerId="LiveId" clId="{9194D0AA-F194-4A0F-8C75-228084073121}" dt="2024-05-01T16:30:27.258" v="3" actId="20577"/>
      <pc:docMkLst>
        <pc:docMk/>
      </pc:docMkLst>
      <pc:sldChg chg="modSp mod">
        <pc:chgData name="Innocent Edagha" userId="0e07c53e68efa069" providerId="LiveId" clId="{9194D0AA-F194-4A0F-8C75-228084073121}" dt="2024-05-01T16:30:27.258" v="3" actId="20577"/>
        <pc:sldMkLst>
          <pc:docMk/>
          <pc:sldMk cId="1954163870" sldId="445"/>
        </pc:sldMkLst>
        <pc:spChg chg="mod">
          <ac:chgData name="Innocent Edagha" userId="0e07c53e68efa069" providerId="LiveId" clId="{9194D0AA-F194-4A0F-8C75-228084073121}" dt="2024-05-01T16:30:27.258" v="3" actId="20577"/>
          <ac:spMkLst>
            <pc:docMk/>
            <pc:sldMk cId="1954163870" sldId="445"/>
            <ac:spMk id="3" creationId="{1B609D58-FE4A-46C5-30EE-11DA442820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44C63-CA6E-4AE8-A66A-7BD83C45733B}"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01AB8-9F1C-4228-87D3-2AAE75517E84}" type="slidenum">
              <a:rPr lang="en-US" smtClean="0"/>
              <a:t>‹#›</a:t>
            </a:fld>
            <a:endParaRPr lang="en-US"/>
          </a:p>
        </p:txBody>
      </p:sp>
    </p:spTree>
    <p:extLst>
      <p:ext uri="{BB962C8B-B14F-4D97-AF65-F5344CB8AC3E}">
        <p14:creationId xmlns:p14="http://schemas.microsoft.com/office/powerpoint/2010/main" val="1926987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F7270D-D585-42A5-9143-C2A046FF9DBA}"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58565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F7270D-D585-42A5-9143-C2A046FF9DBA}"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280074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F7270D-D585-42A5-9143-C2A046FF9DBA}"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429327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F7270D-D585-42A5-9143-C2A046FF9DBA}"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303855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F7270D-D585-42A5-9143-C2A046FF9DBA}"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271325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F7270D-D585-42A5-9143-C2A046FF9DBA}"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383325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F7270D-D585-42A5-9143-C2A046FF9DBA}"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365755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F7270D-D585-42A5-9143-C2A046FF9DBA}" type="datetimeFigureOut">
              <a:rPr lang="en-US" smtClean="0"/>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71081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7270D-D585-42A5-9143-C2A046FF9DBA}" type="datetimeFigureOut">
              <a:rPr lang="en-US" smtClean="0"/>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283536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F7270D-D585-42A5-9143-C2A046FF9DBA}"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35031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F7270D-D585-42A5-9143-C2A046FF9DBA}"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749F5-330C-4147-B10C-E31E6B2835CC}" type="slidenum">
              <a:rPr lang="en-US" smtClean="0"/>
              <a:t>‹#›</a:t>
            </a:fld>
            <a:endParaRPr lang="en-US"/>
          </a:p>
        </p:txBody>
      </p:sp>
    </p:spTree>
    <p:extLst>
      <p:ext uri="{BB962C8B-B14F-4D97-AF65-F5344CB8AC3E}">
        <p14:creationId xmlns:p14="http://schemas.microsoft.com/office/powerpoint/2010/main" val="24807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7270D-D585-42A5-9143-C2A046FF9DBA}" type="datetimeFigureOut">
              <a:rPr lang="en-US" smtClean="0"/>
              <a:t>8/20/2024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749F5-330C-4147-B10C-E31E6B2835CC}" type="slidenum">
              <a:rPr lang="en-US" smtClean="0"/>
              <a:t>‹#›</a:t>
            </a:fld>
            <a:endParaRPr lang="en-US"/>
          </a:p>
        </p:txBody>
      </p:sp>
    </p:spTree>
    <p:extLst>
      <p:ext uri="{BB962C8B-B14F-4D97-AF65-F5344CB8AC3E}">
        <p14:creationId xmlns:p14="http://schemas.microsoft.com/office/powerpoint/2010/main" val="4151502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www.ncbi.nlm.nih.gov/books/NBK532950/"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kenhub.com/en/library/anatomy/amniotic-sac" TargetMode="External"/><Relationship Id="rId2" Type="http://schemas.openxmlformats.org/officeDocument/2006/relationships/hyperlink" Target="https://www.kenhub.com/en/library/anatomy/chorion"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712" y="170121"/>
            <a:ext cx="11525694" cy="6306878"/>
          </a:xfrm>
          <a:prstGeom prst="rect">
            <a:avLst/>
          </a:prstGeom>
          <a:ln w="57150">
            <a:solidFill>
              <a:srgbClr val="FF0000"/>
            </a:solidFill>
          </a:ln>
        </p:spPr>
        <p:txBody>
          <a:bodyPr vert="horz" lIns="91440" tIns="45720" rIns="91440" bIns="45720" rtlCol="0" anchor="ctr">
            <a:normAutofit fontScale="55000" lnSpcReduction="20000"/>
          </a:bodyPr>
          <a:lstStyle/>
          <a:p>
            <a:pPr algn="ctr">
              <a:spcBef>
                <a:spcPct val="0"/>
              </a:spcBef>
              <a:defRPr/>
            </a:pPr>
            <a:endParaRPr lang="en-US" sz="3800" b="1" dirty="0">
              <a:solidFill>
                <a:schemeClr val="tx2">
                  <a:lumMod val="75000"/>
                </a:schemeClr>
              </a:solidFill>
              <a:latin typeface="Agency FB" pitchFamily="34" charset="0"/>
              <a:ea typeface="+mj-ea"/>
              <a:cs typeface="+mj-cs"/>
            </a:endParaRPr>
          </a:p>
          <a:p>
            <a:pPr algn="ctr">
              <a:spcBef>
                <a:spcPct val="0"/>
              </a:spcBef>
              <a:defRPr/>
            </a:pPr>
            <a:endParaRPr lang="en-US" sz="4400" b="1" dirty="0">
              <a:solidFill>
                <a:schemeClr val="tx2">
                  <a:lumMod val="75000"/>
                </a:schemeClr>
              </a:solidFill>
              <a:latin typeface="Agency FB" pitchFamily="34" charset="0"/>
              <a:ea typeface="+mj-ea"/>
              <a:cs typeface="+mj-cs"/>
            </a:endParaRPr>
          </a:p>
          <a:p>
            <a:pPr algn="ctr"/>
            <a:endParaRPr lang="en-US" sz="4700" b="1" dirty="0">
              <a:solidFill>
                <a:srgbClr val="FF0000"/>
              </a:solidFill>
              <a:latin typeface="Agency FB" pitchFamily="34" charset="0"/>
            </a:endParaRPr>
          </a:p>
          <a:p>
            <a:pPr algn="ctr"/>
            <a:endParaRPr lang="en-US" sz="4800" b="1" dirty="0">
              <a:solidFill>
                <a:srgbClr val="FF0000"/>
              </a:solidFill>
              <a:latin typeface="Agency FB" pitchFamily="34" charset="0"/>
            </a:endParaRPr>
          </a:p>
          <a:p>
            <a:pPr algn="ctr"/>
            <a:endParaRPr lang="en-US" sz="4800" b="1" dirty="0">
              <a:solidFill>
                <a:srgbClr val="FF0000"/>
              </a:solidFill>
              <a:latin typeface="Agency FB" pitchFamily="34" charset="0"/>
            </a:endParaRPr>
          </a:p>
          <a:p>
            <a:pPr algn="ctr"/>
            <a:endParaRPr lang="en-US" sz="5900" b="1" dirty="0">
              <a:solidFill>
                <a:srgbClr val="FF0000"/>
              </a:solidFill>
              <a:latin typeface="Agency FB" pitchFamily="34" charset="0"/>
              <a:ea typeface="+mj-ea"/>
              <a:cs typeface="+mj-cs"/>
            </a:endParaRPr>
          </a:p>
          <a:p>
            <a:pPr algn="ctr"/>
            <a:r>
              <a:rPr lang="en-US" sz="7000" b="1" dirty="0">
                <a:solidFill>
                  <a:srgbClr val="FF0000"/>
                </a:solidFill>
                <a:latin typeface="Agency FB" panose="020B0503020202020204" pitchFamily="34" charset="0"/>
              </a:rPr>
              <a:t>OVERVIEW OF HUMAN EMBRYOLOGY </a:t>
            </a:r>
          </a:p>
          <a:p>
            <a:pPr algn="ctr"/>
            <a:r>
              <a:rPr lang="en-US" sz="7000" b="1" dirty="0">
                <a:solidFill>
                  <a:srgbClr val="FF0000"/>
                </a:solidFill>
                <a:latin typeface="Agency FB" panose="020B0503020202020204" pitchFamily="34" charset="0"/>
              </a:rPr>
              <a:t>(WEEKS 1 – 8; Germinal and Embryogenesis/Organogenesis Periods) WITH CLINICAL CORRELATES </a:t>
            </a:r>
            <a:r>
              <a:rPr lang="en-US" sz="7000" b="1" dirty="0">
                <a:solidFill>
                  <a:srgbClr val="FF0000"/>
                </a:solidFill>
                <a:latin typeface="Agency FB" panose="020B0503020202020204" pitchFamily="34" charset="0"/>
                <a:ea typeface="Lucida Sans" panose="020B0602030504020204" pitchFamily="34" charset="0"/>
                <a:cs typeface="Lucida Sans" panose="020B0602030504020204" pitchFamily="34" charset="0"/>
              </a:rPr>
              <a:t> </a:t>
            </a:r>
          </a:p>
          <a:p>
            <a:pPr algn="ctr"/>
            <a:endParaRPr lang="en-US" sz="8000" b="1" dirty="0">
              <a:solidFill>
                <a:srgbClr val="FF0000"/>
              </a:solidFill>
              <a:latin typeface="Agency FB" panose="020B0503020202020204" pitchFamily="34" charset="0"/>
              <a:ea typeface="+mj-ea"/>
              <a:cs typeface="+mj-cs"/>
            </a:endParaRPr>
          </a:p>
          <a:p>
            <a:pPr lvl="0" algn="ctr">
              <a:spcBef>
                <a:spcPct val="0"/>
              </a:spcBef>
              <a:defRPr/>
            </a:pPr>
            <a:endParaRPr lang="en-US" sz="4400" b="1" dirty="0">
              <a:latin typeface="Agency FB" pitchFamily="34" charset="0"/>
              <a:ea typeface="+mj-ea"/>
              <a:cs typeface="+mj-cs"/>
            </a:endParaRPr>
          </a:p>
          <a:p>
            <a:pPr lvl="0" algn="ctr">
              <a:spcBef>
                <a:spcPct val="0"/>
              </a:spcBef>
              <a:defRPr/>
            </a:pPr>
            <a:endParaRPr lang="en-US" sz="4400" b="1" dirty="0">
              <a:latin typeface="Agency FB" pitchFamily="34" charset="0"/>
              <a:ea typeface="+mj-ea"/>
              <a:cs typeface="+mj-cs"/>
            </a:endParaRPr>
          </a:p>
          <a:p>
            <a:pPr lvl="0" algn="ctr">
              <a:spcBef>
                <a:spcPct val="0"/>
              </a:spcBef>
              <a:defRPr/>
            </a:pPr>
            <a:endParaRPr lang="en-US" sz="4400" b="1" dirty="0">
              <a:latin typeface="Agency FB" pitchFamily="34" charset="0"/>
              <a:ea typeface="+mj-ea"/>
              <a:cs typeface="+mj-cs"/>
            </a:endParaRPr>
          </a:p>
          <a:p>
            <a:pPr lvl="0" algn="ctr">
              <a:spcBef>
                <a:spcPct val="0"/>
              </a:spcBef>
              <a:defRPr/>
            </a:pPr>
            <a:br>
              <a:rPr lang="en-US" sz="4400" b="1" dirty="0">
                <a:latin typeface="Agency FB" pitchFamily="34" charset="0"/>
                <a:ea typeface="+mj-ea"/>
                <a:cs typeface="+mj-cs"/>
              </a:rPr>
            </a:br>
            <a:r>
              <a:rPr lang="en-US" sz="4500" b="1" dirty="0">
                <a:solidFill>
                  <a:schemeClr val="tx2"/>
                </a:solidFill>
                <a:latin typeface="Agency FB" pitchFamily="34" charset="0"/>
              </a:rPr>
              <a:t> Prof. </a:t>
            </a:r>
            <a:r>
              <a:rPr lang="en-US" sz="4500" b="1" dirty="0">
                <a:solidFill>
                  <a:schemeClr val="tx2"/>
                </a:solidFill>
                <a:latin typeface="Agency FB" pitchFamily="34" charset="0"/>
                <a:ea typeface="+mj-ea"/>
                <a:cs typeface="+mj-cs"/>
              </a:rPr>
              <a:t>IA Edagha, PhD</a:t>
            </a:r>
          </a:p>
          <a:p>
            <a:pPr lvl="0" algn="ctr">
              <a:spcBef>
                <a:spcPct val="0"/>
              </a:spcBef>
              <a:defRPr/>
            </a:pPr>
            <a:r>
              <a:rPr lang="en-US" sz="3400" b="1" dirty="0">
                <a:solidFill>
                  <a:schemeClr val="tx2"/>
                </a:solidFill>
                <a:latin typeface="Agency FB" pitchFamily="34" charset="0"/>
                <a:ea typeface="+mj-ea"/>
                <a:cs typeface="+mj-cs"/>
              </a:rPr>
              <a:t>Fulbright Fellow, NYU</a:t>
            </a:r>
          </a:p>
          <a:p>
            <a:pPr algn="ctr">
              <a:spcBef>
                <a:spcPct val="0"/>
              </a:spcBef>
              <a:defRPr/>
            </a:pPr>
            <a:r>
              <a:rPr lang="en-US" sz="3400" b="1" dirty="0">
                <a:solidFill>
                  <a:schemeClr val="tx2"/>
                </a:solidFill>
                <a:latin typeface="Agency FB" pitchFamily="34" charset="0"/>
                <a:ea typeface="+mj-ea"/>
                <a:cs typeface="+mj-cs"/>
              </a:rPr>
              <a:t>Dept of Human Anatomy,  MUSOM</a:t>
            </a:r>
            <a:br>
              <a:rPr lang="en-US" sz="2700" b="1" dirty="0">
                <a:latin typeface="Agency FB" pitchFamily="34" charset="0"/>
                <a:ea typeface="+mj-ea"/>
                <a:cs typeface="+mj-cs"/>
              </a:rPr>
            </a:br>
            <a:br>
              <a:rPr lang="en-US" sz="2800" b="1" dirty="0">
                <a:latin typeface="Agency FB" pitchFamily="34" charset="0"/>
                <a:ea typeface="+mj-ea"/>
                <a:cs typeface="+mj-cs"/>
              </a:rPr>
            </a:br>
            <a:endParaRPr lang="en-US" sz="2800" dirty="0">
              <a:latin typeface="+mj-lt"/>
              <a:ea typeface="+mj-ea"/>
              <a:cs typeface="+mj-cs"/>
            </a:endParaRPr>
          </a:p>
        </p:txBody>
      </p:sp>
      <p:pic>
        <p:nvPicPr>
          <p:cNvPr id="1027" name="Picture 3" descr="C:\Users\PC\Desktop\Moi University logo2.png"/>
          <p:cNvPicPr>
            <a:picLocks noChangeAspect="1" noChangeArrowheads="1"/>
          </p:cNvPicPr>
          <p:nvPr/>
        </p:nvPicPr>
        <p:blipFill>
          <a:blip r:embed="rId2"/>
          <a:srcRect r="4348"/>
          <a:stretch>
            <a:fillRect/>
          </a:stretch>
        </p:blipFill>
        <p:spPr bwMode="auto">
          <a:xfrm>
            <a:off x="417444" y="274986"/>
            <a:ext cx="1600200" cy="1523999"/>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4789DEEC-B5C7-AC4F-83C1-E0C61EB9769F}"/>
              </a:ext>
            </a:extLst>
          </p:cNvPr>
          <p:cNvPicPr>
            <a:picLocks noChangeAspect="1"/>
          </p:cNvPicPr>
          <p:nvPr/>
        </p:nvPicPr>
        <p:blipFill rotWithShape="1">
          <a:blip r:embed="rId2"/>
          <a:srcRect l="4809" r="10481"/>
          <a:stretch/>
        </p:blipFill>
        <p:spPr>
          <a:xfrm>
            <a:off x="651164" y="365124"/>
            <a:ext cx="10834254" cy="6277303"/>
          </a:xfrm>
          <a:prstGeom prst="rect">
            <a:avLst/>
          </a:prstGeom>
        </p:spPr>
      </p:pic>
    </p:spTree>
    <p:extLst>
      <p:ext uri="{BB962C8B-B14F-4D97-AF65-F5344CB8AC3E}">
        <p14:creationId xmlns:p14="http://schemas.microsoft.com/office/powerpoint/2010/main" val="29598322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58000"/>
          </a:xfrm>
          <a:ln w="38100">
            <a:solidFill>
              <a:srgbClr val="FF0000"/>
            </a:solidFill>
          </a:ln>
        </p:spPr>
        <p:txBody>
          <a:bodyPr>
            <a:normAutofit fontScale="85000" lnSpcReduction="20000"/>
          </a:bodyPr>
          <a:lstStyle/>
          <a:p>
            <a:pPr marL="0" indent="0">
              <a:buNone/>
            </a:pPr>
            <a:r>
              <a:rPr lang="en-US" sz="3200" dirty="0">
                <a:latin typeface="Agency FB" panose="020B0503020202020204" pitchFamily="34" charset="0"/>
              </a:rPr>
              <a:t>   </a:t>
            </a:r>
            <a:r>
              <a:rPr lang="en-US" sz="4100" b="1" dirty="0">
                <a:solidFill>
                  <a:srgbClr val="FF0000"/>
                </a:solidFill>
                <a:latin typeface="Agency FB" panose="020B0503020202020204" pitchFamily="34" charset="0"/>
              </a:rPr>
              <a:t>Neural Crest derivatives</a:t>
            </a:r>
          </a:p>
          <a:p>
            <a:r>
              <a:rPr lang="en-US" sz="3200" dirty="0">
                <a:latin typeface="Agency FB" panose="020B0503020202020204" pitchFamily="34" charset="0"/>
              </a:rPr>
              <a:t>Connective tissue of craniofacial bones</a:t>
            </a:r>
          </a:p>
          <a:p>
            <a:r>
              <a:rPr lang="en-US" sz="3200" dirty="0">
                <a:latin typeface="Agency FB" panose="020B0503020202020204" pitchFamily="34" charset="0"/>
              </a:rPr>
              <a:t>Cranial nerve ganglia</a:t>
            </a:r>
          </a:p>
          <a:p>
            <a:r>
              <a:rPr lang="en-US" sz="3200" dirty="0">
                <a:latin typeface="Agency FB" panose="020B0503020202020204" pitchFamily="34" charset="0"/>
              </a:rPr>
              <a:t>C cells of thyroid gland</a:t>
            </a:r>
          </a:p>
          <a:p>
            <a:r>
              <a:rPr lang="en-US" sz="3200" dirty="0" err="1">
                <a:latin typeface="Agency FB" panose="020B0503020202020204" pitchFamily="34" charset="0"/>
              </a:rPr>
              <a:t>Conotruncal</a:t>
            </a:r>
            <a:r>
              <a:rPr lang="en-US" sz="3200" dirty="0">
                <a:latin typeface="Agency FB" panose="020B0503020202020204" pitchFamily="34" charset="0"/>
              </a:rPr>
              <a:t> septum in the heart</a:t>
            </a:r>
          </a:p>
          <a:p>
            <a:r>
              <a:rPr lang="en-US" sz="3200" dirty="0">
                <a:latin typeface="Agency FB" panose="020B0503020202020204" pitchFamily="34" charset="0"/>
              </a:rPr>
              <a:t>Odontoblasts</a:t>
            </a:r>
          </a:p>
          <a:p>
            <a:r>
              <a:rPr lang="en-US" sz="3200" dirty="0">
                <a:latin typeface="Agency FB" panose="020B0503020202020204" pitchFamily="34" charset="0"/>
              </a:rPr>
              <a:t>Dermis in the face and neck</a:t>
            </a:r>
          </a:p>
          <a:p>
            <a:r>
              <a:rPr lang="en-US" sz="3200" dirty="0">
                <a:latin typeface="Agency FB" panose="020B0503020202020204" pitchFamily="34" charset="0"/>
              </a:rPr>
              <a:t>Spinal(dorsal root) ganglia</a:t>
            </a:r>
          </a:p>
          <a:p>
            <a:r>
              <a:rPr lang="en-US" sz="3200" dirty="0">
                <a:latin typeface="Agency FB" panose="020B0503020202020204" pitchFamily="34" charset="0"/>
              </a:rPr>
              <a:t>Sympathetic chain and preaortic ganglia</a:t>
            </a:r>
          </a:p>
          <a:p>
            <a:r>
              <a:rPr lang="en-US" sz="3200" dirty="0">
                <a:latin typeface="Agency FB" panose="020B0503020202020204" pitchFamily="34" charset="0"/>
              </a:rPr>
              <a:t>Parasympathetic ganglia of the GIT</a:t>
            </a:r>
          </a:p>
          <a:p>
            <a:r>
              <a:rPr lang="en-US" sz="3200" dirty="0">
                <a:latin typeface="Agency FB" panose="020B0503020202020204" pitchFamily="34" charset="0"/>
              </a:rPr>
              <a:t>Adrenal medulla</a:t>
            </a:r>
          </a:p>
          <a:p>
            <a:r>
              <a:rPr lang="en-US" sz="3200" dirty="0">
                <a:latin typeface="Agency FB" panose="020B0503020202020204" pitchFamily="34" charset="0"/>
              </a:rPr>
              <a:t>Schwann cells</a:t>
            </a:r>
          </a:p>
          <a:p>
            <a:r>
              <a:rPr lang="en-US" sz="3200" dirty="0">
                <a:latin typeface="Agency FB" panose="020B0503020202020204" pitchFamily="34" charset="0"/>
              </a:rPr>
              <a:t>Glial cells</a:t>
            </a:r>
          </a:p>
          <a:p>
            <a:r>
              <a:rPr lang="en-US" sz="3200" dirty="0">
                <a:latin typeface="Agency FB" panose="020B0503020202020204" pitchFamily="34" charset="0"/>
              </a:rPr>
              <a:t>Meninges of the forebrain</a:t>
            </a:r>
          </a:p>
          <a:p>
            <a:r>
              <a:rPr lang="en-US" sz="3200" dirty="0">
                <a:latin typeface="Agency FB" panose="020B0503020202020204" pitchFamily="34" charset="0"/>
              </a:rPr>
              <a:t>Melanocytes</a:t>
            </a:r>
          </a:p>
          <a:p>
            <a:r>
              <a:rPr lang="en-US" sz="3200" dirty="0">
                <a:latin typeface="Agency FB" panose="020B0503020202020204" pitchFamily="34" charset="0"/>
              </a:rPr>
              <a:t>Smooth muscle cells to blood vessels of the face and forebrain</a:t>
            </a:r>
          </a:p>
          <a:p>
            <a:endParaRPr lang="en-US" sz="3200" dirty="0">
              <a:latin typeface="Agency FB" panose="020B0503020202020204" pitchFamily="34" charset="0"/>
            </a:endParaRPr>
          </a:p>
          <a:p>
            <a:pPr marL="0" indent="0" algn="just">
              <a:buNone/>
            </a:pPr>
            <a:endParaRPr lang="en-US" sz="3200" dirty="0">
              <a:latin typeface="Agency FB" panose="020B0503020202020204" pitchFamily="34" charset="0"/>
            </a:endParaRPr>
          </a:p>
        </p:txBody>
      </p:sp>
    </p:spTree>
    <p:extLst>
      <p:ext uri="{BB962C8B-B14F-4D97-AF65-F5344CB8AC3E}">
        <p14:creationId xmlns:p14="http://schemas.microsoft.com/office/powerpoint/2010/main" val="42113816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Differentiation of the Embryonic Mesoderm</a:t>
            </a:r>
          </a:p>
        </p:txBody>
      </p:sp>
      <p:pic>
        <p:nvPicPr>
          <p:cNvPr id="4" name="Picture 5" descr="Gray19_with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56" y="942109"/>
            <a:ext cx="9557657" cy="55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739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200" b="1" dirty="0">
                <a:solidFill>
                  <a:srgbClr val="FF0000"/>
                </a:solidFill>
                <a:latin typeface="Agency FB" panose="020B0503020202020204" pitchFamily="34" charset="0"/>
              </a:rPr>
              <a:t>Differentiation of the Embryonic Mesoderm</a:t>
            </a:r>
          </a:p>
          <a:p>
            <a:pPr algn="just"/>
            <a:r>
              <a:rPr lang="en-US" sz="3200" b="1" dirty="0">
                <a:highlight>
                  <a:srgbClr val="FFFF00"/>
                </a:highlight>
                <a:latin typeface="Agency FB" panose="020B0503020202020204" pitchFamily="34" charset="0"/>
              </a:rPr>
              <a:t>Day 17 – </a:t>
            </a:r>
            <a:r>
              <a:rPr lang="en-US" sz="3200" dirty="0">
                <a:latin typeface="Agency FB" panose="020B0503020202020204" pitchFamily="34" charset="0"/>
              </a:rPr>
              <a:t>paraxial mesoderm and lateral plate mesoderm connected by intermediate mesoderm.</a:t>
            </a:r>
          </a:p>
          <a:p>
            <a:pPr algn="just"/>
            <a:r>
              <a:rPr lang="en-US" sz="3200" dirty="0">
                <a:latin typeface="Agency FB" panose="020B0503020202020204" pitchFamily="34" charset="0"/>
              </a:rPr>
              <a:t>Appearance and coalescence of intercellular cavities divides lateral plate mesoderm into 2</a:t>
            </a:r>
          </a:p>
          <a:p>
            <a:pPr lvl="1" algn="just"/>
            <a:r>
              <a:rPr lang="en-US" sz="3200" dirty="0">
                <a:latin typeface="Agency FB" panose="020B0503020202020204" pitchFamily="34" charset="0"/>
              </a:rPr>
              <a:t>Somatic/parietal mesoderm-continuous with mesoderm covering the amnion</a:t>
            </a:r>
          </a:p>
          <a:p>
            <a:pPr lvl="1" algn="just"/>
            <a:r>
              <a:rPr lang="en-US" sz="3200" dirty="0">
                <a:latin typeface="Agency FB" panose="020B0503020202020204" pitchFamily="34" charset="0"/>
              </a:rPr>
              <a:t>Splanchnic/Visceral mesoderm-continuous with mesoderm covering the yolk sac</a:t>
            </a:r>
          </a:p>
          <a:p>
            <a:pPr algn="just"/>
            <a:r>
              <a:rPr lang="en-US" sz="3200" dirty="0">
                <a:latin typeface="Agency FB" panose="020B0503020202020204" pitchFamily="34" charset="0"/>
              </a:rPr>
              <a:t>These line the intraembryonic cavity which is continuous with the extraembryonic cavity on each side.</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0245896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Differentiation of the Embryonic Mesoderm</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872836"/>
            <a:ext cx="10515600" cy="5793777"/>
          </a:xfrm>
          <a:prstGeom prst="rect">
            <a:avLst/>
          </a:prstGeom>
        </p:spPr>
      </p:pic>
    </p:spTree>
    <p:extLst>
      <p:ext uri="{BB962C8B-B14F-4D97-AF65-F5344CB8AC3E}">
        <p14:creationId xmlns:p14="http://schemas.microsoft.com/office/powerpoint/2010/main" val="875689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Paraxial Mesoderm</a:t>
            </a:r>
          </a:p>
          <a:p>
            <a:pPr algn="just"/>
            <a:r>
              <a:rPr lang="en-US" sz="3200" dirty="0">
                <a:latin typeface="Agency FB" panose="020B0503020202020204" pitchFamily="34" charset="0"/>
              </a:rPr>
              <a:t>Week 3 – Organized into </a:t>
            </a:r>
            <a:r>
              <a:rPr lang="en-US" sz="3200" dirty="0" err="1">
                <a:latin typeface="Agency FB" panose="020B0503020202020204" pitchFamily="34" charset="0"/>
              </a:rPr>
              <a:t>somitomeres</a:t>
            </a:r>
            <a:r>
              <a:rPr lang="en-US" sz="3200" dirty="0">
                <a:latin typeface="Agency FB" panose="020B0503020202020204" pitchFamily="34" charset="0"/>
              </a:rPr>
              <a:t> which 1</a:t>
            </a:r>
            <a:r>
              <a:rPr lang="en-US" sz="3200" baseline="30000" dirty="0">
                <a:latin typeface="Agency FB" panose="020B0503020202020204" pitchFamily="34" charset="0"/>
              </a:rPr>
              <a:t>st</a:t>
            </a:r>
            <a:r>
              <a:rPr lang="en-US" sz="3200" dirty="0">
                <a:latin typeface="Agency FB" panose="020B0503020202020204" pitchFamily="34" charset="0"/>
              </a:rPr>
              <a:t> appear in the cephalic region.</a:t>
            </a:r>
          </a:p>
          <a:p>
            <a:pPr algn="just"/>
            <a:r>
              <a:rPr lang="en-US" sz="3200" dirty="0">
                <a:latin typeface="Agency FB" panose="020B0503020202020204" pitchFamily="34" charset="0"/>
              </a:rPr>
              <a:t>Consist of mesodermal cells arranged in concentric whorls around the </a:t>
            </a:r>
            <a:r>
              <a:rPr lang="en-US" sz="3200" dirty="0" err="1">
                <a:latin typeface="Agency FB" panose="020B0503020202020204" pitchFamily="34" charset="0"/>
              </a:rPr>
              <a:t>centre</a:t>
            </a:r>
            <a:r>
              <a:rPr lang="en-US" sz="3200" dirty="0">
                <a:latin typeface="Agency FB" panose="020B0503020202020204" pitchFamily="34" charset="0"/>
              </a:rPr>
              <a:t> of the unit.</a:t>
            </a:r>
          </a:p>
          <a:p>
            <a:pPr algn="just"/>
            <a:r>
              <a:rPr lang="en-US" sz="3200" dirty="0">
                <a:latin typeface="Agency FB" panose="020B0503020202020204" pitchFamily="34" charset="0"/>
              </a:rPr>
              <a:t>Head region – form in association with segmentation of neural plate into neuromeres – mesenchyme in the head.</a:t>
            </a:r>
          </a:p>
          <a:p>
            <a:pPr algn="just"/>
            <a:r>
              <a:rPr lang="en-US" sz="3200" dirty="0">
                <a:latin typeface="Agency FB" panose="020B0503020202020204" pitchFamily="34" charset="0"/>
              </a:rPr>
              <a:t>Occipital and caudal- </a:t>
            </a:r>
            <a:r>
              <a:rPr lang="en-US" sz="3200" dirty="0" err="1">
                <a:latin typeface="Agency FB" panose="020B0503020202020204" pitchFamily="34" charset="0"/>
              </a:rPr>
              <a:t>somites</a:t>
            </a:r>
            <a:r>
              <a:rPr lang="en-US" sz="3200" dirty="0">
                <a:latin typeface="Agency FB" panose="020B0503020202020204" pitchFamily="34" charset="0"/>
              </a:rPr>
              <a:t> appear in a craniocaudal sequence</a:t>
            </a:r>
          </a:p>
          <a:p>
            <a:pPr lvl="1" algn="just"/>
            <a:r>
              <a:rPr lang="en-US" sz="3200" dirty="0">
                <a:latin typeface="Agency FB" panose="020B0503020202020204" pitchFamily="34" charset="0"/>
              </a:rPr>
              <a:t>4 occipital, 8 cervical, 12 thoracic, 5 lumbar, 5 sacral, 8-10 coccygeal pairs.</a:t>
            </a:r>
          </a:p>
          <a:p>
            <a:pPr lvl="1" algn="just"/>
            <a:r>
              <a:rPr lang="en-US" sz="3200" dirty="0">
                <a:latin typeface="Agency FB" panose="020B0503020202020204" pitchFamily="34" charset="0"/>
              </a:rPr>
              <a:t>1</a:t>
            </a:r>
            <a:r>
              <a:rPr lang="en-US" sz="3200" baseline="30000" dirty="0">
                <a:latin typeface="Agency FB" panose="020B0503020202020204" pitchFamily="34" charset="0"/>
              </a:rPr>
              <a:t>st</a:t>
            </a:r>
            <a:r>
              <a:rPr lang="en-US" sz="3200" dirty="0">
                <a:latin typeface="Agency FB" panose="020B0503020202020204" pitchFamily="34" charset="0"/>
              </a:rPr>
              <a:t> occipital and last 5-7 coccygeal </a:t>
            </a:r>
            <a:r>
              <a:rPr lang="en-US" sz="3200" dirty="0" err="1">
                <a:latin typeface="Agency FB" panose="020B0503020202020204" pitchFamily="34" charset="0"/>
              </a:rPr>
              <a:t>somites</a:t>
            </a:r>
            <a:r>
              <a:rPr lang="en-US" sz="3200" dirty="0">
                <a:latin typeface="Agency FB" panose="020B0503020202020204" pitchFamily="34" charset="0"/>
              </a:rPr>
              <a:t> disappear. </a:t>
            </a:r>
          </a:p>
          <a:p>
            <a:pPr lvl="1" algn="just"/>
            <a:r>
              <a:rPr lang="en-US" sz="3200" dirty="0">
                <a:latin typeface="Agency FB" panose="020B0503020202020204" pitchFamily="34" charset="0"/>
              </a:rPr>
              <a:t>The rest form axial skeleton.</a:t>
            </a:r>
          </a:p>
          <a:p>
            <a:pPr lvl="1" algn="just"/>
            <a:r>
              <a:rPr lang="en-US" sz="3200" dirty="0">
                <a:latin typeface="Agency FB" panose="020B0503020202020204" pitchFamily="34" charset="0"/>
              </a:rPr>
              <a:t>Aging of the embryo by counting </a:t>
            </a:r>
            <a:r>
              <a:rPr lang="en-US" sz="3200" dirty="0" err="1">
                <a:latin typeface="Agency FB" panose="020B0503020202020204" pitchFamily="34" charset="0"/>
              </a:rPr>
              <a:t>somites</a:t>
            </a:r>
            <a:r>
              <a:rPr lang="en-US" sz="3200" dirty="0">
                <a:latin typeface="Agency FB" panose="020B0503020202020204" pitchFamily="34" charset="0"/>
              </a:rPr>
              <a:t>.</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7559018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Molecular Regulation of Somite Formation</a:t>
            </a:r>
          </a:p>
          <a:p>
            <a:pPr algn="just"/>
            <a:r>
              <a:rPr lang="en-US" sz="3200" dirty="0">
                <a:latin typeface="Agency FB" panose="020B0503020202020204" pitchFamily="34" charset="0"/>
              </a:rPr>
              <a:t>Segmentation clock established by cyclic expression of genes</a:t>
            </a:r>
          </a:p>
          <a:p>
            <a:pPr algn="just"/>
            <a:r>
              <a:rPr lang="en-US" sz="3200" dirty="0">
                <a:latin typeface="Agency FB" panose="020B0503020202020204" pitchFamily="34" charset="0"/>
              </a:rPr>
              <a:t>Notch and WNT signaling pathways in </a:t>
            </a:r>
            <a:r>
              <a:rPr lang="en-US" sz="3200" dirty="0" err="1">
                <a:latin typeface="Agency FB" panose="020B0503020202020204" pitchFamily="34" charset="0"/>
              </a:rPr>
              <a:t>presomitic</a:t>
            </a:r>
            <a:r>
              <a:rPr lang="en-US" sz="3200" dirty="0">
                <a:latin typeface="Agency FB" panose="020B0503020202020204" pitchFamily="34" charset="0"/>
              </a:rPr>
              <a:t> mesoderm in an oscillating pattern.</a:t>
            </a:r>
          </a:p>
          <a:p>
            <a:pPr algn="just"/>
            <a:r>
              <a:rPr lang="en-US" sz="3200" dirty="0">
                <a:latin typeface="Agency FB" panose="020B0503020202020204" pitchFamily="34" charset="0"/>
              </a:rPr>
              <a:t>Retinoic acid (RA)+ FGF8 and WNT3a regulate boundaries of each somite. </a:t>
            </a:r>
          </a:p>
          <a:p>
            <a:pPr algn="just"/>
            <a:r>
              <a:rPr lang="en-US" sz="3200" dirty="0">
                <a:latin typeface="Agency FB" panose="020B0503020202020204" pitchFamily="34" charset="0"/>
              </a:rPr>
              <a:t>High concentration cranially. Decreases caudally.</a:t>
            </a: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945889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dirty="0">
                <a:latin typeface="Agency FB" panose="020B0503020202020204" pitchFamily="34" charset="0"/>
              </a:rPr>
              <a:t>  </a:t>
            </a:r>
            <a:r>
              <a:rPr lang="en-US" sz="3500" b="1" dirty="0">
                <a:solidFill>
                  <a:srgbClr val="FF0000"/>
                </a:solidFill>
                <a:latin typeface="Agency FB" panose="020B0503020202020204" pitchFamily="34" charset="0"/>
              </a:rPr>
              <a:t>Somite Differentiation</a:t>
            </a:r>
          </a:p>
          <a:p>
            <a:pPr algn="just"/>
            <a:r>
              <a:rPr lang="en-US" dirty="0">
                <a:latin typeface="Agency FB" panose="020B0503020202020204" pitchFamily="34" charset="0"/>
              </a:rPr>
              <a:t>Initially a ball of mesoderm (fibroblast-like cells)</a:t>
            </a:r>
          </a:p>
          <a:p>
            <a:pPr algn="just"/>
            <a:r>
              <a:rPr lang="en-US" dirty="0">
                <a:latin typeface="Agency FB" panose="020B0503020202020204" pitchFamily="34" charset="0"/>
              </a:rPr>
              <a:t>Undergo epithelialization, arranging themselves in a donut shape around a lumen.</a:t>
            </a:r>
          </a:p>
          <a:p>
            <a:pPr algn="just"/>
            <a:r>
              <a:rPr lang="en-US" dirty="0">
                <a:latin typeface="Agency FB" panose="020B0503020202020204" pitchFamily="34" charset="0"/>
              </a:rPr>
              <a:t>Week 4 – Ventral and medial cells become mesenchymal again and shift to surround the neural tube and notochord.-Sclerotome </a:t>
            </a:r>
          </a:p>
          <a:p>
            <a:pPr lvl="1" algn="just"/>
            <a:r>
              <a:rPr lang="en-US" dirty="0">
                <a:latin typeface="Agency FB" panose="020B0503020202020204" pitchFamily="34" charset="0"/>
              </a:rPr>
              <a:t>Differentiates into vertebrae and ribs</a:t>
            </a:r>
          </a:p>
          <a:p>
            <a:pPr algn="just"/>
            <a:endParaRPr lang="en-US" sz="3200" dirty="0">
              <a:latin typeface="Agency FB" panose="020B0503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429000"/>
            <a:ext cx="10515600" cy="3415145"/>
          </a:xfrm>
          <a:prstGeom prst="rect">
            <a:avLst/>
          </a:prstGeom>
        </p:spPr>
      </p:pic>
    </p:spTree>
    <p:extLst>
      <p:ext uri="{BB962C8B-B14F-4D97-AF65-F5344CB8AC3E}">
        <p14:creationId xmlns:p14="http://schemas.microsoft.com/office/powerpoint/2010/main" val="4173251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Somite Differentiation</a:t>
            </a:r>
          </a:p>
          <a:p>
            <a:pPr algn="just"/>
            <a:r>
              <a:rPr lang="en-US" sz="3200" dirty="0">
                <a:latin typeface="Agency FB" panose="020B0503020202020204" pitchFamily="34" charset="0"/>
              </a:rPr>
              <a:t>Dorsomedial and ventrolateral edge cells of the upper somite- precursors of muscle cells</a:t>
            </a:r>
          </a:p>
          <a:p>
            <a:pPr algn="just"/>
            <a:r>
              <a:rPr lang="en-US" sz="3200" dirty="0">
                <a:latin typeface="Agency FB" panose="020B0503020202020204" pitchFamily="34" charset="0"/>
              </a:rPr>
              <a:t>Cells between them form the dermatome</a:t>
            </a:r>
          </a:p>
          <a:p>
            <a:pPr algn="just"/>
            <a:r>
              <a:rPr lang="en-US" sz="3200" dirty="0">
                <a:latin typeface="Agency FB" panose="020B0503020202020204" pitchFamily="34" charset="0"/>
              </a:rPr>
              <a:t>The muscle precursor cells become mesenchymal and migrate  beneath the dermatome – dermomyotome.</a:t>
            </a:r>
          </a:p>
          <a:p>
            <a:pPr algn="just"/>
            <a:r>
              <a:rPr lang="en-US" sz="3200" dirty="0">
                <a:latin typeface="Agency FB" panose="020B0503020202020204" pitchFamily="34" charset="0"/>
              </a:rPr>
              <a:t>Cells from ventrolateral edge migrate into parietal layer of lateral plate mesoderm-most musculature for the body wall</a:t>
            </a:r>
          </a:p>
          <a:p>
            <a:pPr lvl="1" algn="just"/>
            <a:r>
              <a:rPr lang="en-US" sz="3200" dirty="0">
                <a:latin typeface="Agency FB" panose="020B0503020202020204" pitchFamily="34" charset="0"/>
              </a:rPr>
              <a:t>External and internal obliques and transversus abdominis muscles, and most of the limb muscles</a:t>
            </a:r>
          </a:p>
          <a:p>
            <a:pPr lvl="1" algn="just"/>
            <a:r>
              <a:rPr lang="en-US" sz="3200" dirty="0">
                <a:latin typeface="Agency FB" panose="020B0503020202020204" pitchFamily="34" charset="0"/>
              </a:rPr>
              <a:t>Cells from dermomyotome form dermis of the skin of the back and muscles for the back and intercostal muscles and some limb muscles.</a:t>
            </a:r>
          </a:p>
          <a:p>
            <a:pPr lvl="1"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7503772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Segmental nerve component</a:t>
            </a:r>
          </a:p>
          <a:p>
            <a:pPr algn="just"/>
            <a:r>
              <a:rPr lang="en-US" sz="3200" dirty="0">
                <a:latin typeface="Agency FB" panose="020B0503020202020204" pitchFamily="34" charset="0"/>
              </a:rPr>
              <a:t>Each somite forms its</a:t>
            </a:r>
          </a:p>
          <a:p>
            <a:pPr lvl="1" algn="just"/>
            <a:r>
              <a:rPr lang="en-US" sz="3200" dirty="0">
                <a:latin typeface="Agency FB" panose="020B0503020202020204" pitchFamily="34" charset="0"/>
              </a:rPr>
              <a:t>Sclerotome- tendon cartilage and bone</a:t>
            </a:r>
          </a:p>
          <a:p>
            <a:pPr lvl="1" algn="just"/>
            <a:r>
              <a:rPr lang="en-US" sz="3200" dirty="0">
                <a:latin typeface="Agency FB" panose="020B0503020202020204" pitchFamily="34" charset="0"/>
              </a:rPr>
              <a:t>Myotome- muscle</a:t>
            </a:r>
          </a:p>
          <a:p>
            <a:pPr lvl="1" algn="just"/>
            <a:r>
              <a:rPr lang="en-US" sz="3200" dirty="0">
                <a:latin typeface="Agency FB" panose="020B0503020202020204" pitchFamily="34" charset="0"/>
              </a:rPr>
              <a:t>Dermatome – dermis of the back</a:t>
            </a:r>
          </a:p>
          <a:p>
            <a:pPr algn="just"/>
            <a:endParaRPr lang="en-US" sz="3200" dirty="0">
              <a:latin typeface="Agency FB" panose="020B0503020202020204" pitchFamily="34" charset="0"/>
            </a:endParaRP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124" t="5294" r="7399" b="4314"/>
          <a:stretch/>
        </p:blipFill>
        <p:spPr>
          <a:xfrm>
            <a:off x="1967345" y="2895600"/>
            <a:ext cx="8922328" cy="3962400"/>
          </a:xfrm>
          <a:prstGeom prst="rect">
            <a:avLst/>
          </a:prstGeom>
        </p:spPr>
      </p:pic>
    </p:spTree>
    <p:extLst>
      <p:ext uri="{BB962C8B-B14F-4D97-AF65-F5344CB8AC3E}">
        <p14:creationId xmlns:p14="http://schemas.microsoft.com/office/powerpoint/2010/main" val="33615769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Molecular Regulation of Somite differentiation</a:t>
            </a:r>
          </a:p>
          <a:p>
            <a:pPr algn="just"/>
            <a:r>
              <a:rPr lang="en-US" sz="3200" dirty="0">
                <a:highlight>
                  <a:srgbClr val="FFFF00"/>
                </a:highlight>
                <a:latin typeface="Agency FB" panose="020B0503020202020204" pitchFamily="34" charset="0"/>
              </a:rPr>
              <a:t>Sonic Hedgehog (SHH) and noggin induce ventromedial somite portion to become sclerotome</a:t>
            </a:r>
            <a:r>
              <a:rPr lang="en-US" sz="3200" dirty="0">
                <a:latin typeface="Agency FB" panose="020B0503020202020204" pitchFamily="34" charset="0"/>
              </a:rPr>
              <a:t>.</a:t>
            </a:r>
          </a:p>
          <a:p>
            <a:pPr algn="just"/>
            <a:r>
              <a:rPr lang="en-US" sz="3200" dirty="0">
                <a:latin typeface="Agency FB" panose="020B0503020202020204" pitchFamily="34" charset="0"/>
              </a:rPr>
              <a:t>Sclerotome cells express PAX1-cartilage-and-bone-forming gene cascade.</a:t>
            </a:r>
          </a:p>
          <a:p>
            <a:pPr algn="just"/>
            <a:r>
              <a:rPr lang="en-US" sz="3200" dirty="0">
                <a:latin typeface="Agency FB" panose="020B0503020202020204" pitchFamily="34" charset="0"/>
              </a:rPr>
              <a:t>PAX3 regulated by WNT demarcates the dermomyotome</a:t>
            </a:r>
          </a:p>
          <a:p>
            <a:pPr algn="just"/>
            <a:r>
              <a:rPr lang="en-US" sz="3200" dirty="0">
                <a:latin typeface="Agency FB" panose="020B0503020202020204" pitchFamily="34" charset="0"/>
              </a:rPr>
              <a:t>WNT proteins cause dorsomedial portion to express MYF5 to form </a:t>
            </a:r>
            <a:r>
              <a:rPr lang="en-US" sz="3200" dirty="0" err="1">
                <a:latin typeface="Agency FB" panose="020B0503020202020204" pitchFamily="34" charset="0"/>
              </a:rPr>
              <a:t>primaxial</a:t>
            </a:r>
            <a:r>
              <a:rPr lang="en-US" sz="3200" dirty="0">
                <a:latin typeface="Agency FB" panose="020B0503020202020204" pitchFamily="34" charset="0"/>
              </a:rPr>
              <a:t> muscle precursors</a:t>
            </a:r>
          </a:p>
          <a:p>
            <a:pPr algn="just"/>
            <a:r>
              <a:rPr lang="en-US" sz="3200" dirty="0">
                <a:latin typeface="Agency FB" panose="020B0503020202020204" pitchFamily="34" charset="0"/>
              </a:rPr>
              <a:t>MYOD – muscle specific. </a:t>
            </a:r>
          </a:p>
          <a:p>
            <a:pPr algn="just"/>
            <a:r>
              <a:rPr lang="en-US" sz="3200" dirty="0" err="1">
                <a:latin typeface="Agency FB" panose="020B0503020202020204" pitchFamily="34" charset="0"/>
              </a:rPr>
              <a:t>Primaxial</a:t>
            </a:r>
            <a:r>
              <a:rPr lang="en-US" sz="3200" dirty="0">
                <a:latin typeface="Agency FB" panose="020B0503020202020204" pitchFamily="34" charset="0"/>
              </a:rPr>
              <a:t> and abaxial muscle precursors.</a:t>
            </a:r>
          </a:p>
          <a:p>
            <a:pPr algn="just"/>
            <a:r>
              <a:rPr lang="en-US" sz="3200" dirty="0" err="1">
                <a:latin typeface="Agency FB" panose="020B0503020202020204" pitchFamily="34" charset="0"/>
              </a:rPr>
              <a:t>Neurotropin</a:t>
            </a:r>
            <a:r>
              <a:rPr lang="en-US" sz="3200" dirty="0">
                <a:latin typeface="Agency FB" panose="020B0503020202020204" pitchFamily="34" charset="0"/>
              </a:rPr>
              <a:t> 3 (NT-3) - dermis from midportion of dorsal epithelium</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05900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descr="A diagram of the human body&#10;&#10;Description automatically generated">
            <a:extLst>
              <a:ext uri="{FF2B5EF4-FFF2-40B4-BE49-F238E27FC236}">
                <a16:creationId xmlns:a16="http://schemas.microsoft.com/office/drawing/2014/main" id="{A6D60426-9521-CEBF-D28A-453084265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75" y="297711"/>
            <a:ext cx="11436444" cy="6368904"/>
          </a:xfrm>
          <a:prstGeom prst="rect">
            <a:avLst/>
          </a:prstGeom>
        </p:spPr>
      </p:pic>
    </p:spTree>
    <p:extLst>
      <p:ext uri="{BB962C8B-B14F-4D97-AF65-F5344CB8AC3E}">
        <p14:creationId xmlns:p14="http://schemas.microsoft.com/office/powerpoint/2010/main" val="9840854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Molecular regulation of Somite differentiation</a:t>
            </a:r>
          </a:p>
          <a:p>
            <a:pPr algn="just"/>
            <a:endParaRPr lang="en-US" sz="3500" dirty="0">
              <a:latin typeface="Agency FB" panose="020B0503020202020204"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490" y="886691"/>
            <a:ext cx="10321887" cy="5290272"/>
          </a:xfrm>
          <a:prstGeom prst="rect">
            <a:avLst/>
          </a:prstGeom>
        </p:spPr>
      </p:pic>
    </p:spTree>
    <p:extLst>
      <p:ext uri="{BB962C8B-B14F-4D97-AF65-F5344CB8AC3E}">
        <p14:creationId xmlns:p14="http://schemas.microsoft.com/office/powerpoint/2010/main" val="38499331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Intermediate Mesoderm</a:t>
            </a:r>
          </a:p>
          <a:p>
            <a:pPr algn="just"/>
            <a:r>
              <a:rPr lang="en-US" sz="3200" dirty="0">
                <a:latin typeface="Agency FB" panose="020B0503020202020204" pitchFamily="34" charset="0"/>
              </a:rPr>
              <a:t>Differentiates into the urogenital system- excretory units and gonads.</a:t>
            </a:r>
          </a:p>
          <a:p>
            <a:pPr algn="just"/>
            <a:r>
              <a:rPr lang="en-US" sz="3200" dirty="0">
                <a:latin typeface="Agency FB" panose="020B0503020202020204" pitchFamily="34" charset="0"/>
              </a:rPr>
              <a:t>Cervical and upper thoracic regions- segmental cell clusters – future </a:t>
            </a:r>
            <a:r>
              <a:rPr lang="en-US" sz="3200" dirty="0" err="1">
                <a:latin typeface="Agency FB" panose="020B0503020202020204" pitchFamily="34" charset="0"/>
              </a:rPr>
              <a:t>nephrotomes</a:t>
            </a:r>
            <a:endParaRPr lang="en-US" sz="3200" dirty="0">
              <a:latin typeface="Agency FB" panose="020B0503020202020204" pitchFamily="34" charset="0"/>
            </a:endParaRPr>
          </a:p>
          <a:p>
            <a:pPr algn="just"/>
            <a:r>
              <a:rPr lang="en-US" sz="3200" dirty="0">
                <a:latin typeface="Agency FB" panose="020B0503020202020204" pitchFamily="34" charset="0"/>
              </a:rPr>
              <a:t>Caudally- </a:t>
            </a:r>
            <a:r>
              <a:rPr lang="en-US" sz="3200" dirty="0" err="1">
                <a:latin typeface="Agency FB" panose="020B0503020202020204" pitchFamily="34" charset="0"/>
              </a:rPr>
              <a:t>unsegemented</a:t>
            </a:r>
            <a:r>
              <a:rPr lang="en-US" sz="3200" dirty="0">
                <a:latin typeface="Agency FB" panose="020B0503020202020204" pitchFamily="34" charset="0"/>
              </a:rPr>
              <a:t> mass of tissue- </a:t>
            </a:r>
            <a:r>
              <a:rPr lang="en-US" sz="3200" dirty="0" err="1">
                <a:latin typeface="Agency FB" panose="020B0503020202020204" pitchFamily="34" charset="0"/>
              </a:rPr>
              <a:t>nephrpogenic</a:t>
            </a:r>
            <a:r>
              <a:rPr lang="en-US" sz="3200" dirty="0">
                <a:latin typeface="Agency FB" panose="020B0503020202020204" pitchFamily="34" charset="0"/>
              </a:rPr>
              <a:t> cord</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867873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Lateral Plate Mesoderm</a:t>
            </a:r>
          </a:p>
          <a:p>
            <a:pPr algn="just"/>
            <a:r>
              <a:rPr lang="en-US" sz="3200" dirty="0">
                <a:latin typeface="Agency FB" panose="020B0503020202020204" pitchFamily="34" charset="0"/>
              </a:rPr>
              <a:t>Splits into</a:t>
            </a:r>
          </a:p>
          <a:p>
            <a:pPr lvl="1" algn="just"/>
            <a:r>
              <a:rPr lang="en-US" sz="3200" dirty="0">
                <a:latin typeface="Agency FB" panose="020B0503020202020204" pitchFamily="34" charset="0"/>
              </a:rPr>
              <a:t>Parietal (somatic) layer – lines the intraembryonic cavity. Formed by mesoderm.</a:t>
            </a:r>
          </a:p>
          <a:p>
            <a:pPr lvl="1" algn="just"/>
            <a:r>
              <a:rPr lang="en-US" sz="3200" dirty="0">
                <a:latin typeface="Agency FB" panose="020B0503020202020204" pitchFamily="34" charset="0"/>
              </a:rPr>
              <a:t>Visceral (splanchnic) layer - surrounds the organs. </a:t>
            </a:r>
          </a:p>
          <a:p>
            <a:pPr algn="just"/>
            <a:r>
              <a:rPr lang="en-US" sz="3200" dirty="0">
                <a:latin typeface="Agency FB" panose="020B0503020202020204" pitchFamily="34" charset="0"/>
              </a:rPr>
              <a:t>Lateral body wall folds are formed by the parietal mesoderm layer and the overlying ectoderm.</a:t>
            </a:r>
          </a:p>
          <a:p>
            <a:pPr algn="just"/>
            <a:r>
              <a:rPr lang="en-US" sz="3200" dirty="0">
                <a:latin typeface="Agency FB" panose="020B0503020202020204" pitchFamily="34" charset="0"/>
              </a:rPr>
              <a:t>Lateral body wall folds together with head(cephalic) and tail(caudal) folds close the ventral body wall.</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314565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Lateral Plate Mesoderm</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620" y="1080655"/>
            <a:ext cx="10384760" cy="5096308"/>
          </a:xfrm>
          <a:prstGeom prst="rect">
            <a:avLst/>
          </a:prstGeom>
        </p:spPr>
      </p:pic>
    </p:spTree>
    <p:extLst>
      <p:ext uri="{BB962C8B-B14F-4D97-AF65-F5344CB8AC3E}">
        <p14:creationId xmlns:p14="http://schemas.microsoft.com/office/powerpoint/2010/main" val="6392485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2700" dirty="0">
                <a:latin typeface="Agency FB" panose="020B0503020202020204" pitchFamily="34" charset="0"/>
              </a:rPr>
              <a:t>   </a:t>
            </a:r>
            <a:r>
              <a:rPr lang="en-US" sz="2700" b="1" dirty="0">
                <a:solidFill>
                  <a:srgbClr val="FF0000"/>
                </a:solidFill>
                <a:latin typeface="Agency FB" panose="020B0503020202020204" pitchFamily="34" charset="0"/>
              </a:rPr>
              <a:t>Differentiation of Lateral Plate Mesoderm</a:t>
            </a:r>
          </a:p>
          <a:p>
            <a:pPr algn="just"/>
            <a:r>
              <a:rPr lang="en-US" sz="2700" b="1" dirty="0">
                <a:highlight>
                  <a:srgbClr val="FFFF00"/>
                </a:highlight>
                <a:latin typeface="Agency FB" panose="020B0503020202020204" pitchFamily="34" charset="0"/>
              </a:rPr>
              <a:t>Parietal layer</a:t>
            </a:r>
          </a:p>
          <a:p>
            <a:pPr lvl="1" algn="just"/>
            <a:r>
              <a:rPr lang="en-US" sz="2700" dirty="0">
                <a:latin typeface="Agency FB" panose="020B0503020202020204" pitchFamily="34" charset="0"/>
              </a:rPr>
              <a:t>Dermis of the skin in the body wall and limbs</a:t>
            </a:r>
          </a:p>
          <a:p>
            <a:pPr lvl="1" algn="just"/>
            <a:r>
              <a:rPr lang="en-US" sz="2700" dirty="0">
                <a:latin typeface="Agency FB" panose="020B0503020202020204" pitchFamily="34" charset="0"/>
              </a:rPr>
              <a:t>Connective tissue of the limbs and sternum</a:t>
            </a:r>
          </a:p>
          <a:p>
            <a:pPr algn="just"/>
            <a:r>
              <a:rPr lang="en-US" sz="2700" b="1" dirty="0">
                <a:highlight>
                  <a:srgbClr val="FFFF00"/>
                </a:highlight>
                <a:latin typeface="Agency FB" panose="020B0503020202020204" pitchFamily="34" charset="0"/>
              </a:rPr>
              <a:t>Sclerotome and muscle precursor cells migrating into parietal layer</a:t>
            </a:r>
          </a:p>
          <a:p>
            <a:pPr lvl="1" algn="just"/>
            <a:r>
              <a:rPr lang="en-US" sz="2700" dirty="0">
                <a:latin typeface="Agency FB" panose="020B0503020202020204" pitchFamily="34" charset="0"/>
              </a:rPr>
              <a:t>Costal cartilage</a:t>
            </a:r>
          </a:p>
          <a:p>
            <a:pPr lvl="1" algn="just"/>
            <a:r>
              <a:rPr lang="en-US" sz="2700" dirty="0">
                <a:latin typeface="Agency FB" panose="020B0503020202020204" pitchFamily="34" charset="0"/>
              </a:rPr>
              <a:t>Limb muscles</a:t>
            </a:r>
          </a:p>
          <a:p>
            <a:pPr lvl="1" algn="just"/>
            <a:r>
              <a:rPr lang="en-US" sz="2700" dirty="0">
                <a:latin typeface="Agency FB" panose="020B0503020202020204" pitchFamily="34" charset="0"/>
              </a:rPr>
              <a:t>Most body wall muscles</a:t>
            </a:r>
          </a:p>
          <a:p>
            <a:pPr algn="just"/>
            <a:r>
              <a:rPr lang="en-US" sz="2700" b="1" dirty="0">
                <a:highlight>
                  <a:srgbClr val="FFFF00"/>
                </a:highlight>
                <a:latin typeface="Agency FB" panose="020B0503020202020204" pitchFamily="34" charset="0"/>
              </a:rPr>
              <a:t>Visceral Layer + embryonic endoderm</a:t>
            </a:r>
          </a:p>
          <a:p>
            <a:pPr lvl="1" algn="just"/>
            <a:r>
              <a:rPr lang="en-US" sz="2700" dirty="0">
                <a:latin typeface="Agency FB" panose="020B0503020202020204" pitchFamily="34" charset="0"/>
              </a:rPr>
              <a:t>Wall of gut tube</a:t>
            </a:r>
          </a:p>
          <a:p>
            <a:pPr algn="just"/>
            <a:r>
              <a:rPr lang="en-US" sz="2700" b="1" dirty="0">
                <a:highlight>
                  <a:srgbClr val="FFFF00"/>
                </a:highlight>
                <a:latin typeface="Agency FB" panose="020B0503020202020204" pitchFamily="34" charset="0"/>
              </a:rPr>
              <a:t>Mesoderm cells of parietal layer </a:t>
            </a:r>
          </a:p>
          <a:p>
            <a:pPr lvl="1" algn="just"/>
            <a:r>
              <a:rPr lang="en-US" sz="2700" dirty="0">
                <a:latin typeface="Agency FB" panose="020B0503020202020204" pitchFamily="34" charset="0"/>
              </a:rPr>
              <a:t>Mesothelial/serous membranes which will line the peritoneal, pleural and pericardial cavities and secrete serous fluid.</a:t>
            </a:r>
          </a:p>
          <a:p>
            <a:pPr algn="just"/>
            <a:r>
              <a:rPr lang="en-US" sz="2700" dirty="0">
                <a:latin typeface="Agency FB" panose="020B0503020202020204" pitchFamily="34" charset="0"/>
              </a:rPr>
              <a:t>Those of visceral layer form a thin serous membrane around each organ.</a:t>
            </a:r>
          </a:p>
          <a:p>
            <a:pPr marL="0" indent="0" algn="just">
              <a:buNone/>
            </a:pPr>
            <a:endParaRPr lang="en-US" sz="2700" dirty="0">
              <a:latin typeface="Agency FB" panose="020B0503020202020204" pitchFamily="34" charset="0"/>
            </a:endParaRPr>
          </a:p>
        </p:txBody>
      </p:sp>
    </p:spTree>
    <p:extLst>
      <p:ext uri="{BB962C8B-B14F-4D97-AF65-F5344CB8AC3E}">
        <p14:creationId xmlns:p14="http://schemas.microsoft.com/office/powerpoint/2010/main" val="36029056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lnSpcReduction="10000"/>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Formation of Blood and Blood Vessels</a:t>
            </a:r>
          </a:p>
          <a:p>
            <a:pPr algn="just"/>
            <a:r>
              <a:rPr lang="en-US" sz="3200" dirty="0">
                <a:latin typeface="Agency FB" panose="020B0503020202020204" pitchFamily="34" charset="0"/>
              </a:rPr>
              <a:t>Mesodermal origin</a:t>
            </a:r>
          </a:p>
          <a:p>
            <a:pPr algn="just"/>
            <a:r>
              <a:rPr lang="en-US" sz="3200" dirty="0">
                <a:latin typeface="Agency FB" panose="020B0503020202020204" pitchFamily="34" charset="0"/>
              </a:rPr>
              <a:t>2 ways</a:t>
            </a:r>
          </a:p>
          <a:p>
            <a:pPr lvl="1" algn="just"/>
            <a:r>
              <a:rPr lang="en-US" sz="3200" b="1" dirty="0" err="1">
                <a:highlight>
                  <a:srgbClr val="FFFF00"/>
                </a:highlight>
                <a:latin typeface="Agency FB" panose="020B0503020202020204" pitchFamily="34" charset="0"/>
              </a:rPr>
              <a:t>Vasculogenesis</a:t>
            </a:r>
            <a:r>
              <a:rPr lang="en-US" sz="3200" b="1" dirty="0">
                <a:latin typeface="Agency FB" panose="020B0503020202020204" pitchFamily="34" charset="0"/>
              </a:rPr>
              <a:t> </a:t>
            </a:r>
            <a:r>
              <a:rPr lang="en-US" sz="3200" dirty="0">
                <a:latin typeface="Agency FB" panose="020B0503020202020204" pitchFamily="34" charset="0"/>
              </a:rPr>
              <a:t>- vessels arise from blood islands</a:t>
            </a:r>
          </a:p>
          <a:p>
            <a:pPr lvl="1" algn="just"/>
            <a:r>
              <a:rPr lang="en-US" sz="3200" b="1" dirty="0">
                <a:highlight>
                  <a:srgbClr val="FFFF00"/>
                </a:highlight>
                <a:latin typeface="Agency FB" panose="020B0503020202020204" pitchFamily="34" charset="0"/>
              </a:rPr>
              <a:t>Angiogenesis</a:t>
            </a:r>
            <a:r>
              <a:rPr lang="en-US" sz="3200" dirty="0">
                <a:latin typeface="Agency FB" panose="020B0503020202020204" pitchFamily="34" charset="0"/>
              </a:rPr>
              <a:t> - sprouting from existing vessels</a:t>
            </a:r>
          </a:p>
          <a:p>
            <a:pPr algn="just"/>
            <a:r>
              <a:rPr lang="en-US" sz="3200" dirty="0">
                <a:latin typeface="Agency FB" panose="020B0503020202020204" pitchFamily="34" charset="0"/>
              </a:rPr>
              <a:t>3 weeks IUL – Transitory blood islands in mesoderm surrounding the yolk sac</a:t>
            </a:r>
          </a:p>
          <a:p>
            <a:pPr algn="just"/>
            <a:r>
              <a:rPr lang="en-US" sz="3200" dirty="0">
                <a:latin typeface="Agency FB" panose="020B0503020202020204" pitchFamily="34" charset="0"/>
              </a:rPr>
              <a:t>Later in lateral plate mesoderm</a:t>
            </a:r>
          </a:p>
          <a:p>
            <a:pPr algn="just"/>
            <a:r>
              <a:rPr lang="en-US" sz="3200" b="1" dirty="0" err="1">
                <a:highlight>
                  <a:srgbClr val="FFFF00"/>
                </a:highlight>
                <a:latin typeface="Agency FB" panose="020B0503020202020204" pitchFamily="34" charset="0"/>
              </a:rPr>
              <a:t>Hemangioblasts</a:t>
            </a:r>
            <a:r>
              <a:rPr lang="en-US" sz="3200" dirty="0">
                <a:latin typeface="Agency FB" panose="020B0503020202020204" pitchFamily="34" charset="0"/>
              </a:rPr>
              <a:t> – precursor for vessel and blood cell formation</a:t>
            </a:r>
          </a:p>
          <a:p>
            <a:pPr algn="just"/>
            <a:r>
              <a:rPr lang="en-US" sz="3200" dirty="0">
                <a:latin typeface="Agency FB" panose="020B0503020202020204" pitchFamily="34" charset="0"/>
              </a:rPr>
              <a:t>Definitive hematopoietic stem cells from mesoderm surrounding the aorta in the aorta-gonad-mesonephros (AGM) region</a:t>
            </a:r>
          </a:p>
          <a:p>
            <a:pPr lvl="1" algn="just"/>
            <a:r>
              <a:rPr lang="en-US" sz="3200" dirty="0">
                <a:latin typeface="Agency FB" panose="020B0503020202020204" pitchFamily="34" charset="0"/>
              </a:rPr>
              <a:t>Colonize the liver- major hematopoietic organ of the embryo</a:t>
            </a:r>
          </a:p>
          <a:p>
            <a:pPr algn="just"/>
            <a:r>
              <a:rPr lang="en-US" sz="3200" dirty="0">
                <a:latin typeface="Agency FB" panose="020B0503020202020204" pitchFamily="34" charset="0"/>
              </a:rPr>
              <a:t>Stem cells from the liver colonize the bone marrow - definitive blood forming tissue from 7 months gestation.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747834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Autofit/>
          </a:bodyPr>
          <a:lstStyle/>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endParaRPr lang="en-US" sz="2200" dirty="0">
              <a:latin typeface="Agency FB" panose="020B0503020202020204" pitchFamily="34" charset="0"/>
            </a:endParaRPr>
          </a:p>
          <a:p>
            <a:pPr algn="just"/>
            <a:r>
              <a:rPr lang="en-US" sz="2200" dirty="0">
                <a:highlight>
                  <a:srgbClr val="FFFF00"/>
                </a:highlight>
                <a:latin typeface="Agency FB" panose="020B0503020202020204" pitchFamily="34" charset="0"/>
              </a:rPr>
              <a:t>A schematic diagram showing the contribution of various organs to hematopoiesis during development. During the period of yolk sac hematopoiesis, the earliest embryonic form of hemoglobin is synthesized called hemoglobin C2€2 . During the period of liver hematopoiesis, the fetal form of hemoglobin (</a:t>
            </a:r>
            <a:r>
              <a:rPr lang="en-US" sz="2200" dirty="0" err="1">
                <a:highlight>
                  <a:srgbClr val="FFFF00"/>
                </a:highlight>
                <a:latin typeface="Agency FB" panose="020B0503020202020204" pitchFamily="34" charset="0"/>
              </a:rPr>
              <a:t>HbF</a:t>
            </a:r>
            <a:r>
              <a:rPr lang="en-US" sz="2200" dirty="0">
                <a:highlight>
                  <a:srgbClr val="FFFF00"/>
                </a:highlight>
                <a:latin typeface="Agency FB" panose="020B0503020202020204" pitchFamily="34" charset="0"/>
              </a:rPr>
              <a:t>) is synthesized called hemoglobin </a:t>
            </a:r>
            <a:r>
              <a:rPr lang="en-US" sz="2200" dirty="0" err="1">
                <a:highlight>
                  <a:srgbClr val="FFFF00"/>
                </a:highlight>
                <a:latin typeface="Agency FB" panose="020B0503020202020204" pitchFamily="34" charset="0"/>
              </a:rPr>
              <a:t>azy</a:t>
            </a:r>
            <a:r>
              <a:rPr lang="en-US" sz="2200" dirty="0">
                <a:highlight>
                  <a:srgbClr val="FFFF00"/>
                </a:highlight>
                <a:latin typeface="Agency FB" panose="020B0503020202020204" pitchFamily="34" charset="0"/>
              </a:rPr>
              <a:t> 2 During the period of bone marrow hematopoiesis (about week 30), the adult form of hemoglobin (</a:t>
            </a:r>
            <a:r>
              <a:rPr lang="en-US" sz="2200" dirty="0" err="1">
                <a:highlight>
                  <a:srgbClr val="FFFF00"/>
                </a:highlight>
                <a:latin typeface="Agency FB" panose="020B0503020202020204" pitchFamily="34" charset="0"/>
              </a:rPr>
              <a:t>HbA</a:t>
            </a:r>
            <a:r>
              <a:rPr lang="en-US" sz="2200" dirty="0">
                <a:highlight>
                  <a:srgbClr val="FFFF00"/>
                </a:highlight>
                <a:latin typeface="Agency FB" panose="020B0503020202020204" pitchFamily="34" charset="0"/>
              </a:rPr>
              <a:t>) is synthesized called hemoglobin n 2 13 2, which gradually replaces hemoglobin etz-Y2 . Hemoglobin </a:t>
            </a:r>
            <a:r>
              <a:rPr lang="en-US" sz="2200" dirty="0" err="1">
                <a:highlight>
                  <a:srgbClr val="FFFF00"/>
                </a:highlight>
                <a:latin typeface="Agency FB" panose="020B0503020202020204" pitchFamily="34" charset="0"/>
              </a:rPr>
              <a:t>azy</a:t>
            </a:r>
            <a:r>
              <a:rPr lang="en-US" sz="2200" dirty="0">
                <a:highlight>
                  <a:srgbClr val="FFFF00"/>
                </a:highlight>
                <a:latin typeface="Agency FB" panose="020B0503020202020204" pitchFamily="34" charset="0"/>
              </a:rPr>
              <a:t> 2 is the predominant form of hemoglobin during pregnancy because it has a higher affinity for oxygen than the adult form of hemoglobin and thereby "pulls" oxygen from the maternal blood into fetal blood</a:t>
            </a:r>
          </a:p>
        </p:txBody>
      </p:sp>
      <p:pic>
        <p:nvPicPr>
          <p:cNvPr id="4" name="Picture 3">
            <a:extLst>
              <a:ext uri="{FF2B5EF4-FFF2-40B4-BE49-F238E27FC236}">
                <a16:creationId xmlns:a16="http://schemas.microsoft.com/office/drawing/2014/main" id="{F1A9A97D-411F-740C-1AB1-01D635AAB503}"/>
              </a:ext>
            </a:extLst>
          </p:cNvPr>
          <p:cNvPicPr>
            <a:picLocks noChangeAspect="1"/>
          </p:cNvPicPr>
          <p:nvPr/>
        </p:nvPicPr>
        <p:blipFill rotWithShape="1">
          <a:blip r:embed="rId2"/>
          <a:srcRect l="23523" t="24635" r="28637" b="22814"/>
          <a:stretch/>
        </p:blipFill>
        <p:spPr>
          <a:xfrm>
            <a:off x="484909" y="290946"/>
            <a:ext cx="10668000" cy="4128654"/>
          </a:xfrm>
          <a:prstGeom prst="rect">
            <a:avLst/>
          </a:prstGeom>
        </p:spPr>
      </p:pic>
    </p:spTree>
    <p:extLst>
      <p:ext uri="{BB962C8B-B14F-4D97-AF65-F5344CB8AC3E}">
        <p14:creationId xmlns:p14="http://schemas.microsoft.com/office/powerpoint/2010/main" val="38103646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Molecular Regulation of Blood and Blood Vessels</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55964"/>
            <a:ext cx="10515600" cy="5220999"/>
          </a:xfrm>
          <a:prstGeom prst="rect">
            <a:avLst/>
          </a:prstGeom>
        </p:spPr>
      </p:pic>
    </p:spTree>
    <p:extLst>
      <p:ext uri="{BB962C8B-B14F-4D97-AF65-F5344CB8AC3E}">
        <p14:creationId xmlns:p14="http://schemas.microsoft.com/office/powerpoint/2010/main" val="7945644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err="1">
                <a:latin typeface="Agency FB" panose="020B0503020202020204" pitchFamily="34" charset="0"/>
              </a:rPr>
              <a:t>Vasculogenesis</a:t>
            </a:r>
            <a:r>
              <a:rPr lang="en-US" sz="3200" dirty="0">
                <a:latin typeface="Agency FB" panose="020B0503020202020204" pitchFamily="34" charset="0"/>
              </a:rPr>
              <a:t>, FGF2 binds to its receptor FGFR on subpopulations of mesoderm cells and induces them to form </a:t>
            </a:r>
            <a:r>
              <a:rPr lang="en-US" sz="3200" dirty="0" err="1">
                <a:latin typeface="Agency FB" panose="020B0503020202020204" pitchFamily="34" charset="0"/>
              </a:rPr>
              <a:t>hemangioblasts</a:t>
            </a:r>
            <a:r>
              <a:rPr lang="en-US" sz="3200" dirty="0">
                <a:latin typeface="Agency FB" panose="020B0503020202020204" pitchFamily="34" charset="0"/>
              </a:rPr>
              <a:t>.</a:t>
            </a:r>
          </a:p>
          <a:p>
            <a:pPr algn="just"/>
            <a:endParaRPr lang="en-US" sz="3200" dirty="0">
              <a:latin typeface="Agency FB" panose="020B0503020202020204" pitchFamily="34" charset="0"/>
            </a:endParaRPr>
          </a:p>
          <a:p>
            <a:pPr algn="just"/>
            <a:r>
              <a:rPr lang="en-US" sz="3200" b="1" dirty="0">
                <a:solidFill>
                  <a:srgbClr val="FF0000"/>
                </a:solidFill>
                <a:highlight>
                  <a:srgbClr val="FFFF00"/>
                </a:highlight>
                <a:latin typeface="Agency FB" panose="020B0503020202020204" pitchFamily="34" charset="0"/>
              </a:rPr>
              <a:t>Under the influence of VEGF acting through two different receptors (VEGF-R2 VEGF-R1), these cells become endothelial and coalesce to form vessels</a:t>
            </a:r>
            <a:r>
              <a:rPr lang="en-US" sz="3200" dirty="0">
                <a:latin typeface="Agency FB" panose="020B0503020202020204" pitchFamily="34" charset="0"/>
              </a:rPr>
              <a:t>.</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Angiogenesis is also regulated by VEGF, which stimulates proliferation of endothelial cells at points where new vessels will sprout from existing ones.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Final modeling and stabilization of the vasculature are accomplished by PDGF and TGF-b.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617055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Clinical Correlate </a:t>
            </a:r>
          </a:p>
          <a:p>
            <a:pPr marL="0" indent="0" algn="just">
              <a:buNone/>
            </a:pPr>
            <a:r>
              <a:rPr lang="en-US" sz="3200" b="1" dirty="0">
                <a:solidFill>
                  <a:srgbClr val="FF0000"/>
                </a:solidFill>
                <a:latin typeface="Agency FB" panose="020B0503020202020204" pitchFamily="34" charset="0"/>
              </a:rPr>
              <a:t>   Capillary Hemangioma</a:t>
            </a:r>
          </a:p>
          <a:p>
            <a:pPr algn="just"/>
            <a:r>
              <a:rPr lang="en-US" sz="3200" dirty="0">
                <a:latin typeface="Agency FB" panose="020B0503020202020204" pitchFamily="34" charset="0"/>
              </a:rPr>
              <a:t>Abnormally dense collections of capillary blood vessels</a:t>
            </a:r>
          </a:p>
          <a:p>
            <a:pPr algn="just"/>
            <a:r>
              <a:rPr lang="en-US" sz="3200" dirty="0">
                <a:latin typeface="Agency FB" panose="020B0503020202020204" pitchFamily="34" charset="0"/>
              </a:rPr>
              <a:t>Most common tumors of infancy( app 10% of all births)</a:t>
            </a:r>
          </a:p>
          <a:p>
            <a:pPr algn="just"/>
            <a:r>
              <a:rPr lang="en-US" sz="3200" dirty="0">
                <a:latin typeface="Agency FB" panose="020B0503020202020204" pitchFamily="34" charset="0"/>
              </a:rPr>
              <a:t>Occur anywhere</a:t>
            </a:r>
          </a:p>
          <a:p>
            <a:pPr algn="just"/>
            <a:r>
              <a:rPr lang="en-US" sz="3200" dirty="0">
                <a:latin typeface="Agency FB" panose="020B0503020202020204" pitchFamily="34" charset="0"/>
              </a:rPr>
              <a:t>Associated with craniofacial structures</a:t>
            </a:r>
          </a:p>
          <a:p>
            <a:pPr algn="just"/>
            <a:r>
              <a:rPr lang="en-US" sz="3200" dirty="0">
                <a:latin typeface="Agency FB" panose="020B0503020202020204" pitchFamily="34" charset="0"/>
              </a:rPr>
              <a:t>Focal or diffuse</a:t>
            </a:r>
          </a:p>
          <a:p>
            <a:pPr algn="just"/>
            <a:r>
              <a:rPr lang="en-US" sz="3200" dirty="0">
                <a:latin typeface="Agency FB" panose="020B0503020202020204" pitchFamily="34" charset="0"/>
              </a:rPr>
              <a:t>Diffuse lesions cause more secondary complications; ulceration. Scarring, airway obstruction</a:t>
            </a:r>
          </a:p>
          <a:p>
            <a:pPr algn="just"/>
            <a:r>
              <a:rPr lang="en-US" sz="3200" dirty="0">
                <a:latin typeface="Agency FB" panose="020B0503020202020204" pitchFamily="34" charset="0"/>
              </a:rPr>
              <a:t>Insulin-like growth factor implicated.</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08640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Fertilization (In-vivo)</a:t>
            </a:r>
          </a:p>
          <a:p>
            <a:r>
              <a:rPr lang="en-US" sz="3200" b="1" dirty="0">
                <a:latin typeface="Agency FB" panose="020B0503020202020204" pitchFamily="34" charset="0"/>
              </a:rPr>
              <a:t>Capacitation of Sperm </a:t>
            </a:r>
          </a:p>
          <a:p>
            <a:pPr lvl="1"/>
            <a:r>
              <a:rPr lang="en-US" sz="3200" dirty="0">
                <a:latin typeface="Agency FB" panose="020B0503020202020204" pitchFamily="34" charset="0"/>
              </a:rPr>
              <a:t>Freshly ejaculated sperm undergo about 7hours of capacitation in the uterine cavity </a:t>
            </a:r>
          </a:p>
          <a:p>
            <a:pPr lvl="1"/>
            <a:r>
              <a:rPr lang="en-US" sz="3200" dirty="0">
                <a:latin typeface="Agency FB" panose="020B0503020202020204" pitchFamily="34" charset="0"/>
              </a:rPr>
              <a:t>Seminal proteins from the surface of the acrosome are removed  </a:t>
            </a:r>
          </a:p>
          <a:p>
            <a:pPr lvl="1"/>
            <a:r>
              <a:rPr lang="en-US" sz="3200" dirty="0">
                <a:latin typeface="Agency FB" panose="020B0503020202020204" pitchFamily="34" charset="0"/>
              </a:rPr>
              <a:t>There are no morphologic changes but the sperm are more active </a:t>
            </a:r>
          </a:p>
          <a:p>
            <a:pPr marL="457200" lvl="1" indent="0">
              <a:buNone/>
            </a:pPr>
            <a:endParaRPr lang="en-US" sz="3200" dirty="0">
              <a:latin typeface="Agency FB" panose="020B0503020202020204" pitchFamily="34" charset="0"/>
            </a:endParaRPr>
          </a:p>
          <a:p>
            <a:r>
              <a:rPr lang="en-US" sz="3200" dirty="0">
                <a:latin typeface="Agency FB" panose="020B0503020202020204" pitchFamily="34" charset="0"/>
              </a:rPr>
              <a:t>Capacitated sperm binds with zona pellucida via glycoprotein ZP3. Enzyme tyrosine kinase facilitates this fusion </a:t>
            </a:r>
          </a:p>
          <a:p>
            <a:endParaRPr lang="en-US" sz="3200" dirty="0">
              <a:latin typeface="Agency FB" panose="020B0503020202020204" pitchFamily="34" charset="0"/>
            </a:endParaRPr>
          </a:p>
          <a:p>
            <a:r>
              <a:rPr lang="en-US" sz="3200" dirty="0">
                <a:latin typeface="Agency FB" panose="020B0503020202020204" pitchFamily="34" charset="0"/>
              </a:rPr>
              <a:t>The process for sperm-oocyte fusion happens 12 – 24 </a:t>
            </a:r>
            <a:r>
              <a:rPr lang="en-US" sz="3200" dirty="0" err="1">
                <a:latin typeface="Agency FB" panose="020B0503020202020204" pitchFamily="34" charset="0"/>
              </a:rPr>
              <a:t>hrs</a:t>
            </a:r>
            <a:r>
              <a:rPr lang="en-US" sz="3200" dirty="0">
                <a:latin typeface="Agency FB" panose="020B0503020202020204" pitchFamily="34" charset="0"/>
              </a:rPr>
              <a:t> after ovulation.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3708993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Derivatives of Embryonic Endoderm</a:t>
            </a:r>
          </a:p>
          <a:p>
            <a:pPr algn="just"/>
            <a:r>
              <a:rPr lang="en-US" sz="3200" dirty="0">
                <a:latin typeface="Agency FB" panose="020B0503020202020204" pitchFamily="34" charset="0"/>
              </a:rPr>
              <a:t>The gastrointestinal system</a:t>
            </a:r>
          </a:p>
          <a:p>
            <a:pPr algn="just"/>
            <a:r>
              <a:rPr lang="en-US" sz="3200" dirty="0">
                <a:latin typeface="Agency FB" panose="020B0503020202020204" pitchFamily="34" charset="0"/>
              </a:rPr>
              <a:t>Cephalocaudal folding and closure of the lateral body folds incorporates a larger portion of the endoderm to form the gut tube.</a:t>
            </a:r>
          </a:p>
          <a:p>
            <a:pPr algn="just"/>
            <a:r>
              <a:rPr lang="en-US" sz="3200" dirty="0">
                <a:latin typeface="Agency FB" panose="020B0503020202020204" pitchFamily="34" charset="0"/>
              </a:rPr>
              <a:t>Divided into 3</a:t>
            </a:r>
          </a:p>
          <a:p>
            <a:pPr lvl="1" algn="just"/>
            <a:r>
              <a:rPr lang="en-US" sz="3200" b="1" dirty="0">
                <a:highlight>
                  <a:srgbClr val="FFFF00"/>
                </a:highlight>
                <a:latin typeface="Agency FB" panose="020B0503020202020204" pitchFamily="34" charset="0"/>
              </a:rPr>
              <a:t>Foregut</a:t>
            </a:r>
          </a:p>
          <a:p>
            <a:pPr lvl="1" algn="just"/>
            <a:r>
              <a:rPr lang="en-US" sz="3200" b="1" dirty="0">
                <a:highlight>
                  <a:srgbClr val="FFFF00"/>
                </a:highlight>
                <a:latin typeface="Agency FB" panose="020B0503020202020204" pitchFamily="34" charset="0"/>
              </a:rPr>
              <a:t>Midgut - Communicates with the yolk sac through the vitelline(yolk sac) duct.</a:t>
            </a:r>
          </a:p>
          <a:p>
            <a:pPr lvl="1" algn="just"/>
            <a:r>
              <a:rPr lang="en-US" sz="3200" b="1" dirty="0">
                <a:highlight>
                  <a:srgbClr val="FFFF00"/>
                </a:highlight>
                <a:latin typeface="Agency FB" panose="020B0503020202020204" pitchFamily="34" charset="0"/>
              </a:rPr>
              <a:t>Hindgut</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801626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500" b="1" dirty="0">
                <a:solidFill>
                  <a:srgbClr val="FF0000"/>
                </a:solidFill>
                <a:latin typeface="Agency FB" panose="020B0503020202020204" pitchFamily="34" charset="0"/>
              </a:rPr>
              <a:t>   Differentiation of Embryonic Endoderm</a:t>
            </a:r>
            <a:br>
              <a:rPr lang="en-US" sz="3500" b="1" dirty="0">
                <a:solidFill>
                  <a:srgbClr val="FF0000"/>
                </a:solidFill>
                <a:latin typeface="Agency FB" panose="020B0503020202020204" pitchFamily="34" charset="0"/>
              </a:rPr>
            </a:br>
            <a:endParaRPr lang="en-US" sz="3500" b="1" dirty="0">
              <a:solidFill>
                <a:srgbClr val="FF0000"/>
              </a:solidFill>
              <a:latin typeface="Agency FB" panose="020B0503020202020204"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69484"/>
            <a:ext cx="10354937" cy="5207479"/>
          </a:xfrm>
          <a:prstGeom prst="rect">
            <a:avLst/>
          </a:prstGeom>
        </p:spPr>
      </p:pic>
    </p:spTree>
    <p:extLst>
      <p:ext uri="{BB962C8B-B14F-4D97-AF65-F5344CB8AC3E}">
        <p14:creationId xmlns:p14="http://schemas.microsoft.com/office/powerpoint/2010/main" val="6121728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endParaRPr lang="en-US" sz="3200" dirty="0">
              <a:latin typeface="Agency FB" panose="020B0503020202020204" pitchFamily="34" charset="0"/>
            </a:endParaRPr>
          </a:p>
          <a:p>
            <a:pPr marL="0" indent="0" algn="just">
              <a:buNone/>
            </a:pPr>
            <a:endParaRPr lang="en-US" sz="3200" dirty="0">
              <a:latin typeface="Agency FB" panose="020B0503020202020204" pitchFamily="34" charset="0"/>
            </a:endParaRPr>
          </a:p>
          <a:p>
            <a:pPr marL="0" indent="0" algn="just">
              <a:buNone/>
            </a:pPr>
            <a:endParaRPr lang="en-US" sz="3200" dirty="0">
              <a:latin typeface="Agency FB" panose="020B0503020202020204" pitchFamily="34" charset="0"/>
            </a:endParaRPr>
          </a:p>
          <a:p>
            <a:pPr marL="0" indent="0" algn="just">
              <a:buNone/>
            </a:pPr>
            <a:endParaRPr lang="en-US" sz="3200" dirty="0">
              <a:latin typeface="Agency FB" panose="020B0503020202020204" pitchFamily="34"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073"/>
            <a:ext cx="10515600" cy="5705351"/>
          </a:xfrm>
          <a:prstGeom prst="rect">
            <a:avLst/>
          </a:prstGeom>
        </p:spPr>
      </p:pic>
    </p:spTree>
    <p:extLst>
      <p:ext uri="{BB962C8B-B14F-4D97-AF65-F5344CB8AC3E}">
        <p14:creationId xmlns:p14="http://schemas.microsoft.com/office/powerpoint/2010/main" val="19744880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Differentiation of Embryonic Endoderm</a:t>
            </a:r>
          </a:p>
          <a:p>
            <a:pPr algn="just"/>
            <a:r>
              <a:rPr lang="en-US" sz="3200" dirty="0">
                <a:latin typeface="Agency FB" panose="020B0503020202020204" pitchFamily="34" charset="0"/>
              </a:rPr>
              <a:t>Cephalic end - oropharyngeal membrane – separates stomodeum from pharynx. </a:t>
            </a:r>
          </a:p>
          <a:p>
            <a:pPr algn="just"/>
            <a:r>
              <a:rPr lang="en-US" sz="3200" dirty="0">
                <a:latin typeface="Agency FB" panose="020B0503020202020204" pitchFamily="34" charset="0"/>
              </a:rPr>
              <a:t>Ruptures at 4 weeks</a:t>
            </a:r>
          </a:p>
          <a:p>
            <a:pPr algn="just"/>
            <a:r>
              <a:rPr lang="en-US" sz="3200" dirty="0">
                <a:latin typeface="Agency FB" panose="020B0503020202020204" pitchFamily="34" charset="0"/>
              </a:rPr>
              <a:t>Caudal end- cloacal membrane-separates upper anal from </a:t>
            </a:r>
            <a:r>
              <a:rPr lang="en-US" sz="3200" dirty="0" err="1">
                <a:latin typeface="Agency FB" panose="020B0503020202020204" pitchFamily="34" charset="0"/>
              </a:rPr>
              <a:t>proctodaeum</a:t>
            </a:r>
            <a:r>
              <a:rPr lang="en-US" sz="3200" dirty="0">
                <a:latin typeface="Agency FB" panose="020B0503020202020204" pitchFamily="34" charset="0"/>
              </a:rPr>
              <a:t>. </a:t>
            </a:r>
          </a:p>
          <a:p>
            <a:pPr algn="just"/>
            <a:r>
              <a:rPr lang="en-US" sz="3200" dirty="0">
                <a:latin typeface="Agency FB" panose="020B0503020202020204" pitchFamily="34" charset="0"/>
              </a:rPr>
              <a:t>Breaks down at 7 weeks</a:t>
            </a:r>
          </a:p>
          <a:p>
            <a:pPr algn="just"/>
            <a:r>
              <a:rPr lang="en-US" sz="3200" dirty="0">
                <a:latin typeface="Agency FB" panose="020B0503020202020204" pitchFamily="34" charset="0"/>
              </a:rPr>
              <a:t>Incorporation of allantois into the body of the embryo – forms the cloaca</a:t>
            </a:r>
          </a:p>
          <a:p>
            <a:pPr algn="just"/>
            <a:r>
              <a:rPr lang="en-US" sz="3200" dirty="0">
                <a:latin typeface="Agency FB" panose="020B0503020202020204" pitchFamily="34" charset="0"/>
              </a:rPr>
              <a:t>Week 5- vitelline duct, allantois ad umbilical vessels restricted to the umbilical region.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9487451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Role of Yolk Sac</a:t>
            </a:r>
          </a:p>
          <a:p>
            <a:pPr algn="just"/>
            <a:r>
              <a:rPr lang="en-US" sz="3200" dirty="0">
                <a:latin typeface="Agency FB" panose="020B0503020202020204" pitchFamily="34" charset="0"/>
              </a:rPr>
              <a:t>Unclear</a:t>
            </a:r>
          </a:p>
          <a:p>
            <a:pPr algn="just"/>
            <a:r>
              <a:rPr lang="en-US" sz="3200" dirty="0">
                <a:latin typeface="Agency FB" panose="020B0503020202020204" pitchFamily="34" charset="0"/>
              </a:rPr>
              <a:t>Protective compartment</a:t>
            </a:r>
          </a:p>
          <a:p>
            <a:pPr algn="just"/>
            <a:r>
              <a:rPr lang="en-US" sz="3200" dirty="0">
                <a:latin typeface="Agency FB" panose="020B0503020202020204" pitchFamily="34" charset="0"/>
              </a:rPr>
              <a:t>Nutritive organ prior to establishment of blood vessels</a:t>
            </a:r>
          </a:p>
          <a:p>
            <a:pPr algn="just"/>
            <a:r>
              <a:rPr lang="en-US" sz="3200" dirty="0">
                <a:latin typeface="Agency FB" panose="020B0503020202020204" pitchFamily="34" charset="0"/>
              </a:rPr>
              <a:t>Contributes the 1</a:t>
            </a:r>
            <a:r>
              <a:rPr lang="en-US" sz="3200" baseline="30000" dirty="0">
                <a:latin typeface="Agency FB" panose="020B0503020202020204" pitchFamily="34" charset="0"/>
              </a:rPr>
              <a:t>st</a:t>
            </a:r>
            <a:r>
              <a:rPr lang="en-US" sz="3200" dirty="0">
                <a:latin typeface="Agency FB" panose="020B0503020202020204" pitchFamily="34" charset="0"/>
              </a:rPr>
              <a:t> transitory blood vessels</a:t>
            </a:r>
          </a:p>
          <a:p>
            <a:pPr algn="just"/>
            <a:r>
              <a:rPr lang="en-US" sz="3200" dirty="0">
                <a:latin typeface="Agency FB" panose="020B0503020202020204" pitchFamily="34" charset="0"/>
              </a:rPr>
              <a:t>Provide germ cells that reside in its posterior wall and late migrate to the gonads to for eggs and sperm.</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6846169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Derivatives of the Embryonic Endoderm</a:t>
            </a:r>
          </a:p>
          <a:p>
            <a:pPr algn="just"/>
            <a:r>
              <a:rPr lang="en-US" sz="3200" dirty="0">
                <a:highlight>
                  <a:srgbClr val="FFFF00"/>
                </a:highlight>
                <a:latin typeface="Agency FB" panose="020B0503020202020204" pitchFamily="34" charset="0"/>
              </a:rPr>
              <a:t>Epithelial lining of the primitive gut and intraembryonic portions of the allantois and vitelline duct.</a:t>
            </a:r>
          </a:p>
          <a:p>
            <a:pPr algn="just"/>
            <a:r>
              <a:rPr lang="en-US" sz="3200" dirty="0">
                <a:highlight>
                  <a:srgbClr val="FFFF00"/>
                </a:highlight>
                <a:latin typeface="Agency FB" panose="020B0503020202020204" pitchFamily="34" charset="0"/>
              </a:rPr>
              <a:t>Epithelial lining of the respiratory tract.</a:t>
            </a:r>
          </a:p>
          <a:p>
            <a:pPr algn="just"/>
            <a:r>
              <a:rPr lang="en-US" sz="3200" dirty="0">
                <a:highlight>
                  <a:srgbClr val="FFFF00"/>
                </a:highlight>
                <a:latin typeface="Agency FB" panose="020B0503020202020204" pitchFamily="34" charset="0"/>
              </a:rPr>
              <a:t>Parenchyma of the thyroid, parathyroids, liver and pancreas.</a:t>
            </a:r>
          </a:p>
          <a:p>
            <a:pPr algn="just"/>
            <a:r>
              <a:rPr lang="en-US" sz="3200" dirty="0">
                <a:highlight>
                  <a:srgbClr val="FFFF00"/>
                </a:highlight>
                <a:latin typeface="Agency FB" panose="020B0503020202020204" pitchFamily="34" charset="0"/>
              </a:rPr>
              <a:t>Reticular stroma of the tonsils and thymus.</a:t>
            </a:r>
          </a:p>
          <a:p>
            <a:pPr algn="just"/>
            <a:r>
              <a:rPr lang="en-US" sz="3200" dirty="0">
                <a:latin typeface="Agency FB" panose="020B0503020202020204" pitchFamily="34" charset="0"/>
              </a:rPr>
              <a:t>Epithelial lining of the urinary bladder and the urethra.</a:t>
            </a:r>
          </a:p>
          <a:p>
            <a:pPr algn="just"/>
            <a:r>
              <a:rPr lang="en-US" sz="3200" dirty="0">
                <a:latin typeface="Agency FB" panose="020B0503020202020204" pitchFamily="34" charset="0"/>
              </a:rPr>
              <a:t>Epithelial lining of the tympanic cavity and auditory tubes.</a:t>
            </a:r>
          </a:p>
          <a:p>
            <a:pPr algn="just"/>
            <a:r>
              <a:rPr lang="en-US" sz="3200" dirty="0">
                <a:latin typeface="Agency FB" panose="020B0503020202020204" pitchFamily="34" charset="0"/>
              </a:rPr>
              <a:t>Pharyngeal pouches.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4184710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Derivatives of the Embryonic Endoderm</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86" y="928255"/>
            <a:ext cx="10212636" cy="5248708"/>
          </a:xfrm>
          <a:prstGeom prst="rect">
            <a:avLst/>
          </a:prstGeom>
        </p:spPr>
      </p:pic>
    </p:spTree>
    <p:extLst>
      <p:ext uri="{BB962C8B-B14F-4D97-AF65-F5344CB8AC3E}">
        <p14:creationId xmlns:p14="http://schemas.microsoft.com/office/powerpoint/2010/main" val="41964009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500" b="1" dirty="0">
                <a:solidFill>
                  <a:srgbClr val="FF0000"/>
                </a:solidFill>
                <a:latin typeface="Agency FB" panose="020B0503020202020204" pitchFamily="34" charset="0"/>
              </a:rPr>
              <a:t>   External Appearance During the Second Month</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911" t="3256" r="1785" b="5901"/>
          <a:stretch>
            <a:fillRect/>
          </a:stretch>
        </p:blipFill>
        <p:spPr bwMode="auto">
          <a:xfrm>
            <a:off x="838200" y="997527"/>
            <a:ext cx="10515600" cy="517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378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External Appearance During the Second Month</a:t>
            </a:r>
          </a:p>
          <a:p>
            <a:pPr algn="just"/>
            <a:r>
              <a:rPr lang="en-US" sz="3200" dirty="0">
                <a:latin typeface="Agency FB" panose="020B0503020202020204" pitchFamily="34" charset="0"/>
              </a:rPr>
              <a:t>Age of embryo expressed in </a:t>
            </a:r>
            <a:r>
              <a:rPr lang="en-US" sz="3200" dirty="0" err="1">
                <a:latin typeface="Agency FB" panose="020B0503020202020204" pitchFamily="34" charset="0"/>
              </a:rPr>
              <a:t>somites</a:t>
            </a:r>
            <a:endParaRPr lang="en-US" sz="3200" dirty="0">
              <a:latin typeface="Agency FB" panose="020B0503020202020204" pitchFamily="34" charset="0"/>
            </a:endParaRPr>
          </a:p>
          <a:p>
            <a:pPr algn="just"/>
            <a:r>
              <a:rPr lang="en-US" sz="3200" dirty="0">
                <a:latin typeface="Agency FB" panose="020B0503020202020204" pitchFamily="34" charset="0"/>
              </a:rPr>
              <a:t>Counting them is difficult during the 2</a:t>
            </a:r>
            <a:r>
              <a:rPr lang="en-US" sz="3200" baseline="30000" dirty="0">
                <a:latin typeface="Agency FB" panose="020B0503020202020204" pitchFamily="34" charset="0"/>
              </a:rPr>
              <a:t>nd</a:t>
            </a:r>
            <a:r>
              <a:rPr lang="en-US" sz="3200" dirty="0">
                <a:latin typeface="Agency FB" panose="020B0503020202020204" pitchFamily="34" charset="0"/>
              </a:rPr>
              <a:t> month</a:t>
            </a:r>
          </a:p>
          <a:p>
            <a:pPr algn="just"/>
            <a:r>
              <a:rPr lang="en-US" sz="3200" dirty="0">
                <a:highlight>
                  <a:srgbClr val="FFFF00"/>
                </a:highlight>
                <a:latin typeface="Agency FB" panose="020B0503020202020204" pitchFamily="34" charset="0"/>
              </a:rPr>
              <a:t>Age then indicated as crown-rump length(CRL) – a measurement from the vertex of the skull to the midpoint between the apices of the buttocks</a:t>
            </a:r>
            <a:r>
              <a:rPr lang="en-US" sz="3200" dirty="0">
                <a:latin typeface="Agency FB" panose="020B0503020202020204" pitchFamily="34" charset="0"/>
              </a:rPr>
              <a:t>.</a:t>
            </a:r>
          </a:p>
          <a:p>
            <a:pPr algn="just"/>
            <a:r>
              <a:rPr lang="en-US" sz="3200" dirty="0">
                <a:latin typeface="Agency FB" panose="020B0503020202020204" pitchFamily="34" charset="0"/>
              </a:rPr>
              <a:t>Increase in head size.</a:t>
            </a:r>
          </a:p>
          <a:p>
            <a:pPr algn="just"/>
            <a:r>
              <a:rPr lang="en-US" sz="3200" dirty="0">
                <a:latin typeface="Agency FB" panose="020B0503020202020204" pitchFamily="34" charset="0"/>
              </a:rPr>
              <a:t>Formation of limbs, face ,ears, nose and eyes.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874907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dirty="0">
                <a:latin typeface="Agency FB" panose="020B0503020202020204" pitchFamily="34" charset="0"/>
              </a:rPr>
              <a:t>   </a:t>
            </a:r>
            <a:r>
              <a:rPr lang="en-US" sz="3500" b="1" dirty="0">
                <a:solidFill>
                  <a:srgbClr val="FF0000"/>
                </a:solidFill>
                <a:latin typeface="Agency FB" panose="020B0503020202020204" pitchFamily="34" charset="0"/>
              </a:rPr>
              <a:t>Clinical Correlate</a:t>
            </a:r>
          </a:p>
          <a:p>
            <a:pPr algn="just"/>
            <a:r>
              <a:rPr lang="en-US" sz="3500" dirty="0">
                <a:highlight>
                  <a:srgbClr val="FFFF00"/>
                </a:highlight>
                <a:latin typeface="Agency FB" panose="020B0503020202020204" pitchFamily="34" charset="0"/>
              </a:rPr>
              <a:t>Stem cell populations establishing each organ primordia appear during embryogenesis/organogenesis( week 3 - 8).</a:t>
            </a:r>
          </a:p>
          <a:p>
            <a:pPr algn="just"/>
            <a:r>
              <a:rPr lang="en-US" sz="3500" dirty="0">
                <a:highlight>
                  <a:srgbClr val="FFFF00"/>
                </a:highlight>
                <a:latin typeface="Agency FB" panose="020B0503020202020204" pitchFamily="34" charset="0"/>
              </a:rPr>
              <a:t>Sensitive to insult from genetic and environmental influences</a:t>
            </a:r>
            <a:r>
              <a:rPr lang="en-US" sz="3500" dirty="0">
                <a:latin typeface="Agency FB" panose="020B0503020202020204" pitchFamily="34" charset="0"/>
              </a:rPr>
              <a:t>.</a:t>
            </a:r>
          </a:p>
          <a:p>
            <a:pPr algn="just"/>
            <a:r>
              <a:rPr lang="en-US" sz="3500" b="1" dirty="0">
                <a:solidFill>
                  <a:srgbClr val="FF0000"/>
                </a:solidFill>
                <a:latin typeface="Agency FB" panose="020B0503020202020204" pitchFamily="34" charset="0"/>
              </a:rPr>
              <a:t>Mother may not realize she is pregnant yet especially during weeks 3 and 4 and may not take necessary precautions</a:t>
            </a:r>
            <a:r>
              <a:rPr lang="en-US" sz="3500" dirty="0">
                <a:latin typeface="Agency FB" panose="020B0503020202020204" pitchFamily="34" charset="0"/>
              </a:rPr>
              <a:t>.</a:t>
            </a:r>
          </a:p>
          <a:p>
            <a:pPr algn="just"/>
            <a:endParaRPr lang="en-US" sz="3500" dirty="0">
              <a:latin typeface="Agency FB" panose="020B0503020202020204" pitchFamily="34" charset="0"/>
            </a:endParaRPr>
          </a:p>
        </p:txBody>
      </p:sp>
    </p:spTree>
    <p:extLst>
      <p:ext uri="{BB962C8B-B14F-4D97-AF65-F5344CB8AC3E}">
        <p14:creationId xmlns:p14="http://schemas.microsoft.com/office/powerpoint/2010/main" val="269762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algn="just"/>
            <a:endParaRPr lang="en-US" sz="2400" b="1" dirty="0">
              <a:latin typeface="Agency FB" panose="020B0503020202020204" pitchFamily="34" charset="0"/>
            </a:endParaRPr>
          </a:p>
          <a:p>
            <a:pPr marL="0" indent="0" algn="just">
              <a:buNone/>
            </a:pPr>
            <a:r>
              <a:rPr lang="en-US" sz="2400" b="1" dirty="0">
                <a:latin typeface="Agency FB" panose="020B0503020202020204" pitchFamily="34" charset="0"/>
              </a:rPr>
              <a:t>    </a:t>
            </a:r>
            <a:r>
              <a:rPr lang="en-US" sz="2400" b="1" dirty="0">
                <a:highlight>
                  <a:srgbClr val="FFFF00"/>
                </a:highlight>
                <a:latin typeface="Agency FB" panose="020B0503020202020204" pitchFamily="34" charset="0"/>
              </a:rPr>
              <a:t>(A) The stages of human development during week 1. (B) A day 7 blastocyst</a:t>
            </a:r>
          </a:p>
        </p:txBody>
      </p:sp>
      <p:pic>
        <p:nvPicPr>
          <p:cNvPr id="4" name="Picture 3">
            <a:extLst>
              <a:ext uri="{FF2B5EF4-FFF2-40B4-BE49-F238E27FC236}">
                <a16:creationId xmlns:a16="http://schemas.microsoft.com/office/drawing/2014/main" id="{4D49C1B0-BFE6-F41E-EFE4-1E9CA35FBE16}"/>
              </a:ext>
            </a:extLst>
          </p:cNvPr>
          <p:cNvPicPr>
            <a:picLocks noChangeAspect="1"/>
          </p:cNvPicPr>
          <p:nvPr/>
        </p:nvPicPr>
        <p:blipFill rotWithShape="1">
          <a:blip r:embed="rId2"/>
          <a:srcRect l="28068" t="18368" r="26704" b="13922"/>
          <a:stretch/>
        </p:blipFill>
        <p:spPr>
          <a:xfrm>
            <a:off x="609600" y="484909"/>
            <a:ext cx="10861964" cy="5569527"/>
          </a:xfrm>
          <a:prstGeom prst="rect">
            <a:avLst/>
          </a:prstGeom>
        </p:spPr>
      </p:pic>
    </p:spTree>
    <p:extLst>
      <p:ext uri="{BB962C8B-B14F-4D97-AF65-F5344CB8AC3E}">
        <p14:creationId xmlns:p14="http://schemas.microsoft.com/office/powerpoint/2010/main" val="18799794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58000"/>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Summary of Weeks 3 - 9</a:t>
            </a:r>
          </a:p>
        </p:txBody>
      </p:sp>
      <p:graphicFrame>
        <p:nvGraphicFramePr>
          <p:cNvPr id="2" name="Table 1"/>
          <p:cNvGraphicFramePr>
            <a:graphicFrameLocks noGrp="1"/>
          </p:cNvGraphicFramePr>
          <p:nvPr>
            <p:extLst>
              <p:ext uri="{D42A27DB-BD31-4B8C-83A1-F6EECF244321}">
                <p14:modId xmlns:p14="http://schemas.microsoft.com/office/powerpoint/2010/main" val="2578817058"/>
              </p:ext>
            </p:extLst>
          </p:nvPr>
        </p:nvGraphicFramePr>
        <p:xfrm>
          <a:off x="0" y="568036"/>
          <a:ext cx="12192000" cy="6290658"/>
        </p:xfrm>
        <a:graphic>
          <a:graphicData uri="http://schemas.openxmlformats.org/drawingml/2006/table">
            <a:tbl>
              <a:tblPr firstRow="1" bandRow="1">
                <a:tableStyleId>{073A0DAA-6AF3-43AB-8588-CEC1D06C72B9}</a:tableStyleId>
              </a:tblPr>
              <a:tblGrid>
                <a:gridCol w="997527">
                  <a:extLst>
                    <a:ext uri="{9D8B030D-6E8A-4147-A177-3AD203B41FA5}">
                      <a16:colId xmlns:a16="http://schemas.microsoft.com/office/drawing/2014/main" val="3172908708"/>
                    </a:ext>
                  </a:extLst>
                </a:gridCol>
                <a:gridCol w="1163782">
                  <a:extLst>
                    <a:ext uri="{9D8B030D-6E8A-4147-A177-3AD203B41FA5}">
                      <a16:colId xmlns:a16="http://schemas.microsoft.com/office/drawing/2014/main" val="2510568127"/>
                    </a:ext>
                  </a:extLst>
                </a:gridCol>
                <a:gridCol w="1828800">
                  <a:extLst>
                    <a:ext uri="{9D8B030D-6E8A-4147-A177-3AD203B41FA5}">
                      <a16:colId xmlns:a16="http://schemas.microsoft.com/office/drawing/2014/main" val="2360075990"/>
                    </a:ext>
                  </a:extLst>
                </a:gridCol>
                <a:gridCol w="8201891">
                  <a:extLst>
                    <a:ext uri="{9D8B030D-6E8A-4147-A177-3AD203B41FA5}">
                      <a16:colId xmlns:a16="http://schemas.microsoft.com/office/drawing/2014/main" val="4233734643"/>
                    </a:ext>
                  </a:extLst>
                </a:gridCol>
              </a:tblGrid>
              <a:tr h="786246">
                <a:tc>
                  <a:txBody>
                    <a:bodyPr/>
                    <a:lstStyle/>
                    <a:p>
                      <a:r>
                        <a:rPr lang="en-US" sz="2600" dirty="0">
                          <a:latin typeface="Agency FB" panose="020B0503020202020204" pitchFamily="34" charset="0"/>
                        </a:rPr>
                        <a:t>Days</a:t>
                      </a:r>
                    </a:p>
                  </a:txBody>
                  <a:tcPr/>
                </a:tc>
                <a:tc>
                  <a:txBody>
                    <a:bodyPr/>
                    <a:lstStyle/>
                    <a:p>
                      <a:r>
                        <a:rPr lang="en-US" sz="2600" dirty="0">
                          <a:latin typeface="Agency FB" panose="020B0503020202020204" pitchFamily="34" charset="0"/>
                        </a:rPr>
                        <a:t>Somites</a:t>
                      </a:r>
                    </a:p>
                  </a:txBody>
                  <a:tcPr/>
                </a:tc>
                <a:tc>
                  <a:txBody>
                    <a:bodyPr/>
                    <a:lstStyle/>
                    <a:p>
                      <a:r>
                        <a:rPr lang="en-US" sz="2600" dirty="0">
                          <a:latin typeface="Agency FB" panose="020B0503020202020204" pitchFamily="34" charset="0"/>
                        </a:rPr>
                        <a:t>Length (mm)</a:t>
                      </a:r>
                    </a:p>
                  </a:txBody>
                  <a:tcPr/>
                </a:tc>
                <a:tc>
                  <a:txBody>
                    <a:bodyPr/>
                    <a:lstStyle/>
                    <a:p>
                      <a:r>
                        <a:rPr lang="en-US" sz="2600" dirty="0">
                          <a:latin typeface="Agency FB" panose="020B0503020202020204" pitchFamily="34" charset="0"/>
                        </a:rPr>
                        <a:t>Characteristic Features</a:t>
                      </a:r>
                    </a:p>
                  </a:txBody>
                  <a:tcPr/>
                </a:tc>
                <a:extLst>
                  <a:ext uri="{0D108BD9-81ED-4DB2-BD59-A6C34878D82A}">
                    <a16:rowId xmlns:a16="http://schemas.microsoft.com/office/drawing/2014/main" val="3648083546"/>
                  </a:ext>
                </a:extLst>
              </a:tr>
              <a:tr h="786246">
                <a:tc>
                  <a:txBody>
                    <a:bodyPr/>
                    <a:lstStyle/>
                    <a:p>
                      <a:r>
                        <a:rPr lang="en-US" sz="2600" dirty="0">
                          <a:latin typeface="Agency FB" panose="020B0503020202020204" pitchFamily="34" charset="0"/>
                        </a:rPr>
                        <a:t>14–15</a:t>
                      </a:r>
                    </a:p>
                  </a:txBody>
                  <a:tcPr/>
                </a:tc>
                <a:tc>
                  <a:txBody>
                    <a:bodyPr/>
                    <a:lstStyle/>
                    <a:p>
                      <a:r>
                        <a:rPr lang="en-US" sz="2600" dirty="0">
                          <a:latin typeface="Agency FB" panose="020B0503020202020204" pitchFamily="34" charset="0"/>
                        </a:rPr>
                        <a:t>0</a:t>
                      </a:r>
                    </a:p>
                  </a:txBody>
                  <a:tcPr/>
                </a:tc>
                <a:tc>
                  <a:txBody>
                    <a:bodyPr/>
                    <a:lstStyle/>
                    <a:p>
                      <a:r>
                        <a:rPr lang="en-US" sz="2600" dirty="0">
                          <a:latin typeface="Agency FB" panose="020B0503020202020204" pitchFamily="34" charset="0"/>
                        </a:rPr>
                        <a:t>0.2</a:t>
                      </a:r>
                    </a:p>
                  </a:txBody>
                  <a:tcPr/>
                </a:tc>
                <a:tc>
                  <a:txBody>
                    <a:bodyPr/>
                    <a:lstStyle/>
                    <a:p>
                      <a:r>
                        <a:rPr lang="en-US" sz="2600" dirty="0">
                          <a:latin typeface="Agency FB" panose="020B0503020202020204" pitchFamily="34" charset="0"/>
                        </a:rPr>
                        <a:t>Appearance of primitive streak</a:t>
                      </a:r>
                    </a:p>
                  </a:txBody>
                  <a:tcPr/>
                </a:tc>
                <a:extLst>
                  <a:ext uri="{0D108BD9-81ED-4DB2-BD59-A6C34878D82A}">
                    <a16:rowId xmlns:a16="http://schemas.microsoft.com/office/drawing/2014/main" val="2861977425"/>
                  </a:ext>
                </a:extLst>
              </a:tr>
              <a:tr h="786246">
                <a:tc>
                  <a:txBody>
                    <a:bodyPr/>
                    <a:lstStyle/>
                    <a:p>
                      <a:r>
                        <a:rPr lang="en-US" sz="2600" dirty="0">
                          <a:latin typeface="Agency FB" panose="020B0503020202020204" pitchFamily="34" charset="0"/>
                        </a:rPr>
                        <a:t>16-18</a:t>
                      </a:r>
                    </a:p>
                  </a:txBody>
                  <a:tcPr/>
                </a:tc>
                <a:tc>
                  <a:txBody>
                    <a:bodyPr/>
                    <a:lstStyle/>
                    <a:p>
                      <a:r>
                        <a:rPr lang="en-US" sz="2600" dirty="0">
                          <a:latin typeface="Agency FB" panose="020B0503020202020204" pitchFamily="34" charset="0"/>
                        </a:rPr>
                        <a:t>0</a:t>
                      </a:r>
                    </a:p>
                  </a:txBody>
                  <a:tcPr/>
                </a:tc>
                <a:tc>
                  <a:txBody>
                    <a:bodyPr/>
                    <a:lstStyle/>
                    <a:p>
                      <a:r>
                        <a:rPr lang="en-US" sz="2600" dirty="0">
                          <a:latin typeface="Agency FB" panose="020B0503020202020204" pitchFamily="34" charset="0"/>
                        </a:rPr>
                        <a:t>0.4</a:t>
                      </a:r>
                    </a:p>
                  </a:txBody>
                  <a:tcPr/>
                </a:tc>
                <a:tc>
                  <a:txBody>
                    <a:bodyPr/>
                    <a:lstStyle/>
                    <a:p>
                      <a:r>
                        <a:rPr lang="en-US" sz="2600" dirty="0">
                          <a:latin typeface="Agency FB" panose="020B0503020202020204" pitchFamily="34" charset="0"/>
                        </a:rPr>
                        <a:t>Notochordal process appears; </a:t>
                      </a:r>
                      <a:r>
                        <a:rPr lang="en-US" sz="2600" dirty="0" err="1">
                          <a:latin typeface="Agency FB" panose="020B0503020202020204" pitchFamily="34" charset="0"/>
                        </a:rPr>
                        <a:t>hemopoietic</a:t>
                      </a:r>
                      <a:r>
                        <a:rPr lang="en-US" sz="2600" dirty="0">
                          <a:latin typeface="Agency FB" panose="020B0503020202020204" pitchFamily="34" charset="0"/>
                        </a:rPr>
                        <a:t> cells in yolk sac</a:t>
                      </a:r>
                    </a:p>
                  </a:txBody>
                  <a:tcPr/>
                </a:tc>
                <a:extLst>
                  <a:ext uri="{0D108BD9-81ED-4DB2-BD59-A6C34878D82A}">
                    <a16:rowId xmlns:a16="http://schemas.microsoft.com/office/drawing/2014/main" val="1601560770"/>
                  </a:ext>
                </a:extLst>
              </a:tr>
              <a:tr h="786246">
                <a:tc>
                  <a:txBody>
                    <a:bodyPr/>
                    <a:lstStyle/>
                    <a:p>
                      <a:r>
                        <a:rPr lang="en-US" sz="2600" dirty="0">
                          <a:latin typeface="Agency FB" panose="020B0503020202020204" pitchFamily="34" charset="0"/>
                        </a:rPr>
                        <a:t>19-20</a:t>
                      </a:r>
                    </a:p>
                  </a:txBody>
                  <a:tcPr/>
                </a:tc>
                <a:tc>
                  <a:txBody>
                    <a:bodyPr/>
                    <a:lstStyle/>
                    <a:p>
                      <a:r>
                        <a:rPr lang="en-US" sz="2600" dirty="0">
                          <a:latin typeface="Agency FB" panose="020B0503020202020204" pitchFamily="34" charset="0"/>
                        </a:rPr>
                        <a:t>0</a:t>
                      </a:r>
                    </a:p>
                  </a:txBody>
                  <a:tcPr/>
                </a:tc>
                <a:tc>
                  <a:txBody>
                    <a:bodyPr/>
                    <a:lstStyle/>
                    <a:p>
                      <a:endParaRPr lang="en-US" sz="2600" dirty="0">
                        <a:latin typeface="Agency FB" panose="020B0503020202020204" pitchFamily="34" charset="0"/>
                      </a:endParaRPr>
                    </a:p>
                  </a:txBody>
                  <a:tcPr/>
                </a:tc>
                <a:tc>
                  <a:txBody>
                    <a:bodyPr/>
                    <a:lstStyle/>
                    <a:p>
                      <a:r>
                        <a:rPr lang="en-US" sz="2600" dirty="0">
                          <a:latin typeface="Agency FB" panose="020B0503020202020204" pitchFamily="34" charset="0"/>
                        </a:rPr>
                        <a:t>Intraembryonic mesoderm spread under cranial ectoderm; primitive streak continues; umbilical vessels and cranial neural folds beginning to form</a:t>
                      </a:r>
                    </a:p>
                  </a:txBody>
                  <a:tcPr/>
                </a:tc>
                <a:extLst>
                  <a:ext uri="{0D108BD9-81ED-4DB2-BD59-A6C34878D82A}">
                    <a16:rowId xmlns:a16="http://schemas.microsoft.com/office/drawing/2014/main" val="2063067514"/>
                  </a:ext>
                </a:extLst>
              </a:tr>
              <a:tr h="786246">
                <a:tc>
                  <a:txBody>
                    <a:bodyPr/>
                    <a:lstStyle/>
                    <a:p>
                      <a:r>
                        <a:rPr lang="en-US" sz="2600" dirty="0">
                          <a:latin typeface="Agency FB" panose="020B0503020202020204" pitchFamily="34" charset="0"/>
                        </a:rPr>
                        <a:t>20-21</a:t>
                      </a:r>
                    </a:p>
                  </a:txBody>
                  <a:tcPr/>
                </a:tc>
                <a:tc>
                  <a:txBody>
                    <a:bodyPr/>
                    <a:lstStyle/>
                    <a:p>
                      <a:r>
                        <a:rPr lang="en-US" sz="2600" dirty="0">
                          <a:latin typeface="Agency FB" panose="020B0503020202020204" pitchFamily="34" charset="0"/>
                        </a:rPr>
                        <a:t>1-4</a:t>
                      </a:r>
                    </a:p>
                  </a:txBody>
                  <a:tcPr/>
                </a:tc>
                <a:tc>
                  <a:txBody>
                    <a:bodyPr/>
                    <a:lstStyle/>
                    <a:p>
                      <a:r>
                        <a:rPr lang="en-US" sz="2600" dirty="0">
                          <a:latin typeface="Agency FB" panose="020B0503020202020204" pitchFamily="34" charset="0"/>
                        </a:rPr>
                        <a:t>2.0-3.0</a:t>
                      </a:r>
                    </a:p>
                  </a:txBody>
                  <a:tcPr/>
                </a:tc>
                <a:tc>
                  <a:txBody>
                    <a:bodyPr/>
                    <a:lstStyle/>
                    <a:p>
                      <a:r>
                        <a:rPr lang="en-US" sz="2600" dirty="0">
                          <a:latin typeface="Agency FB" panose="020B0503020202020204" pitchFamily="34" charset="0"/>
                        </a:rPr>
                        <a:t>Cranial neural folds elevated and deep neural groove established; embryo beginning to bend</a:t>
                      </a:r>
                    </a:p>
                  </a:txBody>
                  <a:tcPr/>
                </a:tc>
                <a:extLst>
                  <a:ext uri="{0D108BD9-81ED-4DB2-BD59-A6C34878D82A}">
                    <a16:rowId xmlns:a16="http://schemas.microsoft.com/office/drawing/2014/main" val="2267975187"/>
                  </a:ext>
                </a:extLst>
              </a:tr>
              <a:tr h="786246">
                <a:tc>
                  <a:txBody>
                    <a:bodyPr/>
                    <a:lstStyle/>
                    <a:p>
                      <a:r>
                        <a:rPr lang="en-US" sz="2600" dirty="0">
                          <a:latin typeface="Agency FB" panose="020B0503020202020204" pitchFamily="34" charset="0"/>
                        </a:rPr>
                        <a:t>22-23</a:t>
                      </a:r>
                    </a:p>
                  </a:txBody>
                  <a:tcPr/>
                </a:tc>
                <a:tc>
                  <a:txBody>
                    <a:bodyPr/>
                    <a:lstStyle/>
                    <a:p>
                      <a:r>
                        <a:rPr lang="en-US" sz="2600" dirty="0">
                          <a:latin typeface="Agency FB" panose="020B0503020202020204" pitchFamily="34" charset="0"/>
                        </a:rPr>
                        <a:t>5-12</a:t>
                      </a:r>
                    </a:p>
                  </a:txBody>
                  <a:tcPr/>
                </a:tc>
                <a:tc>
                  <a:txBody>
                    <a:bodyPr/>
                    <a:lstStyle/>
                    <a:p>
                      <a:r>
                        <a:rPr lang="en-US" sz="2600" dirty="0">
                          <a:latin typeface="Agency FB" panose="020B0503020202020204" pitchFamily="34" charset="0"/>
                        </a:rPr>
                        <a:t>3.0-3.5</a:t>
                      </a:r>
                    </a:p>
                  </a:txBody>
                  <a:tcPr/>
                </a:tc>
                <a:tc>
                  <a:txBody>
                    <a:bodyPr/>
                    <a:lstStyle/>
                    <a:p>
                      <a:r>
                        <a:rPr lang="en-US" sz="2600" dirty="0">
                          <a:latin typeface="Agency FB" panose="020B0503020202020204" pitchFamily="34" charset="0"/>
                        </a:rPr>
                        <a:t>Fusion of neural folds begins in cervical region; cranial and caudal </a:t>
                      </a:r>
                      <a:r>
                        <a:rPr lang="en-US" sz="2600" dirty="0" err="1">
                          <a:latin typeface="Agency FB" panose="020B0503020202020204" pitchFamily="34" charset="0"/>
                        </a:rPr>
                        <a:t>neuropores</a:t>
                      </a:r>
                      <a:r>
                        <a:rPr lang="en-US" sz="2600" dirty="0">
                          <a:latin typeface="Agency FB" panose="020B0503020202020204" pitchFamily="34" charset="0"/>
                        </a:rPr>
                        <a:t> open widely; visceral arches 1 and 2 present; heart tube beginning to fold</a:t>
                      </a:r>
                    </a:p>
                  </a:txBody>
                  <a:tcPr/>
                </a:tc>
                <a:extLst>
                  <a:ext uri="{0D108BD9-81ED-4DB2-BD59-A6C34878D82A}">
                    <a16:rowId xmlns:a16="http://schemas.microsoft.com/office/drawing/2014/main" val="4161690153"/>
                  </a:ext>
                </a:extLst>
              </a:tr>
              <a:tr h="786246">
                <a:tc>
                  <a:txBody>
                    <a:bodyPr/>
                    <a:lstStyle/>
                    <a:p>
                      <a:r>
                        <a:rPr lang="en-US" sz="2600" dirty="0">
                          <a:latin typeface="Agency FB" panose="020B0503020202020204" pitchFamily="34" charset="0"/>
                        </a:rPr>
                        <a:t>24-25</a:t>
                      </a:r>
                    </a:p>
                  </a:txBody>
                  <a:tcPr/>
                </a:tc>
                <a:tc>
                  <a:txBody>
                    <a:bodyPr/>
                    <a:lstStyle/>
                    <a:p>
                      <a:r>
                        <a:rPr lang="en-US" sz="2600" dirty="0">
                          <a:latin typeface="Agency FB" panose="020B0503020202020204" pitchFamily="34" charset="0"/>
                        </a:rPr>
                        <a:t>13-20</a:t>
                      </a:r>
                    </a:p>
                  </a:txBody>
                  <a:tcPr/>
                </a:tc>
                <a:tc>
                  <a:txBody>
                    <a:bodyPr/>
                    <a:lstStyle/>
                    <a:p>
                      <a:r>
                        <a:rPr lang="en-US" sz="2600" dirty="0">
                          <a:latin typeface="Agency FB" panose="020B0503020202020204" pitchFamily="34" charset="0"/>
                        </a:rPr>
                        <a:t>3.0-4.5</a:t>
                      </a:r>
                    </a:p>
                  </a:txBody>
                  <a:tcPr/>
                </a:tc>
                <a:tc>
                  <a:txBody>
                    <a:bodyPr/>
                    <a:lstStyle/>
                    <a:p>
                      <a:r>
                        <a:rPr lang="en-US" sz="2600" dirty="0" err="1">
                          <a:latin typeface="Agency FB" panose="020B0503020202020204" pitchFamily="34" charset="0"/>
                        </a:rPr>
                        <a:t>Cephalocaudal</a:t>
                      </a:r>
                      <a:r>
                        <a:rPr lang="en-US" sz="2600" dirty="0">
                          <a:latin typeface="Agency FB" panose="020B0503020202020204" pitchFamily="34" charset="0"/>
                        </a:rPr>
                        <a:t> folding under way; cranial </a:t>
                      </a:r>
                      <a:r>
                        <a:rPr lang="en-US" sz="2600" dirty="0" err="1">
                          <a:latin typeface="Agency FB" panose="020B0503020202020204" pitchFamily="34" charset="0"/>
                        </a:rPr>
                        <a:t>neuropore</a:t>
                      </a:r>
                      <a:r>
                        <a:rPr lang="en-US" sz="2600" dirty="0">
                          <a:latin typeface="Agency FB" panose="020B0503020202020204" pitchFamily="34" charset="0"/>
                        </a:rPr>
                        <a:t> closing or closed; optic vesicles formed; </a:t>
                      </a:r>
                      <a:r>
                        <a:rPr lang="en-US" sz="2600" dirty="0" err="1">
                          <a:latin typeface="Agency FB" panose="020B0503020202020204" pitchFamily="34" charset="0"/>
                        </a:rPr>
                        <a:t>otic</a:t>
                      </a:r>
                      <a:r>
                        <a:rPr lang="en-US" sz="2600" dirty="0">
                          <a:latin typeface="Agency FB" panose="020B0503020202020204" pitchFamily="34" charset="0"/>
                        </a:rPr>
                        <a:t> placodes appear</a:t>
                      </a:r>
                    </a:p>
                  </a:txBody>
                  <a:tcPr/>
                </a:tc>
                <a:extLst>
                  <a:ext uri="{0D108BD9-81ED-4DB2-BD59-A6C34878D82A}">
                    <a16:rowId xmlns:a16="http://schemas.microsoft.com/office/drawing/2014/main" val="1401424468"/>
                  </a:ext>
                </a:extLst>
              </a:tr>
            </a:tbl>
          </a:graphicData>
        </a:graphic>
      </p:graphicFrame>
    </p:spTree>
    <p:extLst>
      <p:ext uri="{BB962C8B-B14F-4D97-AF65-F5344CB8AC3E}">
        <p14:creationId xmlns:p14="http://schemas.microsoft.com/office/powerpoint/2010/main" val="11467397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58000"/>
          </a:xfrm>
          <a:ln w="38100">
            <a:solidFill>
              <a:srgbClr val="FF0000"/>
            </a:solidFill>
          </a:ln>
        </p:spPr>
        <p:txBody>
          <a:bodyPr>
            <a:normAutofit/>
          </a:bodyPr>
          <a:lstStyle/>
          <a:p>
            <a:pPr algn="just"/>
            <a:endParaRPr lang="en-US" sz="3200" dirty="0">
              <a:latin typeface="Agency FB" panose="020B0503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11004400"/>
              </p:ext>
            </p:extLst>
          </p:nvPr>
        </p:nvGraphicFramePr>
        <p:xfrm>
          <a:off x="0" y="2"/>
          <a:ext cx="12192000" cy="6921500"/>
        </p:xfrm>
        <a:graphic>
          <a:graphicData uri="http://schemas.openxmlformats.org/drawingml/2006/table">
            <a:tbl>
              <a:tblPr firstRow="1" bandRow="1">
                <a:tableStyleId>{073A0DAA-6AF3-43AB-8588-CEC1D06C72B9}</a:tableStyleId>
              </a:tblPr>
              <a:tblGrid>
                <a:gridCol w="928255">
                  <a:extLst>
                    <a:ext uri="{9D8B030D-6E8A-4147-A177-3AD203B41FA5}">
                      <a16:colId xmlns:a16="http://schemas.microsoft.com/office/drawing/2014/main" val="2905286228"/>
                    </a:ext>
                  </a:extLst>
                </a:gridCol>
                <a:gridCol w="1149927">
                  <a:extLst>
                    <a:ext uri="{9D8B030D-6E8A-4147-A177-3AD203B41FA5}">
                      <a16:colId xmlns:a16="http://schemas.microsoft.com/office/drawing/2014/main" val="272954672"/>
                    </a:ext>
                  </a:extLst>
                </a:gridCol>
                <a:gridCol w="1634836">
                  <a:extLst>
                    <a:ext uri="{9D8B030D-6E8A-4147-A177-3AD203B41FA5}">
                      <a16:colId xmlns:a16="http://schemas.microsoft.com/office/drawing/2014/main" val="652797919"/>
                    </a:ext>
                  </a:extLst>
                </a:gridCol>
                <a:gridCol w="8478982">
                  <a:extLst>
                    <a:ext uri="{9D8B030D-6E8A-4147-A177-3AD203B41FA5}">
                      <a16:colId xmlns:a16="http://schemas.microsoft.com/office/drawing/2014/main" val="1553858221"/>
                    </a:ext>
                  </a:extLst>
                </a:gridCol>
              </a:tblGrid>
              <a:tr h="854710">
                <a:tc>
                  <a:txBody>
                    <a:bodyPr/>
                    <a:lstStyle/>
                    <a:p>
                      <a:r>
                        <a:rPr lang="en-US" sz="2600" dirty="0">
                          <a:latin typeface="Agency FB" panose="020B0503020202020204" pitchFamily="34" charset="0"/>
                        </a:rPr>
                        <a:t>Days</a:t>
                      </a:r>
                    </a:p>
                  </a:txBody>
                  <a:tcPr/>
                </a:tc>
                <a:tc>
                  <a:txBody>
                    <a:bodyPr/>
                    <a:lstStyle/>
                    <a:p>
                      <a:r>
                        <a:rPr lang="en-US" sz="2600" dirty="0">
                          <a:latin typeface="Agency FB" panose="020B0503020202020204" pitchFamily="34" charset="0"/>
                        </a:rPr>
                        <a:t>Somites</a:t>
                      </a:r>
                    </a:p>
                  </a:txBody>
                  <a:tcPr/>
                </a:tc>
                <a:tc>
                  <a:txBody>
                    <a:bodyPr/>
                    <a:lstStyle/>
                    <a:p>
                      <a:r>
                        <a:rPr lang="en-US" sz="2600" dirty="0">
                          <a:latin typeface="Agency FB" panose="020B0503020202020204" pitchFamily="34" charset="0"/>
                        </a:rPr>
                        <a:t>Length (mm)</a:t>
                      </a:r>
                    </a:p>
                  </a:txBody>
                  <a:tcPr/>
                </a:tc>
                <a:tc>
                  <a:txBody>
                    <a:bodyPr/>
                    <a:lstStyle/>
                    <a:p>
                      <a:r>
                        <a:rPr lang="en-US" sz="2600" dirty="0">
                          <a:latin typeface="Agency FB" panose="020B0503020202020204" pitchFamily="34" charset="0"/>
                        </a:rPr>
                        <a:t>Characteristic Features</a:t>
                      </a:r>
                    </a:p>
                  </a:txBody>
                  <a:tcPr/>
                </a:tc>
                <a:extLst>
                  <a:ext uri="{0D108BD9-81ED-4DB2-BD59-A6C34878D82A}">
                    <a16:rowId xmlns:a16="http://schemas.microsoft.com/office/drawing/2014/main" val="4226203874"/>
                  </a:ext>
                </a:extLst>
              </a:tr>
              <a:tr h="854710">
                <a:tc>
                  <a:txBody>
                    <a:bodyPr/>
                    <a:lstStyle/>
                    <a:p>
                      <a:r>
                        <a:rPr lang="en-US" sz="2600" dirty="0">
                          <a:latin typeface="Agency FB" panose="020B0503020202020204" pitchFamily="34" charset="0"/>
                        </a:rPr>
                        <a:t>26-27</a:t>
                      </a:r>
                    </a:p>
                  </a:txBody>
                  <a:tcPr/>
                </a:tc>
                <a:tc>
                  <a:txBody>
                    <a:bodyPr/>
                    <a:lstStyle/>
                    <a:p>
                      <a:r>
                        <a:rPr lang="en-US" sz="2600" dirty="0">
                          <a:latin typeface="Agency FB" panose="020B0503020202020204" pitchFamily="34" charset="0"/>
                        </a:rPr>
                        <a:t>21-29</a:t>
                      </a:r>
                    </a:p>
                  </a:txBody>
                  <a:tcPr/>
                </a:tc>
                <a:tc>
                  <a:txBody>
                    <a:bodyPr/>
                    <a:lstStyle/>
                    <a:p>
                      <a:r>
                        <a:rPr lang="en-US" sz="2600" dirty="0">
                          <a:latin typeface="Agency FB" panose="020B0503020202020204" pitchFamily="34" charset="0"/>
                        </a:rPr>
                        <a:t>3.5-5.0</a:t>
                      </a:r>
                    </a:p>
                  </a:txBody>
                  <a:tcPr/>
                </a:tc>
                <a:tc>
                  <a:txBody>
                    <a:bodyPr/>
                    <a:lstStyle/>
                    <a:p>
                      <a:r>
                        <a:rPr lang="en-US" sz="2600" dirty="0">
                          <a:latin typeface="Agency FB" panose="020B0503020202020204" pitchFamily="34" charset="0"/>
                        </a:rPr>
                        <a:t>Caudal </a:t>
                      </a:r>
                      <a:r>
                        <a:rPr lang="en-US" sz="2600" dirty="0" err="1">
                          <a:latin typeface="Agency FB" panose="020B0503020202020204" pitchFamily="34" charset="0"/>
                        </a:rPr>
                        <a:t>neuropore</a:t>
                      </a:r>
                      <a:r>
                        <a:rPr lang="en-US" sz="2600" dirty="0">
                          <a:latin typeface="Agency FB" panose="020B0503020202020204" pitchFamily="34" charset="0"/>
                        </a:rPr>
                        <a:t> closing or closed; upper limb buds appear; three pairs of visceral arches</a:t>
                      </a:r>
                    </a:p>
                  </a:txBody>
                  <a:tcPr/>
                </a:tc>
                <a:extLst>
                  <a:ext uri="{0D108BD9-81ED-4DB2-BD59-A6C34878D82A}">
                    <a16:rowId xmlns:a16="http://schemas.microsoft.com/office/drawing/2014/main" val="308316556"/>
                  </a:ext>
                </a:extLst>
              </a:tr>
              <a:tr h="854710">
                <a:tc>
                  <a:txBody>
                    <a:bodyPr/>
                    <a:lstStyle/>
                    <a:p>
                      <a:r>
                        <a:rPr lang="en-US" sz="2600" dirty="0">
                          <a:latin typeface="Agency FB" panose="020B0503020202020204" pitchFamily="34" charset="0"/>
                        </a:rPr>
                        <a:t>28-30</a:t>
                      </a:r>
                    </a:p>
                  </a:txBody>
                  <a:tcPr/>
                </a:tc>
                <a:tc>
                  <a:txBody>
                    <a:bodyPr/>
                    <a:lstStyle/>
                    <a:p>
                      <a:r>
                        <a:rPr lang="en-US" sz="2600" dirty="0">
                          <a:latin typeface="Agency FB" panose="020B0503020202020204" pitchFamily="34" charset="0"/>
                        </a:rPr>
                        <a:t>30-35</a:t>
                      </a:r>
                    </a:p>
                  </a:txBody>
                  <a:tcPr/>
                </a:tc>
                <a:tc>
                  <a:txBody>
                    <a:bodyPr/>
                    <a:lstStyle/>
                    <a:p>
                      <a:r>
                        <a:rPr lang="en-US" sz="2600" dirty="0">
                          <a:latin typeface="Agency FB" panose="020B0503020202020204" pitchFamily="34" charset="0"/>
                        </a:rPr>
                        <a:t>4.0-6.0</a:t>
                      </a:r>
                    </a:p>
                  </a:txBody>
                  <a:tcPr/>
                </a:tc>
                <a:tc>
                  <a:txBody>
                    <a:bodyPr/>
                    <a:lstStyle/>
                    <a:p>
                      <a:r>
                        <a:rPr lang="en-US" sz="2600" dirty="0">
                          <a:latin typeface="Agency FB" panose="020B0503020202020204" pitchFamily="34" charset="0"/>
                        </a:rPr>
                        <a:t>Fourth visceral arch formed; </a:t>
                      </a:r>
                      <a:r>
                        <a:rPr lang="en-US" sz="2600" dirty="0" err="1">
                          <a:latin typeface="Agency FB" panose="020B0503020202020204" pitchFamily="34" charset="0"/>
                        </a:rPr>
                        <a:t>hindlimb</a:t>
                      </a:r>
                      <a:r>
                        <a:rPr lang="en-US" sz="2600" dirty="0">
                          <a:latin typeface="Agency FB" panose="020B0503020202020204" pitchFamily="34" charset="0"/>
                        </a:rPr>
                        <a:t> buds appear; </a:t>
                      </a:r>
                      <a:r>
                        <a:rPr lang="en-US" sz="2600" dirty="0" err="1">
                          <a:latin typeface="Agency FB" panose="020B0503020202020204" pitchFamily="34" charset="0"/>
                        </a:rPr>
                        <a:t>otic</a:t>
                      </a:r>
                      <a:r>
                        <a:rPr lang="en-US" sz="2600" dirty="0">
                          <a:latin typeface="Agency FB" panose="020B0503020202020204" pitchFamily="34" charset="0"/>
                        </a:rPr>
                        <a:t> vesicle and lens placode </a:t>
                      </a:r>
                    </a:p>
                  </a:txBody>
                  <a:tcPr/>
                </a:tc>
                <a:extLst>
                  <a:ext uri="{0D108BD9-81ED-4DB2-BD59-A6C34878D82A}">
                    <a16:rowId xmlns:a16="http://schemas.microsoft.com/office/drawing/2014/main" val="3143708465"/>
                  </a:ext>
                </a:extLst>
              </a:tr>
              <a:tr h="854710">
                <a:tc>
                  <a:txBody>
                    <a:bodyPr/>
                    <a:lstStyle/>
                    <a:p>
                      <a:r>
                        <a:rPr lang="en-US" sz="2600" dirty="0">
                          <a:latin typeface="Agency FB" panose="020B0503020202020204" pitchFamily="34" charset="0"/>
                        </a:rPr>
                        <a:t>31-35</a:t>
                      </a:r>
                    </a:p>
                  </a:txBody>
                  <a:tcPr/>
                </a:tc>
                <a:tc>
                  <a:txBody>
                    <a:bodyPr/>
                    <a:lstStyle/>
                    <a:p>
                      <a:r>
                        <a:rPr lang="en-US" sz="2600" dirty="0">
                          <a:latin typeface="Agency FB" panose="020B0503020202020204" pitchFamily="34" charset="0"/>
                        </a:rPr>
                        <a:t>7.0-10 </a:t>
                      </a:r>
                    </a:p>
                  </a:txBody>
                  <a:tcPr/>
                </a:tc>
                <a:tc>
                  <a:txBody>
                    <a:bodyPr/>
                    <a:lstStyle/>
                    <a:p>
                      <a:r>
                        <a:rPr lang="en-US" sz="2600" dirty="0">
                          <a:latin typeface="Agency FB" panose="020B0503020202020204" pitchFamily="34" charset="0"/>
                        </a:rPr>
                        <a:t>7.0-10.0</a:t>
                      </a:r>
                    </a:p>
                  </a:txBody>
                  <a:tcPr/>
                </a:tc>
                <a:tc>
                  <a:txBody>
                    <a:bodyPr/>
                    <a:lstStyle/>
                    <a:p>
                      <a:r>
                        <a:rPr lang="en-US" sz="2600" dirty="0">
                          <a:latin typeface="Agency FB" panose="020B0503020202020204" pitchFamily="34" charset="0"/>
                        </a:rPr>
                        <a:t> Forelimbs paddle-shaped; nasal pits formed; embryo tightly C-shaped</a:t>
                      </a:r>
                    </a:p>
                  </a:txBody>
                  <a:tcPr/>
                </a:tc>
                <a:extLst>
                  <a:ext uri="{0D108BD9-81ED-4DB2-BD59-A6C34878D82A}">
                    <a16:rowId xmlns:a16="http://schemas.microsoft.com/office/drawing/2014/main" val="3851607664"/>
                  </a:ext>
                </a:extLst>
              </a:tr>
              <a:tr h="854710">
                <a:tc>
                  <a:txBody>
                    <a:bodyPr/>
                    <a:lstStyle/>
                    <a:p>
                      <a:r>
                        <a:rPr lang="en-US" sz="2600" dirty="0">
                          <a:latin typeface="Agency FB" panose="020B0503020202020204" pitchFamily="34" charset="0"/>
                        </a:rPr>
                        <a:t>36-42</a:t>
                      </a:r>
                    </a:p>
                  </a:txBody>
                  <a:tcPr/>
                </a:tc>
                <a:tc>
                  <a:txBody>
                    <a:bodyPr/>
                    <a:lstStyle/>
                    <a:p>
                      <a:endParaRPr lang="en-US" sz="2600" dirty="0">
                        <a:latin typeface="Agency FB" panose="020B0503020202020204" pitchFamily="34" charset="0"/>
                      </a:endParaRPr>
                    </a:p>
                  </a:txBody>
                  <a:tcPr/>
                </a:tc>
                <a:tc>
                  <a:txBody>
                    <a:bodyPr/>
                    <a:lstStyle/>
                    <a:p>
                      <a:r>
                        <a:rPr lang="en-US" sz="2600" dirty="0">
                          <a:latin typeface="Agency FB" panose="020B0503020202020204" pitchFamily="34" charset="0"/>
                        </a:rPr>
                        <a:t>9.0-14.0</a:t>
                      </a:r>
                    </a:p>
                  </a:txBody>
                  <a:tcPr/>
                </a:tc>
                <a:tc>
                  <a:txBody>
                    <a:bodyPr/>
                    <a:lstStyle/>
                    <a:p>
                      <a:r>
                        <a:rPr lang="en-US" sz="2600" dirty="0">
                          <a:latin typeface="Agency FB" panose="020B0503020202020204" pitchFamily="34" charset="0"/>
                        </a:rPr>
                        <a:t>Digital rays in hand and foot plates; brain vesicles prominent; external auricle forming from auricular hillocks; umbilical herniation initiated</a:t>
                      </a:r>
                    </a:p>
                  </a:txBody>
                  <a:tcPr/>
                </a:tc>
                <a:extLst>
                  <a:ext uri="{0D108BD9-81ED-4DB2-BD59-A6C34878D82A}">
                    <a16:rowId xmlns:a16="http://schemas.microsoft.com/office/drawing/2014/main" val="1894061144"/>
                  </a:ext>
                </a:extLst>
              </a:tr>
              <a:tr h="911691">
                <a:tc>
                  <a:txBody>
                    <a:bodyPr/>
                    <a:lstStyle/>
                    <a:p>
                      <a:r>
                        <a:rPr lang="en-US" sz="2600" dirty="0">
                          <a:latin typeface="Agency FB" panose="020B0503020202020204" pitchFamily="34" charset="0"/>
                        </a:rPr>
                        <a:t>43-49</a:t>
                      </a:r>
                    </a:p>
                  </a:txBody>
                  <a:tcPr/>
                </a:tc>
                <a:tc>
                  <a:txBody>
                    <a:bodyPr/>
                    <a:lstStyle/>
                    <a:p>
                      <a:endParaRPr lang="en-US" sz="2600">
                        <a:latin typeface="Agency FB" panose="020B0503020202020204" pitchFamily="34" charset="0"/>
                      </a:endParaRPr>
                    </a:p>
                  </a:txBody>
                  <a:tcPr/>
                </a:tc>
                <a:tc>
                  <a:txBody>
                    <a:bodyPr/>
                    <a:lstStyle/>
                    <a:p>
                      <a:r>
                        <a:rPr lang="en-US" sz="2600" dirty="0">
                          <a:latin typeface="Agency FB" panose="020B0503020202020204" pitchFamily="34" charset="0"/>
                        </a:rPr>
                        <a:t>13.0-22.0</a:t>
                      </a:r>
                    </a:p>
                  </a:txBody>
                  <a:tcPr/>
                </a:tc>
                <a:tc>
                  <a:txBody>
                    <a:bodyPr/>
                    <a:lstStyle/>
                    <a:p>
                      <a:r>
                        <a:rPr lang="en-US" sz="2600" dirty="0">
                          <a:latin typeface="Agency FB" panose="020B0503020202020204" pitchFamily="34" charset="0"/>
                        </a:rPr>
                        <a:t>Pigmentation of retina visible; digital rays separating; nipples and eyelids formed; maxillary swellings fuse with medial nasal swellings as upper lip forms; prominent umbilical herniation</a:t>
                      </a:r>
                    </a:p>
                  </a:txBody>
                  <a:tcPr/>
                </a:tc>
                <a:extLst>
                  <a:ext uri="{0D108BD9-81ED-4DB2-BD59-A6C34878D82A}">
                    <a16:rowId xmlns:a16="http://schemas.microsoft.com/office/drawing/2014/main" val="105505239"/>
                  </a:ext>
                </a:extLst>
              </a:tr>
              <a:tr h="911691">
                <a:tc>
                  <a:txBody>
                    <a:bodyPr/>
                    <a:lstStyle/>
                    <a:p>
                      <a:r>
                        <a:rPr lang="en-US" sz="2600" dirty="0">
                          <a:latin typeface="Agency FB" panose="020B0503020202020204" pitchFamily="34" charset="0"/>
                        </a:rPr>
                        <a:t>50-56</a:t>
                      </a:r>
                    </a:p>
                  </a:txBody>
                  <a:tcPr/>
                </a:tc>
                <a:tc>
                  <a:txBody>
                    <a:bodyPr/>
                    <a:lstStyle/>
                    <a:p>
                      <a:endParaRPr lang="en-US" sz="2600">
                        <a:latin typeface="Agency FB" panose="020B0503020202020204" pitchFamily="34" charset="0"/>
                      </a:endParaRPr>
                    </a:p>
                  </a:txBody>
                  <a:tcPr/>
                </a:tc>
                <a:tc>
                  <a:txBody>
                    <a:bodyPr/>
                    <a:lstStyle/>
                    <a:p>
                      <a:r>
                        <a:rPr lang="en-US" sz="2600" dirty="0">
                          <a:latin typeface="Agency FB" panose="020B0503020202020204" pitchFamily="34" charset="0"/>
                        </a:rPr>
                        <a:t>21.0-31.0</a:t>
                      </a:r>
                    </a:p>
                  </a:txBody>
                  <a:tcPr/>
                </a:tc>
                <a:tc>
                  <a:txBody>
                    <a:bodyPr/>
                    <a:lstStyle/>
                    <a:p>
                      <a:r>
                        <a:rPr lang="en-US" sz="2600" dirty="0">
                          <a:latin typeface="Agency FB" panose="020B0503020202020204" pitchFamily="34" charset="0"/>
                        </a:rPr>
                        <a:t>Pigmentation of retina visible; digital rays separating; nipples and eyelids formed; maxillary swellings fuse with medial nasal swellings as upper lip forms; prominent umbilical herniation</a:t>
                      </a:r>
                    </a:p>
                  </a:txBody>
                  <a:tcPr/>
                </a:tc>
                <a:extLst>
                  <a:ext uri="{0D108BD9-81ED-4DB2-BD59-A6C34878D82A}">
                    <a16:rowId xmlns:a16="http://schemas.microsoft.com/office/drawing/2014/main" val="1978952791"/>
                  </a:ext>
                </a:extLst>
              </a:tr>
            </a:tbl>
          </a:graphicData>
        </a:graphic>
      </p:graphicFrame>
    </p:spTree>
    <p:extLst>
      <p:ext uri="{BB962C8B-B14F-4D97-AF65-F5344CB8AC3E}">
        <p14:creationId xmlns:p14="http://schemas.microsoft.com/office/powerpoint/2010/main" val="27282191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a:extLst>
              <a:ext uri="{FF2B5EF4-FFF2-40B4-BE49-F238E27FC236}">
                <a16:creationId xmlns:a16="http://schemas.microsoft.com/office/drawing/2014/main" id="{1C772F79-0A66-17EF-48D5-275EF1F4FF57}"/>
              </a:ext>
            </a:extLst>
          </p:cNvPr>
          <p:cNvPicPr>
            <a:picLocks noChangeAspect="1"/>
          </p:cNvPicPr>
          <p:nvPr/>
        </p:nvPicPr>
        <p:blipFill rotWithShape="1">
          <a:blip r:embed="rId2"/>
          <a:srcRect l="36023" t="15135" r="35795" b="43687"/>
          <a:stretch/>
        </p:blipFill>
        <p:spPr>
          <a:xfrm>
            <a:off x="568036" y="0"/>
            <a:ext cx="10972800" cy="6858000"/>
          </a:xfrm>
          <a:prstGeom prst="rect">
            <a:avLst/>
          </a:prstGeom>
        </p:spPr>
      </p:pic>
    </p:spTree>
    <p:extLst>
      <p:ext uri="{BB962C8B-B14F-4D97-AF65-F5344CB8AC3E}">
        <p14:creationId xmlns:p14="http://schemas.microsoft.com/office/powerpoint/2010/main" val="38141476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2" name="Picture 1">
            <a:extLst>
              <a:ext uri="{FF2B5EF4-FFF2-40B4-BE49-F238E27FC236}">
                <a16:creationId xmlns:a16="http://schemas.microsoft.com/office/drawing/2014/main" id="{9479CC3D-4CF7-874C-E63B-1BD79BAA9285}"/>
              </a:ext>
            </a:extLst>
          </p:cNvPr>
          <p:cNvPicPr>
            <a:picLocks noChangeAspect="1"/>
          </p:cNvPicPr>
          <p:nvPr/>
        </p:nvPicPr>
        <p:blipFill rotWithShape="1">
          <a:blip r:embed="rId2"/>
          <a:srcRect l="36023" t="56001" r="35795" b="7656"/>
          <a:stretch/>
        </p:blipFill>
        <p:spPr>
          <a:xfrm>
            <a:off x="637309" y="0"/>
            <a:ext cx="10889673" cy="6857999"/>
          </a:xfrm>
          <a:prstGeom prst="rect">
            <a:avLst/>
          </a:prstGeom>
        </p:spPr>
      </p:pic>
    </p:spTree>
    <p:extLst>
      <p:ext uri="{BB962C8B-B14F-4D97-AF65-F5344CB8AC3E}">
        <p14:creationId xmlns:p14="http://schemas.microsoft.com/office/powerpoint/2010/main" val="2531618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6096001" cy="6858000"/>
          </a:xfrm>
          <a:ln w="38100">
            <a:solidFill>
              <a:srgbClr val="FF0000"/>
            </a:solidFill>
          </a:ln>
        </p:spPr>
        <p:txBody>
          <a:bodyPr>
            <a:normAutofit/>
          </a:bodyPr>
          <a:lstStyle/>
          <a:p>
            <a:pPr marL="0" indent="0" algn="just">
              <a:buNone/>
            </a:pPr>
            <a:r>
              <a:rPr lang="en-US" sz="2700" b="1" dirty="0">
                <a:solidFill>
                  <a:srgbClr val="FF0000"/>
                </a:solidFill>
                <a:highlight>
                  <a:srgbClr val="FFFF00"/>
                </a:highlight>
                <a:latin typeface="Agency FB" panose="020B0503020202020204" pitchFamily="34" charset="0"/>
              </a:rPr>
              <a:t>PRACTICE QUESTIONS</a:t>
            </a:r>
          </a:p>
          <a:p>
            <a:pPr algn="just"/>
            <a:r>
              <a:rPr lang="en-US" sz="2500" dirty="0">
                <a:highlight>
                  <a:srgbClr val="FFFF00"/>
                </a:highlight>
                <a:latin typeface="Agency FB" panose="020B0503020202020204" pitchFamily="34" charset="0"/>
              </a:rPr>
              <a:t>1. Which germ layers are present at the end of week 3 of development (day 21)? </a:t>
            </a:r>
            <a:r>
              <a:rPr lang="en-US" sz="2500" dirty="0">
                <a:latin typeface="Agency FB" panose="020B0503020202020204" pitchFamily="34" charset="0"/>
              </a:rPr>
              <a:t>(A) Epiblast only (B) Epiblast and hypoblast (C) Ectoderm and endoderm (D) Ectoderm, mesoderm, and endoderm (E) Epiblast, mesoderm, and hypoblast </a:t>
            </a:r>
          </a:p>
          <a:p>
            <a:pPr algn="just"/>
            <a:endParaRPr lang="en-US" sz="2500" dirty="0">
              <a:latin typeface="Agency FB" panose="020B0503020202020204" pitchFamily="34" charset="0"/>
            </a:endParaRPr>
          </a:p>
          <a:p>
            <a:pPr algn="just"/>
            <a:r>
              <a:rPr lang="en-US" sz="2500" dirty="0">
                <a:highlight>
                  <a:srgbClr val="FFFF00"/>
                </a:highlight>
                <a:latin typeface="Agency FB" panose="020B0503020202020204" pitchFamily="34" charset="0"/>
              </a:rPr>
              <a:t>2. Which process establishes the three definitive germ layers? </a:t>
            </a:r>
            <a:r>
              <a:rPr lang="en-US" sz="2500" dirty="0">
                <a:latin typeface="Agency FB" panose="020B0503020202020204" pitchFamily="34" charset="0"/>
              </a:rPr>
              <a:t>(A) Neurulation (B) Gastrulation (C) Craniocaudal folding (D) Lateral folding (E) Angiogenesis </a:t>
            </a:r>
          </a:p>
          <a:p>
            <a:pPr algn="just"/>
            <a:endParaRPr lang="en-US" sz="2500" dirty="0">
              <a:latin typeface="Agency FB" panose="020B0503020202020204" pitchFamily="34" charset="0"/>
            </a:endParaRPr>
          </a:p>
          <a:p>
            <a:pPr algn="just"/>
            <a:r>
              <a:rPr lang="en-US" sz="2500" dirty="0">
                <a:highlight>
                  <a:srgbClr val="FFFF00"/>
                </a:highlight>
                <a:latin typeface="Agency FB" panose="020B0503020202020204" pitchFamily="34" charset="0"/>
              </a:rPr>
              <a:t>3. The first indication of gastrulation in the embryo is </a:t>
            </a:r>
            <a:r>
              <a:rPr lang="en-US" sz="2500" dirty="0">
                <a:latin typeface="Agency FB" panose="020B0503020202020204" pitchFamily="34" charset="0"/>
              </a:rPr>
              <a:t>(A) formation of the primitive streak (B) formation of the notochord (C) formation of the neural tube (D) formation of extraembryonic mesoderm (E) formation of tertiary chorionic villi</a:t>
            </a:r>
          </a:p>
        </p:txBody>
      </p:sp>
      <p:sp>
        <p:nvSpPr>
          <p:cNvPr id="2" name="Content Placeholder 2">
            <a:extLst>
              <a:ext uri="{FF2B5EF4-FFF2-40B4-BE49-F238E27FC236}">
                <a16:creationId xmlns:a16="http://schemas.microsoft.com/office/drawing/2014/main" id="{871E065B-DC81-3F0E-C69E-8B3E88C926D9}"/>
              </a:ext>
            </a:extLst>
          </p:cNvPr>
          <p:cNvSpPr txBox="1">
            <a:spLocks/>
          </p:cNvSpPr>
          <p:nvPr/>
        </p:nvSpPr>
        <p:spPr>
          <a:xfrm>
            <a:off x="6130478" y="0"/>
            <a:ext cx="6061521" cy="6857999"/>
          </a:xfrm>
          <a:prstGeom prst="rect">
            <a:avLst/>
          </a:prstGeom>
          <a:ln w="381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700" dirty="0">
                <a:highlight>
                  <a:srgbClr val="FFFF00"/>
                </a:highlight>
                <a:latin typeface="Agency FB" panose="020B0503020202020204" pitchFamily="34" charset="0"/>
              </a:rPr>
              <a:t>4. </a:t>
            </a:r>
            <a:r>
              <a:rPr lang="en-US" sz="2700" dirty="0" err="1">
                <a:highlight>
                  <a:srgbClr val="FFFF00"/>
                </a:highlight>
                <a:latin typeface="Agency FB" panose="020B0503020202020204" pitchFamily="34" charset="0"/>
              </a:rPr>
              <a:t>Somites</a:t>
            </a:r>
            <a:r>
              <a:rPr lang="en-US" sz="2700" dirty="0">
                <a:highlight>
                  <a:srgbClr val="FFFF00"/>
                </a:highlight>
                <a:latin typeface="Agency FB" panose="020B0503020202020204" pitchFamily="34" charset="0"/>
              </a:rPr>
              <a:t> may differentiate into which of the following? </a:t>
            </a:r>
            <a:r>
              <a:rPr lang="en-US" sz="2700" dirty="0">
                <a:latin typeface="Agency FB" panose="020B0503020202020204" pitchFamily="34" charset="0"/>
              </a:rPr>
              <a:t>(A) Urogenital ridge (B) Kidneys (C) Notochord (D) </a:t>
            </a:r>
            <a:r>
              <a:rPr lang="en-US" sz="2700" dirty="0" err="1">
                <a:latin typeface="Agency FB" panose="020B0503020202020204" pitchFamily="34" charset="0"/>
              </a:rPr>
              <a:t>Epimeric</a:t>
            </a:r>
            <a:r>
              <a:rPr lang="en-US" sz="2700" dirty="0">
                <a:latin typeface="Agency FB" panose="020B0503020202020204" pitchFamily="34" charset="0"/>
              </a:rPr>
              <a:t> and </a:t>
            </a:r>
            <a:r>
              <a:rPr lang="en-US" sz="2700" dirty="0" err="1">
                <a:latin typeface="Agency FB" panose="020B0503020202020204" pitchFamily="34" charset="0"/>
              </a:rPr>
              <a:t>hypomeric</a:t>
            </a:r>
            <a:r>
              <a:rPr lang="en-US" sz="2700" dirty="0">
                <a:latin typeface="Agency FB" panose="020B0503020202020204" pitchFamily="34" charset="0"/>
              </a:rPr>
              <a:t> muscles (E) Epithelial lining of the GI tract </a:t>
            </a:r>
          </a:p>
          <a:p>
            <a:pPr algn="just"/>
            <a:endParaRPr lang="en-US" sz="2700" dirty="0">
              <a:latin typeface="Agency FB" panose="020B0503020202020204" pitchFamily="34" charset="0"/>
            </a:endParaRPr>
          </a:p>
          <a:p>
            <a:pPr algn="just"/>
            <a:r>
              <a:rPr lang="en-US" sz="2700" dirty="0">
                <a:highlight>
                  <a:srgbClr val="FFFF00"/>
                </a:highlight>
                <a:latin typeface="Agency FB" panose="020B0503020202020204" pitchFamily="34" charset="0"/>
              </a:rPr>
              <a:t>5. Intermediate mesoderm gives rise to the </a:t>
            </a:r>
            <a:r>
              <a:rPr lang="en-US" sz="2700" dirty="0">
                <a:latin typeface="Agency FB" panose="020B0503020202020204" pitchFamily="34" charset="0"/>
              </a:rPr>
              <a:t>(A) neural tube (B) heart (C) kidneys and gonads (D) </a:t>
            </a:r>
            <a:r>
              <a:rPr lang="en-US" sz="2700" dirty="0" err="1">
                <a:latin typeface="Agency FB" panose="020B0503020202020204" pitchFamily="34" charset="0"/>
              </a:rPr>
              <a:t>somites</a:t>
            </a:r>
            <a:r>
              <a:rPr lang="en-US" sz="2700" dirty="0">
                <a:latin typeface="Agency FB" panose="020B0503020202020204" pitchFamily="34" charset="0"/>
              </a:rPr>
              <a:t> (E) notochord </a:t>
            </a:r>
          </a:p>
          <a:p>
            <a:pPr algn="just"/>
            <a:endParaRPr lang="en-US" sz="2700" dirty="0">
              <a:latin typeface="Agency FB" panose="020B0503020202020204" pitchFamily="34" charset="0"/>
            </a:endParaRPr>
          </a:p>
          <a:p>
            <a:pPr algn="just"/>
            <a:r>
              <a:rPr lang="en-US" sz="2700" dirty="0">
                <a:highlight>
                  <a:srgbClr val="FFFF00"/>
                </a:highlight>
                <a:latin typeface="Agency FB" panose="020B0503020202020204" pitchFamily="34" charset="0"/>
              </a:rPr>
              <a:t>6. The developing embryo has a distinct human appearance by the end of </a:t>
            </a:r>
            <a:r>
              <a:rPr lang="en-US" sz="2700" dirty="0">
                <a:latin typeface="Agency FB" panose="020B0503020202020204" pitchFamily="34" charset="0"/>
              </a:rPr>
              <a:t>(A) week 4 (B) week 5 (C) week 6 (D) week 7 (E) week 8</a:t>
            </a:r>
          </a:p>
        </p:txBody>
      </p:sp>
    </p:spTree>
    <p:extLst>
      <p:ext uri="{BB962C8B-B14F-4D97-AF65-F5344CB8AC3E}">
        <p14:creationId xmlns:p14="http://schemas.microsoft.com/office/powerpoint/2010/main" val="21808061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6096001" cy="6858000"/>
          </a:xfrm>
          <a:ln w="38100">
            <a:solidFill>
              <a:srgbClr val="FF0000"/>
            </a:solidFill>
          </a:ln>
        </p:spPr>
        <p:txBody>
          <a:bodyPr>
            <a:normAutofit fontScale="92500" lnSpcReduction="10000"/>
          </a:bodyPr>
          <a:lstStyle/>
          <a:p>
            <a:pPr algn="just"/>
            <a:r>
              <a:rPr lang="en-US" sz="2700" dirty="0">
                <a:highlight>
                  <a:srgbClr val="FFFF00"/>
                </a:highlight>
                <a:latin typeface="Agency FB" panose="020B0503020202020204" pitchFamily="34" charset="0"/>
              </a:rPr>
              <a:t>7. The lateral mesoderm is divided into two distinct layers by the formation of the </a:t>
            </a:r>
          </a:p>
          <a:p>
            <a:pPr algn="just"/>
            <a:r>
              <a:rPr lang="en-US" sz="2700" dirty="0">
                <a:latin typeface="Agency FB" panose="020B0503020202020204" pitchFamily="34" charset="0"/>
              </a:rPr>
              <a:t>(A) extraembryonic coelom </a:t>
            </a:r>
          </a:p>
          <a:p>
            <a:pPr algn="just"/>
            <a:r>
              <a:rPr lang="en-US" sz="2700" dirty="0">
                <a:latin typeface="Agency FB" panose="020B0503020202020204" pitchFamily="34" charset="0"/>
              </a:rPr>
              <a:t>(B) intraembryonic coelom </a:t>
            </a:r>
          </a:p>
          <a:p>
            <a:pPr algn="just"/>
            <a:r>
              <a:rPr lang="en-US" sz="2700" dirty="0">
                <a:latin typeface="Agency FB" panose="020B0503020202020204" pitchFamily="34" charset="0"/>
              </a:rPr>
              <a:t>(C) cardiogenic region </a:t>
            </a:r>
          </a:p>
          <a:p>
            <a:pPr algn="just"/>
            <a:r>
              <a:rPr lang="en-US" sz="2700" dirty="0">
                <a:latin typeface="Agency FB" panose="020B0503020202020204" pitchFamily="34" charset="0"/>
              </a:rPr>
              <a:t>(D) notochord </a:t>
            </a:r>
          </a:p>
          <a:p>
            <a:pPr algn="just"/>
            <a:r>
              <a:rPr lang="en-US" sz="2700" dirty="0">
                <a:latin typeface="Agency FB" panose="020B0503020202020204" pitchFamily="34" charset="0"/>
              </a:rPr>
              <a:t>(E) yolk sac </a:t>
            </a:r>
          </a:p>
          <a:p>
            <a:pPr algn="just"/>
            <a:r>
              <a:rPr lang="en-US" sz="2700" dirty="0">
                <a:highlight>
                  <a:srgbClr val="FFFF00"/>
                </a:highlight>
                <a:latin typeface="Agency FB" panose="020B0503020202020204" pitchFamily="34" charset="0"/>
              </a:rPr>
              <a:t>8. Very often the first indication that a woman has that she is pregnant is a missed menstrual period. In which week of embryonic development does a woman experience her first missed menstrual period? </a:t>
            </a:r>
          </a:p>
          <a:p>
            <a:pPr algn="just"/>
            <a:r>
              <a:rPr lang="en-US" sz="2700" dirty="0">
                <a:latin typeface="Agency FB" panose="020B0503020202020204" pitchFamily="34" charset="0"/>
              </a:rPr>
              <a:t>(A) Start of week 3 </a:t>
            </a:r>
          </a:p>
          <a:p>
            <a:pPr algn="just"/>
            <a:r>
              <a:rPr lang="en-US" sz="2700" dirty="0">
                <a:latin typeface="Agency FB" panose="020B0503020202020204" pitchFamily="34" charset="0"/>
              </a:rPr>
              <a:t>(B) Start of week 4 </a:t>
            </a:r>
          </a:p>
          <a:p>
            <a:pPr algn="just"/>
            <a:r>
              <a:rPr lang="en-US" sz="2700" dirty="0">
                <a:latin typeface="Agency FB" panose="020B0503020202020204" pitchFamily="34" charset="0"/>
              </a:rPr>
              <a:t>(C) Start of week 5 </a:t>
            </a:r>
          </a:p>
          <a:p>
            <a:pPr algn="just"/>
            <a:r>
              <a:rPr lang="en-US" sz="2700" dirty="0">
                <a:latin typeface="Agency FB" panose="020B0503020202020204" pitchFamily="34" charset="0"/>
              </a:rPr>
              <a:t>(D) Start of week 8 </a:t>
            </a:r>
          </a:p>
          <a:p>
            <a:pPr algn="just"/>
            <a:r>
              <a:rPr lang="en-US" sz="2700" dirty="0">
                <a:latin typeface="Agency FB" panose="020B0503020202020204" pitchFamily="34" charset="0"/>
              </a:rPr>
              <a:t>(E) End of week 8</a:t>
            </a:r>
          </a:p>
        </p:txBody>
      </p:sp>
      <p:sp>
        <p:nvSpPr>
          <p:cNvPr id="2" name="Content Placeholder 2">
            <a:extLst>
              <a:ext uri="{FF2B5EF4-FFF2-40B4-BE49-F238E27FC236}">
                <a16:creationId xmlns:a16="http://schemas.microsoft.com/office/drawing/2014/main" id="{871E065B-DC81-3F0E-C69E-8B3E88C926D9}"/>
              </a:ext>
            </a:extLst>
          </p:cNvPr>
          <p:cNvSpPr txBox="1">
            <a:spLocks/>
          </p:cNvSpPr>
          <p:nvPr/>
        </p:nvSpPr>
        <p:spPr>
          <a:xfrm>
            <a:off x="6130478" y="0"/>
            <a:ext cx="6096001" cy="6857999"/>
          </a:xfrm>
          <a:prstGeom prst="rect">
            <a:avLst/>
          </a:prstGeom>
          <a:ln w="38100">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500" dirty="0">
                <a:highlight>
                  <a:srgbClr val="FFFF00"/>
                </a:highlight>
                <a:latin typeface="Agency FB" panose="020B0503020202020204" pitchFamily="34" charset="0"/>
              </a:rPr>
              <a:t>9. A female newborn was found to have a large midline tumor in the lower sacral area, which was diagnosed as a sacrococcygeal tumor. Which of the following courses of treatment is recommended for this child? </a:t>
            </a:r>
          </a:p>
          <a:p>
            <a:pPr algn="just"/>
            <a:r>
              <a:rPr lang="en-US" sz="2500" dirty="0">
                <a:latin typeface="Agency FB" panose="020B0503020202020204" pitchFamily="34" charset="0"/>
              </a:rPr>
              <a:t>(A) Immediate chemotherapy and radiation treatment (B) Surgical removal of the tumor by age 6 months (C) Surgical removal of the tumor at age 4-5 years (D) Surgical removal of the tumor at age 13-15 years (E) No treatment because this tumor normally regresses with age </a:t>
            </a:r>
          </a:p>
          <a:p>
            <a:pPr algn="just"/>
            <a:r>
              <a:rPr lang="en-US" sz="2500" dirty="0">
                <a:highlight>
                  <a:srgbClr val="FFFF00"/>
                </a:highlight>
                <a:latin typeface="Agency FB" panose="020B0503020202020204" pitchFamily="34" charset="0"/>
              </a:rPr>
              <a:t>10. A woman has her pregnancy suddenly terminated because of intrauterine fetal death. At autopsy, the fetus shows severe pallor, generalized edema, and hepatosplenomegaly. Which of the following would you suspect? </a:t>
            </a:r>
          </a:p>
          <a:p>
            <a:pPr algn="just"/>
            <a:r>
              <a:rPr lang="en-US" sz="2500" dirty="0">
                <a:latin typeface="Agency FB" panose="020B0503020202020204" pitchFamily="34" charset="0"/>
              </a:rPr>
              <a:t>(A) VATER; (B) 13-Thalassemia minor </a:t>
            </a:r>
          </a:p>
          <a:p>
            <a:pPr algn="just"/>
            <a:r>
              <a:rPr lang="en-US" sz="2500" dirty="0">
                <a:latin typeface="Agency FB" panose="020B0503020202020204" pitchFamily="34" charset="0"/>
              </a:rPr>
              <a:t>(C) 13-Thalassemia major (D) Hydrops fetalis </a:t>
            </a:r>
          </a:p>
          <a:p>
            <a:pPr algn="just"/>
            <a:r>
              <a:rPr lang="en-US" sz="2500" dirty="0">
                <a:latin typeface="Agency FB" panose="020B0503020202020204" pitchFamily="34" charset="0"/>
              </a:rPr>
              <a:t>(E) VACTERL </a:t>
            </a:r>
          </a:p>
        </p:txBody>
      </p:sp>
    </p:spTree>
    <p:extLst>
      <p:ext uri="{BB962C8B-B14F-4D97-AF65-F5344CB8AC3E}">
        <p14:creationId xmlns:p14="http://schemas.microsoft.com/office/powerpoint/2010/main" val="4258149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fontScale="92500" lnSpcReduction="20000"/>
          </a:bodyPr>
          <a:lstStyle/>
          <a:p>
            <a:pPr marL="0" indent="0" algn="just">
              <a:buNone/>
            </a:pPr>
            <a:r>
              <a:rPr lang="en-US" sz="3500" b="1" dirty="0">
                <a:solidFill>
                  <a:srgbClr val="FF0000"/>
                </a:solidFill>
                <a:latin typeface="Agency FB" panose="020B0503020202020204" pitchFamily="34" charset="0"/>
              </a:rPr>
              <a:t>   REFERENCES</a:t>
            </a:r>
          </a:p>
          <a:p>
            <a:pPr lvl="0" algn="just"/>
            <a:r>
              <a:rPr lang="en-US" sz="3200" dirty="0">
                <a:latin typeface="Agency FB" pitchFamily="34" charset="0"/>
              </a:rPr>
              <a:t>Dudek R. W. and Fix J. D. (2005). Embryology, Board Review Series.  Third Edition, </a:t>
            </a:r>
            <a:r>
              <a:rPr lang="en-US" sz="3200" dirty="0" err="1">
                <a:latin typeface="Agency FB" pitchFamily="34" charset="0"/>
              </a:rPr>
              <a:t>Lippincottt</a:t>
            </a:r>
            <a:r>
              <a:rPr lang="en-US" sz="3200" dirty="0">
                <a:latin typeface="Agency FB" pitchFamily="34" charset="0"/>
              </a:rPr>
              <a:t>, Williams and Wilkins.</a:t>
            </a:r>
          </a:p>
          <a:p>
            <a:pPr algn="just"/>
            <a:r>
              <a:rPr lang="en-US" sz="3200" dirty="0">
                <a:latin typeface="Agency FB" pitchFamily="34" charset="0"/>
              </a:rPr>
              <a:t>Moore K. L and Persaud T. V. N. (2012). The Developing Human,  Clinical Oriented Embryology  Eight Edition, Saunders, Elsevier</a:t>
            </a:r>
          </a:p>
          <a:p>
            <a:pPr lvl="0" algn="just"/>
            <a:r>
              <a:rPr lang="en-US" sz="3200" dirty="0">
                <a:latin typeface="Agency FB" pitchFamily="34" charset="0"/>
              </a:rPr>
              <a:t>Sadler, T. W. (2012). </a:t>
            </a:r>
            <a:r>
              <a:rPr lang="en-US" sz="3200" dirty="0" err="1">
                <a:latin typeface="Agency FB" pitchFamily="34" charset="0"/>
              </a:rPr>
              <a:t>Langman’s</a:t>
            </a:r>
            <a:r>
              <a:rPr lang="en-US" sz="3200" dirty="0">
                <a:latin typeface="Agency FB" pitchFamily="34" charset="0"/>
              </a:rPr>
              <a:t> Medical Embryology. Twelfth Edition. Wolters Kluwer and </a:t>
            </a:r>
            <a:r>
              <a:rPr lang="en-US" sz="3200" dirty="0" err="1">
                <a:latin typeface="Agency FB" pitchFamily="34" charset="0"/>
              </a:rPr>
              <a:t>Lippincottt</a:t>
            </a:r>
            <a:r>
              <a:rPr lang="en-US" sz="3200" dirty="0">
                <a:latin typeface="Agency FB" pitchFamily="34" charset="0"/>
              </a:rPr>
              <a:t>, Williams and Wilkins.</a:t>
            </a:r>
          </a:p>
          <a:p>
            <a:pPr algn="just"/>
            <a:r>
              <a:rPr lang="en-US" sz="3200" dirty="0">
                <a:latin typeface="Agency FB" pitchFamily="34" charset="0"/>
              </a:rPr>
              <a:t>Keith L. M, Persaud MD, Mark G. Torchia MSc - The Developing Human Clinically Oriented Embryology, 10e-Elsevier</a:t>
            </a:r>
          </a:p>
          <a:p>
            <a:pPr algn="just"/>
            <a:r>
              <a:rPr lang="en-US" sz="3200" b="0" i="0" dirty="0">
                <a:solidFill>
                  <a:srgbClr val="222222"/>
                </a:solidFill>
                <a:effectLst/>
                <a:latin typeface="Agency FB" panose="020B0503020202020204" pitchFamily="34" charset="0"/>
              </a:rPr>
              <a:t>Betz D, Fane K. Human Chorionic Gonadotropin. [Updated 2023 Aug 14]. In: </a:t>
            </a:r>
            <a:r>
              <a:rPr lang="en-US" sz="3200" b="0" i="0" dirty="0" err="1">
                <a:solidFill>
                  <a:srgbClr val="222222"/>
                </a:solidFill>
                <a:effectLst/>
                <a:latin typeface="Agency FB" panose="020B0503020202020204" pitchFamily="34" charset="0"/>
              </a:rPr>
              <a:t>StatPearls</a:t>
            </a:r>
            <a:r>
              <a:rPr lang="en-US" sz="3200" b="0" i="0" dirty="0">
                <a:solidFill>
                  <a:srgbClr val="222222"/>
                </a:solidFill>
                <a:effectLst/>
                <a:latin typeface="Agency FB" panose="020B0503020202020204" pitchFamily="34" charset="0"/>
              </a:rPr>
              <a:t> [Internet]. Treasure Island (FL): </a:t>
            </a:r>
            <a:r>
              <a:rPr lang="en-US" sz="3200" b="0" i="0" dirty="0" err="1">
                <a:solidFill>
                  <a:srgbClr val="222222"/>
                </a:solidFill>
                <a:effectLst/>
                <a:latin typeface="Agency FB" panose="020B0503020202020204" pitchFamily="34" charset="0"/>
              </a:rPr>
              <a:t>StatPearls</a:t>
            </a:r>
            <a:r>
              <a:rPr lang="en-US" sz="3200" b="0" i="0" dirty="0">
                <a:solidFill>
                  <a:srgbClr val="222222"/>
                </a:solidFill>
                <a:effectLst/>
                <a:latin typeface="Agency FB" panose="020B0503020202020204" pitchFamily="34" charset="0"/>
              </a:rPr>
              <a:t> Publishing; 2024 Jan-. Available from: </a:t>
            </a:r>
            <a:r>
              <a:rPr lang="en-US" sz="3200" b="0" i="0" dirty="0">
                <a:solidFill>
                  <a:srgbClr val="222222"/>
                </a:solidFill>
                <a:effectLst/>
                <a:latin typeface="Agency FB" panose="020B0503020202020204" pitchFamily="34" charset="0"/>
                <a:hlinkClick r:id="rId2"/>
              </a:rPr>
              <a:t>https://www.ncbi.nlm.nih.gov/books/NBK532950/</a:t>
            </a:r>
            <a:endParaRPr lang="en-US" sz="3200" b="0" i="0" dirty="0">
              <a:solidFill>
                <a:srgbClr val="222222"/>
              </a:solidFill>
              <a:effectLst/>
              <a:latin typeface="Agency FB" panose="020B0503020202020204" pitchFamily="34" charset="0"/>
            </a:endParaRPr>
          </a:p>
          <a:p>
            <a:pPr algn="just"/>
            <a:r>
              <a:rPr lang="en-US" sz="3600" b="0" i="0" dirty="0" err="1">
                <a:solidFill>
                  <a:srgbClr val="212121"/>
                </a:solidFill>
                <a:effectLst/>
                <a:latin typeface="Agency FB" panose="020B0503020202020204" pitchFamily="34" charset="0"/>
              </a:rPr>
              <a:t>Korevaar</a:t>
            </a:r>
            <a:r>
              <a:rPr lang="en-US" sz="3600" b="0" i="0" dirty="0">
                <a:solidFill>
                  <a:srgbClr val="212121"/>
                </a:solidFill>
                <a:effectLst/>
                <a:latin typeface="Agency FB" panose="020B0503020202020204" pitchFamily="34" charset="0"/>
              </a:rPr>
              <a:t> TI, </a:t>
            </a:r>
            <a:r>
              <a:rPr lang="en-US" sz="3600" b="0" i="0" dirty="0" err="1">
                <a:solidFill>
                  <a:srgbClr val="212121"/>
                </a:solidFill>
                <a:effectLst/>
                <a:latin typeface="Agency FB" panose="020B0503020202020204" pitchFamily="34" charset="0"/>
              </a:rPr>
              <a:t>Steegers</a:t>
            </a:r>
            <a:r>
              <a:rPr lang="en-US" sz="3600" b="0" i="0" dirty="0">
                <a:solidFill>
                  <a:srgbClr val="212121"/>
                </a:solidFill>
                <a:effectLst/>
                <a:latin typeface="Agency FB" panose="020B0503020202020204" pitchFamily="34" charset="0"/>
              </a:rPr>
              <a:t> EA, de </a:t>
            </a:r>
            <a:r>
              <a:rPr lang="en-US" sz="3600" b="0" i="0" dirty="0" err="1">
                <a:solidFill>
                  <a:srgbClr val="212121"/>
                </a:solidFill>
                <a:effectLst/>
                <a:latin typeface="Agency FB" panose="020B0503020202020204" pitchFamily="34" charset="0"/>
              </a:rPr>
              <a:t>Rijke</a:t>
            </a:r>
            <a:r>
              <a:rPr lang="en-US" sz="3600" b="0" i="0" dirty="0">
                <a:solidFill>
                  <a:srgbClr val="212121"/>
                </a:solidFill>
                <a:effectLst/>
                <a:latin typeface="Agency FB" panose="020B0503020202020204" pitchFamily="34" charset="0"/>
              </a:rPr>
              <a:t> YB, </a:t>
            </a:r>
            <a:r>
              <a:rPr lang="en-US" sz="3600" b="0" i="0" dirty="0" err="1">
                <a:solidFill>
                  <a:srgbClr val="212121"/>
                </a:solidFill>
                <a:effectLst/>
                <a:latin typeface="Agency FB" panose="020B0503020202020204" pitchFamily="34" charset="0"/>
              </a:rPr>
              <a:t>Schalekamp</a:t>
            </a:r>
            <a:r>
              <a:rPr lang="en-US" sz="3600" b="0" i="0" dirty="0">
                <a:solidFill>
                  <a:srgbClr val="212121"/>
                </a:solidFill>
                <a:effectLst/>
                <a:latin typeface="Agency FB" panose="020B0503020202020204" pitchFamily="34" charset="0"/>
              </a:rPr>
              <a:t>-Timmermans S, Visser WE, </a:t>
            </a:r>
            <a:r>
              <a:rPr lang="en-US" sz="3600" b="0" i="0" dirty="0" err="1">
                <a:solidFill>
                  <a:srgbClr val="212121"/>
                </a:solidFill>
                <a:effectLst/>
                <a:latin typeface="Agency FB" panose="020B0503020202020204" pitchFamily="34" charset="0"/>
              </a:rPr>
              <a:t>Hofman</a:t>
            </a:r>
            <a:r>
              <a:rPr lang="en-US" sz="3600" b="0" i="0" dirty="0">
                <a:solidFill>
                  <a:srgbClr val="212121"/>
                </a:solidFill>
                <a:effectLst/>
                <a:latin typeface="Agency FB" panose="020B0503020202020204" pitchFamily="34" charset="0"/>
              </a:rPr>
              <a:t> A, </a:t>
            </a:r>
            <a:r>
              <a:rPr lang="en-US" sz="3600" b="0" i="0" dirty="0" err="1">
                <a:solidFill>
                  <a:srgbClr val="212121"/>
                </a:solidFill>
                <a:effectLst/>
                <a:latin typeface="Agency FB" panose="020B0503020202020204" pitchFamily="34" charset="0"/>
              </a:rPr>
              <a:t>Jaddoe</a:t>
            </a:r>
            <a:r>
              <a:rPr lang="en-US" sz="3600" b="0" i="0" dirty="0">
                <a:solidFill>
                  <a:srgbClr val="212121"/>
                </a:solidFill>
                <a:effectLst/>
                <a:latin typeface="Agency FB" panose="020B0503020202020204" pitchFamily="34" charset="0"/>
              </a:rPr>
              <a:t> VW, </a:t>
            </a:r>
            <a:r>
              <a:rPr lang="en-US" sz="3600" b="0" i="0" dirty="0" err="1">
                <a:solidFill>
                  <a:srgbClr val="212121"/>
                </a:solidFill>
                <a:effectLst/>
                <a:latin typeface="Agency FB" panose="020B0503020202020204" pitchFamily="34" charset="0"/>
              </a:rPr>
              <a:t>Tiemeier</a:t>
            </a:r>
            <a:r>
              <a:rPr lang="en-US" sz="3600" b="0" i="0" dirty="0">
                <a:solidFill>
                  <a:srgbClr val="212121"/>
                </a:solidFill>
                <a:effectLst/>
                <a:latin typeface="Agency FB" panose="020B0503020202020204" pitchFamily="34" charset="0"/>
              </a:rPr>
              <a:t> H, Visser TJ, Medici M, </a:t>
            </a:r>
            <a:r>
              <a:rPr lang="en-US" sz="3600" b="0" i="0" dirty="0" err="1">
                <a:solidFill>
                  <a:srgbClr val="212121"/>
                </a:solidFill>
                <a:effectLst/>
                <a:latin typeface="Agency FB" panose="020B0503020202020204" pitchFamily="34" charset="0"/>
              </a:rPr>
              <a:t>Peeters</a:t>
            </a:r>
            <a:r>
              <a:rPr lang="en-US" sz="3600" b="0" i="0" dirty="0">
                <a:solidFill>
                  <a:srgbClr val="212121"/>
                </a:solidFill>
                <a:effectLst/>
                <a:latin typeface="Agency FB" panose="020B0503020202020204" pitchFamily="34" charset="0"/>
              </a:rPr>
              <a:t> RP (2015). Reference ranges and determinants of total </a:t>
            </a:r>
            <a:r>
              <a:rPr lang="en-US" sz="3600" b="0" i="0" dirty="0" err="1">
                <a:solidFill>
                  <a:srgbClr val="212121"/>
                </a:solidFill>
                <a:effectLst/>
                <a:latin typeface="Agency FB" panose="020B0503020202020204" pitchFamily="34" charset="0"/>
              </a:rPr>
              <a:t>hCG</a:t>
            </a:r>
            <a:r>
              <a:rPr lang="en-US" sz="3600" b="0" i="0" dirty="0">
                <a:solidFill>
                  <a:srgbClr val="212121"/>
                </a:solidFill>
                <a:effectLst/>
                <a:latin typeface="Agency FB" panose="020B0503020202020204" pitchFamily="34" charset="0"/>
              </a:rPr>
              <a:t> levels during pregnancy: the Generation R Study. </a:t>
            </a:r>
            <a:r>
              <a:rPr lang="en-US" sz="3600" b="0" i="0" dirty="0" err="1">
                <a:solidFill>
                  <a:srgbClr val="212121"/>
                </a:solidFill>
                <a:effectLst/>
                <a:latin typeface="Agency FB" panose="020B0503020202020204" pitchFamily="34" charset="0"/>
              </a:rPr>
              <a:t>Eur</a:t>
            </a:r>
            <a:r>
              <a:rPr lang="en-US" sz="3600" b="0" i="0" dirty="0">
                <a:solidFill>
                  <a:srgbClr val="212121"/>
                </a:solidFill>
                <a:effectLst/>
                <a:latin typeface="Agency FB" panose="020B0503020202020204" pitchFamily="34" charset="0"/>
              </a:rPr>
              <a:t> J Epidemiol. 30(9):1057-66. </a:t>
            </a:r>
            <a:r>
              <a:rPr lang="en-US" sz="3600" b="0" i="0" dirty="0" err="1">
                <a:solidFill>
                  <a:srgbClr val="212121"/>
                </a:solidFill>
                <a:effectLst/>
                <a:latin typeface="Agency FB" panose="020B0503020202020204" pitchFamily="34" charset="0"/>
              </a:rPr>
              <a:t>doi</a:t>
            </a:r>
            <a:r>
              <a:rPr lang="en-US" sz="3600" b="0" i="0" dirty="0">
                <a:solidFill>
                  <a:srgbClr val="212121"/>
                </a:solidFill>
                <a:effectLst/>
                <a:latin typeface="Agency FB" panose="020B0503020202020204" pitchFamily="34" charset="0"/>
              </a:rPr>
              <a:t>: 10.1007/s10654-015-0039-0. </a:t>
            </a:r>
            <a:endParaRPr lang="en-US" sz="3600" dirty="0">
              <a:latin typeface="Agency FB" panose="020B0503020202020204" pitchFamily="34" charset="0"/>
            </a:endParaRPr>
          </a:p>
          <a:p>
            <a:pPr lvl="0" algn="just"/>
            <a:endParaRPr lang="en-US" sz="3200" dirty="0">
              <a:latin typeface="Agency FB" pitchFamily="34" charset="0"/>
            </a:endParaRPr>
          </a:p>
          <a:p>
            <a:pPr algn="just"/>
            <a:endParaRPr lang="en-US" sz="2800" dirty="0">
              <a:latin typeface="Agency FB" panose="020B0503020202020204" pitchFamily="34" charset="0"/>
            </a:endParaRPr>
          </a:p>
          <a:p>
            <a:pPr algn="just"/>
            <a:endParaRPr lang="en-US" sz="2800" dirty="0">
              <a:latin typeface="Agency FB" panose="020B0503020202020204" pitchFamily="34" charset="0"/>
            </a:endParaRPr>
          </a:p>
        </p:txBody>
      </p:sp>
    </p:spTree>
    <p:extLst>
      <p:ext uri="{BB962C8B-B14F-4D97-AF65-F5344CB8AC3E}">
        <p14:creationId xmlns:p14="http://schemas.microsoft.com/office/powerpoint/2010/main" val="8382662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2800" dirty="0">
              <a:latin typeface="Agency FB" panose="020B0503020202020204" pitchFamily="34" charset="0"/>
            </a:endParaRPr>
          </a:p>
          <a:p>
            <a:pPr algn="just"/>
            <a:endParaRPr lang="en-US" dirty="0">
              <a:latin typeface="Agency FB" panose="020B0503020202020204" pitchFamily="34" charset="0"/>
            </a:endParaRPr>
          </a:p>
          <a:p>
            <a:pPr algn="just"/>
            <a:endParaRPr lang="en-US" sz="2800" dirty="0">
              <a:latin typeface="Agency FB" panose="020B0503020202020204" pitchFamily="34" charset="0"/>
            </a:endParaRPr>
          </a:p>
          <a:p>
            <a:pPr algn="just"/>
            <a:endParaRPr lang="en-US" dirty="0">
              <a:latin typeface="Agency FB" panose="020B0503020202020204" pitchFamily="34" charset="0"/>
            </a:endParaRPr>
          </a:p>
          <a:p>
            <a:pPr algn="just"/>
            <a:endParaRPr lang="en-US" sz="2800" dirty="0">
              <a:latin typeface="Agency FB" panose="020B0503020202020204" pitchFamily="34" charset="0"/>
            </a:endParaRPr>
          </a:p>
        </p:txBody>
      </p:sp>
      <p:pic>
        <p:nvPicPr>
          <p:cNvPr id="2" name="Content Placeholder 3">
            <a:extLst>
              <a:ext uri="{FF2B5EF4-FFF2-40B4-BE49-F238E27FC236}">
                <a16:creationId xmlns:a16="http://schemas.microsoft.com/office/drawing/2014/main" id="{F3B25963-CD70-DBC2-EC95-E9F3A7EF5BB1}"/>
              </a:ext>
            </a:extLst>
          </p:cNvPr>
          <p:cNvPicPr>
            <a:picLocks noChangeAspect="1"/>
          </p:cNvPicPr>
          <p:nvPr/>
        </p:nvPicPr>
        <p:blipFill>
          <a:blip r:embed="rId2"/>
          <a:stretch>
            <a:fillRect/>
          </a:stretch>
        </p:blipFill>
        <p:spPr>
          <a:xfrm>
            <a:off x="1880627" y="921327"/>
            <a:ext cx="7716982" cy="5015345"/>
          </a:xfrm>
          <a:prstGeom prst="rect">
            <a:avLst/>
          </a:prstGeom>
        </p:spPr>
      </p:pic>
    </p:spTree>
    <p:extLst>
      <p:ext uri="{BB962C8B-B14F-4D97-AF65-F5344CB8AC3E}">
        <p14:creationId xmlns:p14="http://schemas.microsoft.com/office/powerpoint/2010/main" val="300597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Autofit/>
          </a:bodyPr>
          <a:lstStyle/>
          <a:p>
            <a:pPr algn="just">
              <a:lnSpc>
                <a:spcPct val="80000"/>
              </a:lnSpc>
            </a:pPr>
            <a:r>
              <a:rPr lang="en-US" sz="3200" dirty="0">
                <a:latin typeface="Agency FB" panose="020B0503020202020204" pitchFamily="34" charset="0"/>
              </a:rPr>
              <a:t>If </a:t>
            </a:r>
            <a:r>
              <a:rPr lang="en-US" sz="3200" b="1" dirty="0">
                <a:solidFill>
                  <a:srgbClr val="FF0000"/>
                </a:solidFill>
                <a:latin typeface="Agency FB" panose="020B0503020202020204" pitchFamily="34" charset="0"/>
              </a:rPr>
              <a:t>fertilization occurs</a:t>
            </a:r>
            <a:r>
              <a:rPr lang="en-US" sz="3200" dirty="0">
                <a:latin typeface="Agency FB" panose="020B0503020202020204" pitchFamily="34" charset="0"/>
              </a:rPr>
              <a:t>; corpus luteum under influence of </a:t>
            </a:r>
            <a:r>
              <a:rPr lang="en-US" sz="3200" dirty="0" err="1">
                <a:latin typeface="Agency FB" panose="020B0503020202020204" pitchFamily="34" charset="0"/>
              </a:rPr>
              <a:t>hCG</a:t>
            </a:r>
            <a:r>
              <a:rPr lang="en-US" sz="3200" dirty="0">
                <a:latin typeface="Agency FB" panose="020B0503020202020204" pitchFamily="34" charset="0"/>
              </a:rPr>
              <a:t>  </a:t>
            </a:r>
            <a:r>
              <a:rPr lang="en-US" sz="3200" u="sng" dirty="0">
                <a:solidFill>
                  <a:srgbClr val="FF0000"/>
                </a:solidFill>
                <a:latin typeface="Agency FB" panose="020B0503020202020204" pitchFamily="34" charset="0"/>
              </a:rPr>
              <a:t>continues to secret </a:t>
            </a:r>
            <a:r>
              <a:rPr lang="en-US" sz="3200" u="sng" dirty="0">
                <a:solidFill>
                  <a:srgbClr val="FF0000"/>
                </a:solidFill>
                <a:highlight>
                  <a:srgbClr val="FFFF00"/>
                </a:highlight>
                <a:latin typeface="Agency FB" panose="020B0503020202020204" pitchFamily="34" charset="0"/>
              </a:rPr>
              <a:t>estrogen and progesterone</a:t>
            </a:r>
            <a:r>
              <a:rPr lang="en-US" sz="3200" dirty="0">
                <a:latin typeface="Agency FB" panose="020B0503020202020204" pitchFamily="34" charset="0"/>
              </a:rPr>
              <a:t>, the </a:t>
            </a:r>
            <a:r>
              <a:rPr lang="en-US" sz="3200" b="1" dirty="0">
                <a:highlight>
                  <a:srgbClr val="FFFF00"/>
                </a:highlight>
                <a:latin typeface="Agency FB" panose="020B0503020202020204" pitchFamily="34" charset="0"/>
              </a:rPr>
              <a:t>luteal phase </a:t>
            </a:r>
            <a:r>
              <a:rPr lang="en-US" sz="3200" dirty="0">
                <a:latin typeface="Agency FB" panose="020B0503020202020204" pitchFamily="34" charset="0"/>
              </a:rPr>
              <a:t>persists and menstruation does not occur.</a:t>
            </a:r>
          </a:p>
          <a:p>
            <a:pPr algn="just">
              <a:lnSpc>
                <a:spcPct val="80000"/>
              </a:lnSpc>
            </a:pPr>
            <a:r>
              <a:rPr lang="en-US" sz="3200" dirty="0">
                <a:latin typeface="Agency FB" panose="020B0503020202020204" pitchFamily="34" charset="0"/>
              </a:rPr>
              <a:t>The endometrium passes into the </a:t>
            </a:r>
            <a:r>
              <a:rPr lang="en-US" sz="3200" b="1" dirty="0">
                <a:highlight>
                  <a:srgbClr val="FFFF00"/>
                </a:highlight>
                <a:latin typeface="Agency FB" panose="020B0503020202020204" pitchFamily="34" charset="0"/>
              </a:rPr>
              <a:t>pregnancy phase</a:t>
            </a:r>
            <a:r>
              <a:rPr lang="en-US" sz="3200" dirty="0">
                <a:latin typeface="Agency FB" panose="020B0503020202020204" pitchFamily="34" charset="0"/>
              </a:rPr>
              <a:t>.</a:t>
            </a:r>
          </a:p>
          <a:p>
            <a:pPr marL="0" indent="0" algn="just">
              <a:lnSpc>
                <a:spcPct val="80000"/>
              </a:lnSpc>
              <a:buNone/>
            </a:pPr>
            <a:endParaRPr lang="en-US" sz="3200" dirty="0">
              <a:latin typeface="Agency FB" panose="020B0503020202020204" pitchFamily="34" charset="0"/>
            </a:endParaRPr>
          </a:p>
          <a:p>
            <a:pPr algn="just"/>
            <a:r>
              <a:rPr lang="en-US" sz="3200" dirty="0">
                <a:latin typeface="Agency FB" panose="020B0503020202020204" pitchFamily="34" charset="0"/>
              </a:rPr>
              <a:t>If </a:t>
            </a:r>
            <a:r>
              <a:rPr lang="en-US" sz="3200" b="1" dirty="0">
                <a:solidFill>
                  <a:srgbClr val="FF0000"/>
                </a:solidFill>
                <a:latin typeface="Agency FB" panose="020B0503020202020204" pitchFamily="34" charset="0"/>
              </a:rPr>
              <a:t>fertilization dose not occur</a:t>
            </a:r>
            <a:r>
              <a:rPr lang="en-US" sz="3200" dirty="0">
                <a:latin typeface="Agency FB" panose="020B0503020202020204" pitchFamily="34" charset="0"/>
              </a:rPr>
              <a:t>; corpus luteum degenerates, </a:t>
            </a:r>
            <a:r>
              <a:rPr lang="en-US" sz="3200" u="sng" dirty="0">
                <a:solidFill>
                  <a:srgbClr val="FF0000"/>
                </a:solidFill>
                <a:latin typeface="Agency FB" panose="020B0503020202020204" pitchFamily="34" charset="0"/>
              </a:rPr>
              <a:t>with fall of estrogen and progesterone level, menstruation occurs.</a:t>
            </a:r>
          </a:p>
          <a:p>
            <a:pPr marL="0" indent="0" algn="just">
              <a:buNone/>
            </a:pPr>
            <a:endParaRPr lang="en-US" sz="3200" u="sng" dirty="0">
              <a:solidFill>
                <a:srgbClr val="FF0000"/>
              </a:solidFill>
              <a:latin typeface="Agency FB" panose="020B0503020202020204" pitchFamily="34" charset="0"/>
            </a:endParaRPr>
          </a:p>
          <a:p>
            <a:pPr algn="just"/>
            <a:r>
              <a:rPr lang="en-US" sz="3200" b="1" dirty="0">
                <a:highlight>
                  <a:srgbClr val="FFFF00"/>
                </a:highlight>
                <a:latin typeface="Agency FB" panose="020B0503020202020204" pitchFamily="34" charset="0"/>
              </a:rPr>
              <a:t>Ischemic phase;</a:t>
            </a:r>
            <a:r>
              <a:rPr lang="en-US" sz="3200" b="1" dirty="0">
                <a:latin typeface="Agency FB" panose="020B0503020202020204" pitchFamily="34" charset="0"/>
              </a:rPr>
              <a:t> </a:t>
            </a:r>
            <a:r>
              <a:rPr lang="en-US" sz="3200" dirty="0">
                <a:latin typeface="Agency FB" panose="020B0503020202020204" pitchFamily="34" charset="0"/>
              </a:rPr>
              <a:t>due to hormonal withdrawal as a result of non-fertilization of the oocyte, shrinkage of the endometrium, with patchy ischemic necrosis, results in bleeding in the uterine cavity.</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Thus, menstrual cycle keeps being repeated </a:t>
            </a:r>
            <a:r>
              <a:rPr lang="en-US" sz="3200" b="1" dirty="0">
                <a:highlight>
                  <a:srgbClr val="FFFF00"/>
                </a:highlight>
                <a:latin typeface="Agency FB" panose="020B0503020202020204" pitchFamily="34" charset="0"/>
              </a:rPr>
              <a:t>until fertilization or menopause occurs</a:t>
            </a:r>
            <a:r>
              <a:rPr lang="en-US" sz="3200" dirty="0">
                <a:latin typeface="Agency FB" panose="020B0503020202020204" pitchFamily="34" charset="0"/>
              </a:rPr>
              <a:t>.</a:t>
            </a:r>
          </a:p>
        </p:txBody>
      </p:sp>
    </p:spTree>
    <p:extLst>
      <p:ext uri="{BB962C8B-B14F-4D97-AF65-F5344CB8AC3E}">
        <p14:creationId xmlns:p14="http://schemas.microsoft.com/office/powerpoint/2010/main" val="906834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990491CC-81AD-5849-9D2C-328292816AA2}"/>
              </a:ext>
            </a:extLst>
          </p:cNvPr>
          <p:cNvPicPr>
            <a:picLocks noChangeAspect="1"/>
          </p:cNvPicPr>
          <p:nvPr/>
        </p:nvPicPr>
        <p:blipFill>
          <a:blip r:embed="rId2"/>
          <a:stretch>
            <a:fillRect/>
          </a:stretch>
        </p:blipFill>
        <p:spPr>
          <a:xfrm>
            <a:off x="366987" y="229299"/>
            <a:ext cx="11035303" cy="6508337"/>
          </a:xfrm>
          <a:prstGeom prst="rect">
            <a:avLst/>
          </a:prstGeom>
        </p:spPr>
      </p:pic>
    </p:spTree>
    <p:extLst>
      <p:ext uri="{BB962C8B-B14F-4D97-AF65-F5344CB8AC3E}">
        <p14:creationId xmlns:p14="http://schemas.microsoft.com/office/powerpoint/2010/main" val="340302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a:t>
            </a:r>
            <a:r>
              <a:rPr lang="en-US" sz="3500" b="1" dirty="0">
                <a:solidFill>
                  <a:srgbClr val="FF0000"/>
                </a:solidFill>
                <a:latin typeface="Agency FB" panose="020B0503020202020204" pitchFamily="34" charset="0"/>
              </a:rPr>
              <a:t>Phases of Fertilization</a:t>
            </a:r>
          </a:p>
          <a:p>
            <a:pPr algn="just"/>
            <a:r>
              <a:rPr lang="en-US" sz="3200" dirty="0">
                <a:latin typeface="Agency FB" panose="020B0503020202020204" pitchFamily="34" charset="0"/>
              </a:rPr>
              <a:t>Carbohydrates binding molecules and gamete specific antigens on sperm are involved in sperm-egg recognition.</a:t>
            </a:r>
          </a:p>
          <a:p>
            <a:pPr algn="just"/>
            <a:r>
              <a:rPr lang="en-US" sz="3200" dirty="0">
                <a:latin typeface="Agency FB" panose="020B0503020202020204" pitchFamily="34" charset="0"/>
              </a:rPr>
              <a:t>Passage through the corona radiata.</a:t>
            </a:r>
          </a:p>
          <a:p>
            <a:pPr algn="just"/>
            <a:r>
              <a:rPr lang="en-US" sz="3200" dirty="0">
                <a:latin typeface="Agency FB" panose="020B0503020202020204" pitchFamily="34" charset="0"/>
              </a:rPr>
              <a:t>Penetration of the Zona pellucida. </a:t>
            </a:r>
          </a:p>
          <a:p>
            <a:pPr lvl="1" algn="just"/>
            <a:r>
              <a:rPr lang="en-US" sz="3200" dirty="0">
                <a:latin typeface="Agency FB" panose="020B0503020202020204" pitchFamily="34" charset="0"/>
              </a:rPr>
              <a:t>Sperm acrosome releases enzymes such as </a:t>
            </a:r>
            <a:r>
              <a:rPr lang="en-US" sz="3200" dirty="0">
                <a:highlight>
                  <a:srgbClr val="FFFF00"/>
                </a:highlight>
                <a:latin typeface="Agency FB" panose="020B0503020202020204" pitchFamily="34" charset="0"/>
              </a:rPr>
              <a:t>esterase, </a:t>
            </a:r>
            <a:r>
              <a:rPr lang="en-US" sz="3200" u="sng" dirty="0">
                <a:highlight>
                  <a:srgbClr val="FFFF00"/>
                </a:highlight>
                <a:latin typeface="Agency FB" panose="020B0503020202020204" pitchFamily="34" charset="0"/>
              </a:rPr>
              <a:t>acrosin</a:t>
            </a:r>
            <a:r>
              <a:rPr lang="en-US" sz="3200" dirty="0">
                <a:highlight>
                  <a:srgbClr val="FFFF00"/>
                </a:highlight>
                <a:latin typeface="Agency FB" panose="020B0503020202020204" pitchFamily="34" charset="0"/>
              </a:rPr>
              <a:t>, neuraminidase </a:t>
            </a:r>
            <a:r>
              <a:rPr lang="en-US" sz="3200" dirty="0">
                <a:latin typeface="Agency FB" panose="020B0503020202020204" pitchFamily="34" charset="0"/>
              </a:rPr>
              <a:t>that facilitate dissolution of zona pellucida </a:t>
            </a:r>
          </a:p>
          <a:p>
            <a:pPr lvl="1" algn="just"/>
            <a:r>
              <a:rPr lang="en-US" sz="3200" dirty="0">
                <a:latin typeface="Agency FB" panose="020B0503020202020204" pitchFamily="34" charset="0"/>
              </a:rPr>
              <a:t>Zona reaction ensues once sperm enters the oocyte </a:t>
            </a:r>
          </a:p>
          <a:p>
            <a:pPr algn="just"/>
            <a:r>
              <a:rPr lang="en-US" sz="3200" dirty="0">
                <a:latin typeface="Agency FB" panose="020B0503020202020204" pitchFamily="34" charset="0"/>
              </a:rPr>
              <a:t>Fusion of cell membranes </a:t>
            </a:r>
          </a:p>
          <a:p>
            <a:pPr algn="just"/>
            <a:r>
              <a:rPr lang="en-US" sz="3200" dirty="0">
                <a:latin typeface="Agency FB" panose="020B0503020202020204" pitchFamily="34" charset="0"/>
              </a:rPr>
              <a:t>Completion of second meiotic division and production of second polar body </a:t>
            </a:r>
          </a:p>
        </p:txBody>
      </p:sp>
    </p:spTree>
    <p:extLst>
      <p:ext uri="{BB962C8B-B14F-4D97-AF65-F5344CB8AC3E}">
        <p14:creationId xmlns:p14="http://schemas.microsoft.com/office/powerpoint/2010/main" val="154222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8E78FF11-B3F2-3A4F-BBB8-BAACD06B5ECD}"/>
              </a:ext>
            </a:extLst>
          </p:cNvPr>
          <p:cNvPicPr>
            <a:picLocks noChangeAspect="1"/>
          </p:cNvPicPr>
          <p:nvPr/>
        </p:nvPicPr>
        <p:blipFill rotWithShape="1">
          <a:blip r:embed="rId2"/>
          <a:srcRect t="16709"/>
          <a:stretch/>
        </p:blipFill>
        <p:spPr>
          <a:xfrm>
            <a:off x="492126" y="1149927"/>
            <a:ext cx="5409910" cy="5140037"/>
          </a:xfrm>
          <a:prstGeom prst="rect">
            <a:avLst/>
          </a:prstGeom>
        </p:spPr>
      </p:pic>
      <p:pic>
        <p:nvPicPr>
          <p:cNvPr id="4" name="Picture 3">
            <a:extLst>
              <a:ext uri="{FF2B5EF4-FFF2-40B4-BE49-F238E27FC236}">
                <a16:creationId xmlns:a16="http://schemas.microsoft.com/office/drawing/2014/main" id="{095FBF4B-03B6-F71C-CCF5-C909F5A6DE45}"/>
              </a:ext>
            </a:extLst>
          </p:cNvPr>
          <p:cNvPicPr>
            <a:picLocks noChangeAspect="1"/>
          </p:cNvPicPr>
          <p:nvPr/>
        </p:nvPicPr>
        <p:blipFill rotWithShape="1">
          <a:blip r:embed="rId3"/>
          <a:srcRect l="21136" t="16752" r="21364" b="19378"/>
          <a:stretch/>
        </p:blipFill>
        <p:spPr>
          <a:xfrm>
            <a:off x="5902035" y="1149927"/>
            <a:ext cx="5375565" cy="5140037"/>
          </a:xfrm>
          <a:prstGeom prst="rect">
            <a:avLst/>
          </a:prstGeom>
        </p:spPr>
      </p:pic>
    </p:spTree>
    <p:extLst>
      <p:ext uri="{BB962C8B-B14F-4D97-AF65-F5344CB8AC3E}">
        <p14:creationId xmlns:p14="http://schemas.microsoft.com/office/powerpoint/2010/main" val="162515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Fusion of the Pronuclei</a:t>
            </a:r>
          </a:p>
          <a:p>
            <a:pPr algn="just"/>
            <a:r>
              <a:rPr lang="en-US" sz="3200" dirty="0">
                <a:latin typeface="Agency FB" panose="020B0503020202020204" pitchFamily="34" charset="0"/>
              </a:rPr>
              <a:t>Within the cytoplasm of the oocyte the nucleus of the sperm enlarges to for the male pronucleus. </a:t>
            </a:r>
          </a:p>
          <a:p>
            <a:pPr algn="just"/>
            <a:r>
              <a:rPr lang="en-US" sz="3200" dirty="0">
                <a:latin typeface="Agency FB" panose="020B0503020202020204" pitchFamily="34" charset="0"/>
              </a:rPr>
              <a:t>The tail of the sperm degenerate </a:t>
            </a:r>
          </a:p>
          <a:p>
            <a:pPr algn="just"/>
            <a:r>
              <a:rPr lang="en-US" sz="3200" dirty="0">
                <a:latin typeface="Agency FB" panose="020B0503020202020204" pitchFamily="34" charset="0"/>
              </a:rPr>
              <a:t>The oocyte containing two haploid nuclei is called the ootid. </a:t>
            </a:r>
          </a:p>
          <a:p>
            <a:pPr algn="just"/>
            <a:r>
              <a:rPr lang="en-US" sz="3200" dirty="0">
                <a:latin typeface="Agency FB" panose="020B0503020202020204" pitchFamily="34" charset="0"/>
              </a:rPr>
              <a:t>Once the nuclei fuse into a single diploid nucleus, the ootid becomes a zygote. Fertilization is complete at this stage.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214653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1" y="55420"/>
            <a:ext cx="12192000" cy="6751675"/>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a:t>
            </a:r>
            <a:r>
              <a:rPr lang="en-US" sz="3800" b="1" dirty="0">
                <a:solidFill>
                  <a:srgbClr val="FF0000"/>
                </a:solidFill>
                <a:latin typeface="Agency FB" panose="020B0503020202020204" pitchFamily="34" charset="0"/>
              </a:rPr>
              <a:t>Cleavage</a:t>
            </a:r>
          </a:p>
          <a:p>
            <a:pPr algn="just"/>
            <a:r>
              <a:rPr lang="en-US" sz="3200" b="1" dirty="0">
                <a:highlight>
                  <a:srgbClr val="FFFF00"/>
                </a:highlight>
                <a:latin typeface="Agency FB" panose="020B0503020202020204" pitchFamily="34" charset="0"/>
              </a:rPr>
              <a:t>Cleavage begins approximately 30 </a:t>
            </a:r>
            <a:r>
              <a:rPr lang="en-US" sz="3200" b="1" dirty="0" err="1">
                <a:highlight>
                  <a:srgbClr val="FFFF00"/>
                </a:highlight>
                <a:latin typeface="Agency FB" panose="020B0503020202020204" pitchFamily="34" charset="0"/>
              </a:rPr>
              <a:t>hrs</a:t>
            </a:r>
            <a:r>
              <a:rPr lang="en-US" sz="3200" b="1" dirty="0">
                <a:highlight>
                  <a:srgbClr val="FFFF00"/>
                </a:highlight>
                <a:latin typeface="Agency FB" panose="020B0503020202020204" pitchFamily="34" charset="0"/>
              </a:rPr>
              <a:t> after fertilization</a:t>
            </a:r>
            <a:r>
              <a:rPr lang="en-US" sz="3200" dirty="0">
                <a:latin typeface="Agency FB" panose="020B0503020202020204" pitchFamily="34" charset="0"/>
              </a:rPr>
              <a:t>.</a:t>
            </a:r>
          </a:p>
          <a:p>
            <a:pPr algn="just"/>
            <a:r>
              <a:rPr lang="en-US" sz="3200" dirty="0">
                <a:latin typeface="Agency FB" panose="020B0503020202020204" pitchFamily="34" charset="0"/>
              </a:rPr>
              <a:t>Cleavage consists of repeated mitotic divisions of the zygote resulting in rapid increase in number of cells, blastomeres.  </a:t>
            </a:r>
          </a:p>
          <a:p>
            <a:pPr algn="just"/>
            <a:r>
              <a:rPr lang="en-US" sz="3200" dirty="0">
                <a:latin typeface="Agency FB" panose="020B0503020202020204" pitchFamily="34" charset="0"/>
              </a:rPr>
              <a:t>Cleavage occurs as the zygote passes through the uterine tube towards the uterus. </a:t>
            </a:r>
          </a:p>
          <a:p>
            <a:pPr algn="just"/>
            <a:r>
              <a:rPr lang="en-US" sz="3200" dirty="0">
                <a:latin typeface="Agency FB" panose="020B0503020202020204" pitchFamily="34" charset="0"/>
              </a:rPr>
              <a:t>The zygote is within zona pellucida during cleavage. </a:t>
            </a:r>
          </a:p>
          <a:p>
            <a:pPr algn="just"/>
            <a:r>
              <a:rPr lang="en-US" sz="3200" dirty="0">
                <a:latin typeface="Agency FB" panose="020B0503020202020204" pitchFamily="34" charset="0"/>
              </a:rPr>
              <a:t>At 9 cell stage the blastomeres align themselves against each other to form a compact ball of cells as prerequisite to form embryoblast. </a:t>
            </a:r>
          </a:p>
          <a:p>
            <a:r>
              <a:rPr lang="en-US" sz="3200" dirty="0">
                <a:latin typeface="Agency FB" panose="020B0503020202020204" pitchFamily="34" charset="0"/>
              </a:rPr>
              <a:t>12-32 blastomeres the developing human is called morula approximately 3 days after fertilization. </a:t>
            </a:r>
          </a:p>
          <a:p>
            <a:pPr algn="just"/>
            <a:endParaRPr lang="en-US" sz="3200" dirty="0"/>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839487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08" y="484909"/>
            <a:ext cx="5430983" cy="4045525"/>
          </a:xfrm>
          <a:prstGeom prst="rect">
            <a:avLst/>
          </a:prstGeom>
        </p:spPr>
      </p:pic>
      <p:pic>
        <p:nvPicPr>
          <p:cNvPr id="7" name="Picture 6">
            <a:extLst>
              <a:ext uri="{FF2B5EF4-FFF2-40B4-BE49-F238E27FC236}">
                <a16:creationId xmlns:a16="http://schemas.microsoft.com/office/drawing/2014/main" id="{0CE0E5CA-90E9-6C64-9E5C-0772B5AF17E6}"/>
              </a:ext>
            </a:extLst>
          </p:cNvPr>
          <p:cNvPicPr>
            <a:picLocks noChangeAspect="1"/>
          </p:cNvPicPr>
          <p:nvPr/>
        </p:nvPicPr>
        <p:blipFill rotWithShape="1">
          <a:blip r:embed="rId3"/>
          <a:srcRect l="12864" t="26453" r="40795" b="20593"/>
          <a:stretch/>
        </p:blipFill>
        <p:spPr>
          <a:xfrm>
            <a:off x="5960291" y="1814945"/>
            <a:ext cx="5649817" cy="4655128"/>
          </a:xfrm>
          <a:prstGeom prst="rect">
            <a:avLst/>
          </a:prstGeom>
        </p:spPr>
      </p:pic>
    </p:spTree>
    <p:extLst>
      <p:ext uri="{BB962C8B-B14F-4D97-AF65-F5344CB8AC3E}">
        <p14:creationId xmlns:p14="http://schemas.microsoft.com/office/powerpoint/2010/main" val="40703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F502A11F-22F1-4449-A011-9A667216795D}"/>
              </a:ext>
            </a:extLst>
          </p:cNvPr>
          <p:cNvPicPr>
            <a:picLocks noChangeAspect="1"/>
          </p:cNvPicPr>
          <p:nvPr/>
        </p:nvPicPr>
        <p:blipFill rotWithShape="1">
          <a:blip r:embed="rId2"/>
          <a:srcRect l="5925" t="8934" r="1573" b="10508"/>
          <a:stretch/>
        </p:blipFill>
        <p:spPr>
          <a:xfrm>
            <a:off x="568036" y="360219"/>
            <a:ext cx="10778837" cy="6012872"/>
          </a:xfrm>
          <a:prstGeom prst="rect">
            <a:avLst/>
          </a:prstGeom>
        </p:spPr>
      </p:pic>
    </p:spTree>
    <p:extLst>
      <p:ext uri="{BB962C8B-B14F-4D97-AF65-F5344CB8AC3E}">
        <p14:creationId xmlns:p14="http://schemas.microsoft.com/office/powerpoint/2010/main" val="59061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2D41EF08-B6DB-834E-AA8E-DD8DD9A4D78F}"/>
              </a:ext>
            </a:extLst>
          </p:cNvPr>
          <p:cNvPicPr>
            <a:picLocks noChangeAspect="1"/>
          </p:cNvPicPr>
          <p:nvPr/>
        </p:nvPicPr>
        <p:blipFill>
          <a:blip r:embed="rId2"/>
          <a:stretch>
            <a:fillRect/>
          </a:stretch>
        </p:blipFill>
        <p:spPr>
          <a:xfrm>
            <a:off x="561100" y="443858"/>
            <a:ext cx="10946560" cy="5472030"/>
          </a:xfrm>
          <a:prstGeom prst="rect">
            <a:avLst/>
          </a:prstGeom>
        </p:spPr>
      </p:pic>
    </p:spTree>
    <p:extLst>
      <p:ext uri="{BB962C8B-B14F-4D97-AF65-F5344CB8AC3E}">
        <p14:creationId xmlns:p14="http://schemas.microsoft.com/office/powerpoint/2010/main" val="139812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Cleavage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p>
          <a:p>
            <a:pPr marL="0" indent="0">
              <a:buNone/>
            </a:pPr>
            <a:r>
              <a:rPr lang="en-US" sz="3200" dirty="0">
                <a:latin typeface="Agency FB" panose="020B0503020202020204" pitchFamily="34" charset="0"/>
              </a:rPr>
              <a:t>  </a:t>
            </a:r>
            <a:r>
              <a:rPr lang="en-US" sz="3200" b="1" dirty="0">
                <a:highlight>
                  <a:srgbClr val="FFFF00"/>
                </a:highlight>
                <a:latin typeface="Agency FB" panose="020B0503020202020204" pitchFamily="34" charset="0"/>
              </a:rPr>
              <a:t>Day 4 - blastocyst formation</a:t>
            </a:r>
            <a:endParaRPr lang="en-US" sz="3200" dirty="0">
              <a:latin typeface="Agency FB" panose="020B0503020202020204" pitchFamily="34" charset="0"/>
            </a:endParaRPr>
          </a:p>
          <a:p>
            <a:r>
              <a:rPr lang="en-US" sz="3200" dirty="0">
                <a:latin typeface="Agency FB" panose="020B0503020202020204" pitchFamily="34" charset="0"/>
              </a:rPr>
              <a:t>A small space appears inside the morula as fluid makes way from the uterine cavity through zona pellucida and divides the blastomeres into 2 layers </a:t>
            </a:r>
          </a:p>
          <a:p>
            <a:pPr marL="0" indent="0">
              <a:buNone/>
            </a:pPr>
            <a:r>
              <a:rPr lang="en-US" sz="3200" dirty="0">
                <a:latin typeface="Agency FB" panose="020B0503020202020204" pitchFamily="34" charset="0"/>
              </a:rPr>
              <a:t>	*** The embryoblast and </a:t>
            </a:r>
          </a:p>
          <a:p>
            <a:pPr marL="0" indent="0">
              <a:buNone/>
            </a:pPr>
            <a:r>
              <a:rPr lang="en-US" sz="3200" dirty="0">
                <a:latin typeface="Agency FB" panose="020B0503020202020204" pitchFamily="34" charset="0"/>
              </a:rPr>
              <a:t>	*** Trophoblast  </a:t>
            </a:r>
          </a:p>
          <a:p>
            <a:r>
              <a:rPr lang="en-US" sz="3200" dirty="0">
                <a:latin typeface="Agency FB" panose="020B0503020202020204" pitchFamily="34" charset="0"/>
              </a:rPr>
              <a:t> Early pregnancy factor is secreted by trophoblastic cells- and immune suppressant protein.</a:t>
            </a:r>
          </a:p>
          <a:p>
            <a:pPr algn="just"/>
            <a:r>
              <a:rPr lang="en-US" sz="3200" dirty="0">
                <a:latin typeface="Agency FB" panose="020B0503020202020204" pitchFamily="34" charset="0"/>
              </a:rPr>
              <a:t>At this stage of development the developing human is called the blastocyst. </a:t>
            </a:r>
          </a:p>
          <a:p>
            <a:pPr algn="just"/>
            <a:r>
              <a:rPr lang="en-US" sz="3200" dirty="0">
                <a:latin typeface="Agency FB" panose="020B0503020202020204" pitchFamily="34" charset="0"/>
              </a:rPr>
              <a:t>It starts to float on the endometrium and the zona pellucida also begins to degenerate. </a:t>
            </a:r>
          </a:p>
          <a:p>
            <a:pPr algn="just"/>
            <a:r>
              <a:rPr lang="en-US" sz="3200" dirty="0">
                <a:latin typeface="Agency FB" panose="020B0503020202020204" pitchFamily="34" charset="0"/>
              </a:rPr>
              <a:t>Shedding of the zona pellucida causes rapid increase in size of the blastocyst.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071577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latin typeface="Agency FB" panose="020B0503020202020204" pitchFamily="34" charset="0"/>
              </a:rPr>
              <a:t>   </a:t>
            </a:r>
            <a:r>
              <a:rPr lang="en-US" sz="3500" b="1" dirty="0">
                <a:highlight>
                  <a:srgbClr val="FFFF00"/>
                </a:highlight>
                <a:latin typeface="Agency FB" panose="020B0503020202020204" pitchFamily="34" charset="0"/>
              </a:rPr>
              <a:t>Day 6 </a:t>
            </a:r>
          </a:p>
          <a:p>
            <a:pPr algn="just"/>
            <a:r>
              <a:rPr lang="en-US" sz="3200" dirty="0">
                <a:latin typeface="Agency FB" panose="020B0503020202020204" pitchFamily="34" charset="0"/>
              </a:rPr>
              <a:t>The blastocyst attaches to the endometrial epithelium and trophoblast proliferates rapidly into two layers</a:t>
            </a:r>
          </a:p>
          <a:p>
            <a:pPr lvl="1" algn="just"/>
            <a:r>
              <a:rPr lang="en-US" sz="3200" dirty="0">
                <a:latin typeface="Agency FB" panose="020B0503020202020204" pitchFamily="34" charset="0"/>
              </a:rPr>
              <a:t>Cytotrophoblast </a:t>
            </a:r>
          </a:p>
          <a:p>
            <a:pPr lvl="1" algn="just"/>
            <a:r>
              <a:rPr lang="en-US" sz="3200" dirty="0" err="1">
                <a:latin typeface="Agency FB" panose="020B0503020202020204" pitchFamily="34" charset="0"/>
              </a:rPr>
              <a:t>Syncytiotrophoblast</a:t>
            </a:r>
            <a:r>
              <a:rPr lang="en-US" sz="3200" dirty="0">
                <a:latin typeface="Agency FB" panose="020B0503020202020204" pitchFamily="34" charset="0"/>
              </a:rPr>
              <a:t> (cell mass with no cell </a:t>
            </a:r>
            <a:r>
              <a:rPr lang="en-US" sz="3200" dirty="0" err="1">
                <a:latin typeface="Agency FB" panose="020B0503020202020204" pitchFamily="34" charset="0"/>
              </a:rPr>
              <a:t>boundries</a:t>
            </a:r>
            <a:r>
              <a:rPr lang="en-US" sz="3200" dirty="0">
                <a:latin typeface="Agency FB" panose="020B0503020202020204" pitchFamily="34" charset="0"/>
              </a:rPr>
              <a:t>)</a:t>
            </a:r>
          </a:p>
          <a:p>
            <a:pPr algn="just"/>
            <a:r>
              <a:rPr lang="en-US" sz="3200" dirty="0">
                <a:latin typeface="Agency FB" panose="020B0503020202020204" pitchFamily="34" charset="0"/>
              </a:rPr>
              <a:t>Finger-like projections of the </a:t>
            </a:r>
            <a:r>
              <a:rPr lang="en-US" sz="3200" dirty="0" err="1">
                <a:latin typeface="Agency FB" panose="020B0503020202020204" pitchFamily="34" charset="0"/>
              </a:rPr>
              <a:t>syncytiotrophoblast</a:t>
            </a:r>
            <a:r>
              <a:rPr lang="en-US" sz="3200" dirty="0">
                <a:latin typeface="Agency FB" panose="020B0503020202020204" pitchFamily="34" charset="0"/>
              </a:rPr>
              <a:t> are visible modulated by a matrix of factors such as:</a:t>
            </a:r>
          </a:p>
          <a:p>
            <a:pPr lvl="1" algn="just"/>
            <a:r>
              <a:rPr lang="en-US" sz="3200" dirty="0">
                <a:latin typeface="Agency FB" panose="020B0503020202020204" pitchFamily="34" charset="0"/>
              </a:rPr>
              <a:t>Transforming growth factors. </a:t>
            </a:r>
          </a:p>
          <a:p>
            <a:pPr lvl="1" algn="just"/>
            <a:r>
              <a:rPr lang="en-US" sz="3200" dirty="0">
                <a:latin typeface="Agency FB" panose="020B0503020202020204" pitchFamily="34" charset="0"/>
              </a:rPr>
              <a:t>Serine/threonine protein kinases. </a:t>
            </a:r>
          </a:p>
        </p:txBody>
      </p:sp>
    </p:spTree>
    <p:extLst>
      <p:ext uri="{BB962C8B-B14F-4D97-AF65-F5344CB8AC3E}">
        <p14:creationId xmlns:p14="http://schemas.microsoft.com/office/powerpoint/2010/main" val="95266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
        <p:nvSpPr>
          <p:cNvPr id="4" name="object 4">
            <a:extLst>
              <a:ext uri="{FF2B5EF4-FFF2-40B4-BE49-F238E27FC236}">
                <a16:creationId xmlns:a16="http://schemas.microsoft.com/office/drawing/2014/main" id="{BB1AC222-015E-D645-8176-677BB9563E85}"/>
              </a:ext>
            </a:extLst>
          </p:cNvPr>
          <p:cNvSpPr txBox="1">
            <a:spLocks/>
          </p:cNvSpPr>
          <p:nvPr/>
        </p:nvSpPr>
        <p:spPr>
          <a:xfrm>
            <a:off x="762000" y="457200"/>
            <a:ext cx="10681855" cy="6035675"/>
          </a:xfrm>
          <a:prstGeom prst="rect">
            <a:avLst/>
          </a:prstGeom>
          <a:blipFill>
            <a:blip r:embed="rId2" cstate="print"/>
            <a:stretch>
              <a:fillRect/>
            </a:stretch>
          </a:blipFill>
        </p:spPr>
        <p:txBody>
          <a:bodyPr vert="horz" wrap="square"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a:p>
            <a:endParaRPr lang="en-US" dirty="0"/>
          </a:p>
        </p:txBody>
      </p:sp>
    </p:spTree>
    <p:extLst>
      <p:ext uri="{BB962C8B-B14F-4D97-AF65-F5344CB8AC3E}">
        <p14:creationId xmlns:p14="http://schemas.microsoft.com/office/powerpoint/2010/main" val="21481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fontScale="92500" lnSpcReduction="10000"/>
          </a:bodyPr>
          <a:lstStyle/>
          <a:p>
            <a:pPr marL="0" indent="0" algn="just">
              <a:buNone/>
            </a:pPr>
            <a:r>
              <a:rPr lang="en-US" sz="3200" b="1" dirty="0">
                <a:solidFill>
                  <a:srgbClr val="FF0000"/>
                </a:solidFill>
                <a:highlight>
                  <a:srgbClr val="FFFF00"/>
                </a:highlight>
                <a:latin typeface="Agency FB" panose="020B0503020202020204" pitchFamily="34" charset="0"/>
              </a:rPr>
              <a:t>   </a:t>
            </a:r>
            <a:r>
              <a:rPr lang="en-US" sz="3200" b="1" dirty="0">
                <a:highlight>
                  <a:srgbClr val="FFFF00"/>
                </a:highlight>
                <a:latin typeface="Agency FB" panose="020B0503020202020204" pitchFamily="34" charset="0"/>
              </a:rPr>
              <a:t>Day 7 </a:t>
            </a:r>
          </a:p>
          <a:p>
            <a:pPr algn="just"/>
            <a:r>
              <a:rPr lang="en-US" sz="3200" dirty="0">
                <a:latin typeface="Agency FB" panose="020B0503020202020204" pitchFamily="34" charset="0"/>
              </a:rPr>
              <a:t>Endometrial invasion by </a:t>
            </a:r>
            <a:r>
              <a:rPr lang="en-US" sz="3200" dirty="0" err="1">
                <a:latin typeface="Agency FB" panose="020B0503020202020204" pitchFamily="34" charset="0"/>
              </a:rPr>
              <a:t>syncytiotrophoblast</a:t>
            </a:r>
            <a:r>
              <a:rPr lang="en-US" sz="3200" dirty="0">
                <a:latin typeface="Agency FB" panose="020B0503020202020204" pitchFamily="34" charset="0"/>
              </a:rPr>
              <a:t> - the blastocyst burrows into the endometrial wall</a:t>
            </a:r>
          </a:p>
          <a:p>
            <a:pPr algn="just"/>
            <a:r>
              <a:rPr lang="en-US" sz="3200" dirty="0">
                <a:latin typeface="Agency FB" panose="020B0503020202020204" pitchFamily="34" charset="0"/>
              </a:rPr>
              <a:t>Hypoblast begins to appear - a result of delamination of some cells from the epiblast.</a:t>
            </a:r>
          </a:p>
          <a:p>
            <a:pPr algn="just"/>
            <a:endParaRPr lang="en-US" sz="3200" dirty="0">
              <a:latin typeface="Agency FB" panose="020B0503020202020204" pitchFamily="34" charset="0"/>
            </a:endParaRPr>
          </a:p>
          <a:p>
            <a:pPr marL="0" indent="0" algn="just">
              <a:buNone/>
            </a:pPr>
            <a:r>
              <a:rPr lang="en-US" sz="3500" b="1" dirty="0">
                <a:solidFill>
                  <a:srgbClr val="FF0000"/>
                </a:solidFill>
                <a:latin typeface="Agency FB" panose="020B0503020202020204" pitchFamily="34" charset="0"/>
              </a:rPr>
              <a:t> Potential Issues in the Week</a:t>
            </a:r>
          </a:p>
          <a:p>
            <a:pPr algn="just"/>
            <a:r>
              <a:rPr lang="en-US" sz="3200" dirty="0" err="1">
                <a:highlight>
                  <a:srgbClr val="FFFF00"/>
                </a:highlight>
                <a:latin typeface="Agency FB" panose="020B0503020202020204" pitchFamily="34" charset="0"/>
              </a:rPr>
              <a:t>Dispermy</a:t>
            </a:r>
            <a:r>
              <a:rPr lang="en-US" sz="3200" dirty="0">
                <a:highlight>
                  <a:srgbClr val="FFFF00"/>
                </a:highlight>
                <a:latin typeface="Agency FB" panose="020B0503020202020204" pitchFamily="34" charset="0"/>
              </a:rPr>
              <a:t> &amp; </a:t>
            </a:r>
            <a:r>
              <a:rPr lang="en-US" sz="3200" dirty="0" err="1">
                <a:highlight>
                  <a:srgbClr val="FFFF00"/>
                </a:highlight>
                <a:latin typeface="Agency FB" panose="020B0503020202020204" pitchFamily="34" charset="0"/>
              </a:rPr>
              <a:t>Triplody</a:t>
            </a:r>
            <a:r>
              <a:rPr lang="en-US" sz="3200" dirty="0">
                <a:highlight>
                  <a:srgbClr val="FFFF00"/>
                </a:highlight>
                <a:latin typeface="Agency FB" panose="020B0503020202020204" pitchFamily="34" charset="0"/>
              </a:rPr>
              <a:t> </a:t>
            </a:r>
          </a:p>
          <a:p>
            <a:pPr lvl="1" algn="just"/>
            <a:r>
              <a:rPr lang="en-US" sz="3200" dirty="0">
                <a:latin typeface="Agency FB" panose="020B0503020202020204" pitchFamily="34" charset="0"/>
              </a:rPr>
              <a:t>Triploid conceptions account for approximately 20% of chromosomally abnormal spontaneous abortions. </a:t>
            </a:r>
          </a:p>
          <a:p>
            <a:pPr lvl="1" algn="just"/>
            <a:r>
              <a:rPr lang="en-US" sz="3200" dirty="0">
                <a:latin typeface="Agency FB" panose="020B0503020202020204" pitchFamily="34" charset="0"/>
              </a:rPr>
              <a:t>Triploid embryos almost always abort spontaneously in the 1</a:t>
            </a:r>
            <a:r>
              <a:rPr lang="en-US" sz="3200" baseline="30000" dirty="0">
                <a:latin typeface="Agency FB" panose="020B0503020202020204" pitchFamily="34" charset="0"/>
              </a:rPr>
              <a:t>st</a:t>
            </a:r>
            <a:r>
              <a:rPr lang="en-US" sz="3200" dirty="0">
                <a:latin typeface="Agency FB" panose="020B0503020202020204" pitchFamily="34" charset="0"/>
              </a:rPr>
              <a:t> trimester or demise soon after birth </a:t>
            </a:r>
          </a:p>
          <a:p>
            <a:pPr algn="just"/>
            <a:r>
              <a:rPr lang="en-US" sz="3200" dirty="0">
                <a:highlight>
                  <a:srgbClr val="FFFF00"/>
                </a:highlight>
                <a:latin typeface="Agency FB" panose="020B0503020202020204" pitchFamily="34" charset="0"/>
              </a:rPr>
              <a:t>Mosaicism </a:t>
            </a:r>
          </a:p>
          <a:p>
            <a:pPr lvl="1" algn="just"/>
            <a:r>
              <a:rPr lang="en-US" sz="3200" dirty="0">
                <a:latin typeface="Agency FB" panose="020B0503020202020204" pitchFamily="34" charset="0"/>
              </a:rPr>
              <a:t>Non-disjunction during mitosis may produce genetic mosaics</a:t>
            </a:r>
          </a:p>
          <a:p>
            <a:pPr algn="just"/>
            <a:r>
              <a:rPr lang="en-US" sz="3200" dirty="0">
                <a:highlight>
                  <a:srgbClr val="FFFF00"/>
                </a:highlight>
                <a:latin typeface="Agency FB" panose="020B0503020202020204" pitchFamily="34" charset="0"/>
              </a:rPr>
              <a:t>Assisted Reproductive Technologies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10674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Assisted Reproductive Technologies</a:t>
            </a:r>
          </a:p>
          <a:p>
            <a:pPr algn="just"/>
            <a:r>
              <a:rPr lang="en-US" sz="3500" b="1" dirty="0">
                <a:latin typeface="Agency FB" panose="020B0503020202020204" pitchFamily="34" charset="0"/>
              </a:rPr>
              <a:t> </a:t>
            </a:r>
            <a:r>
              <a:rPr lang="en-US" sz="3500" b="1" dirty="0">
                <a:highlight>
                  <a:srgbClr val="FFFF00"/>
                </a:highlight>
                <a:latin typeface="Agency FB" panose="020B0503020202020204" pitchFamily="34" charset="0"/>
              </a:rPr>
              <a:t>In-vitro fertilization </a:t>
            </a:r>
          </a:p>
          <a:p>
            <a:pPr lvl="1" algn="just"/>
            <a:r>
              <a:rPr lang="en-US" sz="3500" dirty="0">
                <a:highlight>
                  <a:srgbClr val="FFFF00"/>
                </a:highlight>
                <a:latin typeface="Agency FB" panose="020B0503020202020204" pitchFamily="34" charset="0"/>
              </a:rPr>
              <a:t>Stimulation of ovarian follicles by clomiphene citrate or gonadotropin </a:t>
            </a:r>
          </a:p>
          <a:p>
            <a:pPr lvl="1" algn="just"/>
            <a:r>
              <a:rPr lang="en-US" sz="3500" dirty="0">
                <a:highlight>
                  <a:srgbClr val="FFFF00"/>
                </a:highlight>
                <a:latin typeface="Agency FB" panose="020B0503020202020204" pitchFamily="34" charset="0"/>
              </a:rPr>
              <a:t>Aspiration of oocytes into a petri dish containing capacitated sperms </a:t>
            </a:r>
          </a:p>
          <a:p>
            <a:pPr lvl="1" algn="just"/>
            <a:r>
              <a:rPr lang="en-US" sz="3500" dirty="0">
                <a:highlight>
                  <a:srgbClr val="FFFF00"/>
                </a:highlight>
                <a:latin typeface="Agency FB" panose="020B0503020202020204" pitchFamily="34" charset="0"/>
              </a:rPr>
              <a:t>Microscopic monitoring of conceptus for 3 - 5 days </a:t>
            </a:r>
          </a:p>
          <a:p>
            <a:pPr lvl="1" algn="just"/>
            <a:r>
              <a:rPr lang="en-US" sz="3500" dirty="0">
                <a:highlight>
                  <a:srgbClr val="FFFF00"/>
                </a:highlight>
                <a:latin typeface="Agency FB" panose="020B0503020202020204" pitchFamily="34" charset="0"/>
              </a:rPr>
              <a:t>Artificial implantation at 4 - 8 cell stage  </a:t>
            </a:r>
          </a:p>
          <a:p>
            <a:pPr lvl="1" algn="just"/>
            <a:endParaRPr lang="en-US" sz="3500" dirty="0">
              <a:latin typeface="Agency FB" panose="020B0503020202020204" pitchFamily="34" charset="0"/>
            </a:endParaRPr>
          </a:p>
          <a:p>
            <a:pPr algn="just"/>
            <a:r>
              <a:rPr lang="en-US" sz="3500" b="1" dirty="0">
                <a:latin typeface="Agency FB" panose="020B0503020202020204" pitchFamily="34" charset="0"/>
              </a:rPr>
              <a:t>Conservation of gametes &amp; embryos </a:t>
            </a:r>
          </a:p>
          <a:p>
            <a:pPr lvl="1" algn="just"/>
            <a:r>
              <a:rPr lang="en-US" sz="3500" dirty="0">
                <a:latin typeface="Agency FB" panose="020B0503020202020204" pitchFamily="34" charset="0"/>
              </a:rPr>
              <a:t>Frozen in liquid nitrogen </a:t>
            </a:r>
          </a:p>
          <a:p>
            <a:pPr lvl="1" algn="just"/>
            <a:r>
              <a:rPr lang="en-US" sz="3500" dirty="0">
                <a:latin typeface="Agency FB" panose="020B0503020202020204" pitchFamily="34" charset="0"/>
              </a:rPr>
              <a:t>Sperm can last up to 21 years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03576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500" b="1" dirty="0">
                <a:solidFill>
                  <a:srgbClr val="FF0000"/>
                </a:solidFill>
                <a:latin typeface="Agency FB" panose="020B0503020202020204" pitchFamily="34" charset="0"/>
              </a:rPr>
              <a:t>Assisted Reproductive Technologies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endParaRPr lang="en-US" sz="3500" dirty="0">
              <a:latin typeface="Agency FB" panose="020B0503020202020204" pitchFamily="34" charset="0"/>
            </a:endParaRPr>
          </a:p>
          <a:p>
            <a:pPr algn="just"/>
            <a:r>
              <a:rPr lang="en-US" sz="3500" b="1" dirty="0">
                <a:latin typeface="Agency FB" panose="020B0503020202020204" pitchFamily="34" charset="0"/>
              </a:rPr>
              <a:t>Intracytoplasmic cell injection </a:t>
            </a:r>
          </a:p>
          <a:p>
            <a:pPr lvl="1" algn="just"/>
            <a:r>
              <a:rPr lang="en-US" sz="3500" dirty="0">
                <a:latin typeface="Agency FB" panose="020B0503020202020204" pitchFamily="34" charset="0"/>
              </a:rPr>
              <a:t>Treatment for couples whose IVF has failed </a:t>
            </a:r>
          </a:p>
          <a:p>
            <a:pPr lvl="1" algn="just"/>
            <a:endParaRPr lang="en-US" sz="3500" dirty="0">
              <a:latin typeface="Agency FB" panose="020B0503020202020204" pitchFamily="34" charset="0"/>
            </a:endParaRPr>
          </a:p>
          <a:p>
            <a:pPr algn="just"/>
            <a:r>
              <a:rPr lang="en-US" sz="3500" b="1" dirty="0">
                <a:latin typeface="Agency FB" panose="020B0503020202020204" pitchFamily="34" charset="0"/>
              </a:rPr>
              <a:t>Assisted In Vivo fertilization </a:t>
            </a:r>
          </a:p>
          <a:p>
            <a:pPr lvl="1" algn="just"/>
            <a:r>
              <a:rPr lang="en-US" sz="3500" dirty="0">
                <a:latin typeface="Agency FB" panose="020B0503020202020204" pitchFamily="34" charset="0"/>
              </a:rPr>
              <a:t>Involves superovulation and placement of gametes in the ampulla </a:t>
            </a:r>
          </a:p>
          <a:p>
            <a:pPr lvl="1" algn="just"/>
            <a:endParaRPr lang="en-US" sz="3500" dirty="0">
              <a:latin typeface="Agency FB" panose="020B0503020202020204" pitchFamily="34" charset="0"/>
            </a:endParaRPr>
          </a:p>
          <a:p>
            <a:pPr algn="just"/>
            <a:r>
              <a:rPr lang="en-US" sz="3500" b="1" dirty="0">
                <a:latin typeface="Agency FB" panose="020B0503020202020204" pitchFamily="34" charset="0"/>
              </a:rPr>
              <a:t>Surrogacy </a:t>
            </a:r>
          </a:p>
          <a:p>
            <a:pPr lvl="1"/>
            <a:endParaRPr lang="en-US" dirty="0"/>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56598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30302"/>
          </a:xfrm>
          <a:ln w="38100">
            <a:solidFill>
              <a:srgbClr val="FF0000"/>
            </a:solidFill>
          </a:ln>
        </p:spPr>
        <p:txBody>
          <a:bodyPr>
            <a:normAutofit fontScale="92500" lnSpcReduction="10000"/>
          </a:bodyPr>
          <a:lstStyle/>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000" dirty="0">
              <a:highlight>
                <a:srgbClr val="FFFF00"/>
              </a:highlight>
              <a:latin typeface="Agency FB" panose="020B0503020202020204" pitchFamily="34" charset="0"/>
            </a:endParaRPr>
          </a:p>
          <a:p>
            <a:pPr algn="just"/>
            <a:endParaRPr lang="en-US" sz="2400" dirty="0">
              <a:highlight>
                <a:srgbClr val="FFFF00"/>
              </a:highlight>
              <a:latin typeface="Agency FB" panose="020B0503020202020204" pitchFamily="34" charset="0"/>
            </a:endParaRPr>
          </a:p>
          <a:p>
            <a:pPr algn="just"/>
            <a:r>
              <a:rPr lang="en-US" sz="2400" dirty="0">
                <a:highlight>
                  <a:srgbClr val="FFFF00"/>
                </a:highlight>
                <a:latin typeface="Agency FB" panose="020B0503020202020204" pitchFamily="34" charset="0"/>
              </a:rPr>
              <a:t>(A) </a:t>
            </a:r>
            <a:r>
              <a:rPr lang="en-US" sz="2400" b="1" dirty="0">
                <a:highlight>
                  <a:srgbClr val="FFFF00"/>
                </a:highlight>
                <a:latin typeface="Agency FB" panose="020B0503020202020204" pitchFamily="34" charset="0"/>
              </a:rPr>
              <a:t>Day 8 blastocyst is shown partially implanted into the endometrium</a:t>
            </a:r>
            <a:r>
              <a:rPr lang="en-US" sz="2400" dirty="0">
                <a:highlight>
                  <a:srgbClr val="FFFF00"/>
                </a:highlight>
                <a:latin typeface="Agency FB" panose="020B0503020202020204" pitchFamily="34" charset="0"/>
              </a:rPr>
              <a:t>. Extraembryonic mesoderm (EEM) has not formed yet. (B) Day 12 blastocyst is shown completely implanted within the endometrium, and epithelium has regenerated. This type of implantation is known as interstitial implantation. EEM begins to form. (C) Day 13 blastocyst. A lacunar network forms, establishing an early uteroplacental circulation. An </a:t>
            </a:r>
            <a:r>
              <a:rPr lang="en-US" sz="2400" dirty="0" err="1">
                <a:highlight>
                  <a:srgbClr val="FFFF00"/>
                </a:highlight>
                <a:latin typeface="Agency FB" panose="020B0503020202020204" pitchFamily="34" charset="0"/>
              </a:rPr>
              <a:t>exocoelomic</a:t>
            </a:r>
            <a:r>
              <a:rPr lang="en-US" sz="2400" dirty="0">
                <a:highlight>
                  <a:srgbClr val="FFFF00"/>
                </a:highlight>
                <a:latin typeface="Agency FB" panose="020B0503020202020204" pitchFamily="34" charset="0"/>
              </a:rPr>
              <a:t> cyst begins to pinch off (small arrows). (D) Day 14 blastocyst. The embryoblast can be described as two balloons (amniotic cavity and yolk sac) pressed together at the bilaminar embryonic disk. The curved open arrow indicates that the embryoblast receives maternal nutrients via diffusion. </a:t>
            </a:r>
          </a:p>
        </p:txBody>
      </p:sp>
      <p:pic>
        <p:nvPicPr>
          <p:cNvPr id="4" name="Picture 3">
            <a:extLst>
              <a:ext uri="{FF2B5EF4-FFF2-40B4-BE49-F238E27FC236}">
                <a16:creationId xmlns:a16="http://schemas.microsoft.com/office/drawing/2014/main" id="{194DF61F-7ACC-38F3-6918-78FD25EEDC6D}"/>
              </a:ext>
            </a:extLst>
          </p:cNvPr>
          <p:cNvPicPr>
            <a:picLocks noChangeAspect="1"/>
          </p:cNvPicPr>
          <p:nvPr/>
        </p:nvPicPr>
        <p:blipFill rotWithShape="1">
          <a:blip r:embed="rId2"/>
          <a:srcRect l="28409" t="17964" r="31477" b="10486"/>
          <a:stretch/>
        </p:blipFill>
        <p:spPr>
          <a:xfrm>
            <a:off x="512617" y="27698"/>
            <a:ext cx="11263747" cy="4946084"/>
          </a:xfrm>
          <a:prstGeom prst="rect">
            <a:avLst/>
          </a:prstGeom>
        </p:spPr>
      </p:pic>
    </p:spTree>
    <p:extLst>
      <p:ext uri="{BB962C8B-B14F-4D97-AF65-F5344CB8AC3E}">
        <p14:creationId xmlns:p14="http://schemas.microsoft.com/office/powerpoint/2010/main" val="99801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Week 2 – Implantation (Day 8 – 14)</a:t>
            </a:r>
          </a:p>
          <a:p>
            <a:pPr algn="just"/>
            <a:r>
              <a:rPr lang="en-US" sz="3200" dirty="0">
                <a:highlight>
                  <a:srgbClr val="FFFF00"/>
                </a:highlight>
                <a:latin typeface="Agency FB" panose="020B0503020202020204" pitchFamily="34" charset="0"/>
              </a:rPr>
              <a:t>Implantation of blastocyst usually occurs in the uterine endometrium in the superior part of the body of the uterus, slightly more often on the posterior wall than on the anterior wall of the uterus</a:t>
            </a:r>
            <a:r>
              <a:rPr lang="en-US" sz="3200" dirty="0">
                <a:latin typeface="Agency FB" panose="020B0503020202020204" pitchFamily="34" charset="0"/>
              </a:rPr>
              <a:t>.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As the </a:t>
            </a:r>
            <a:r>
              <a:rPr lang="en-US" sz="3200" dirty="0" err="1">
                <a:latin typeface="Agency FB" panose="020B0503020202020204" pitchFamily="34" charset="0"/>
              </a:rPr>
              <a:t>syncytiotrophoblast</a:t>
            </a:r>
            <a:r>
              <a:rPr lang="en-US" sz="3200" dirty="0">
                <a:latin typeface="Agency FB" panose="020B0503020202020204" pitchFamily="34" charset="0"/>
              </a:rPr>
              <a:t> invades the endometrium, its cells displaces the endometrial cells causing apoptosis thus facilitating invasion.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Integrins, cytokines, prostaglandins </a:t>
            </a:r>
            <a:r>
              <a:rPr lang="en-US" sz="3200" dirty="0" err="1">
                <a:latin typeface="Agency FB" panose="020B0503020202020204" pitchFamily="34" charset="0"/>
              </a:rPr>
              <a:t>hCG</a:t>
            </a:r>
            <a:r>
              <a:rPr lang="en-US" sz="3200" dirty="0">
                <a:latin typeface="Agency FB" panose="020B0503020202020204" pitchFamily="34" charset="0"/>
              </a:rPr>
              <a:t>, protein kinase play role in synchronizing the molecular mechanisms of implantation.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Being receptiveness of the endometrium against invasiveness of the blastocyst. </a:t>
            </a: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290982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a:extLst>
              <a:ext uri="{FF2B5EF4-FFF2-40B4-BE49-F238E27FC236}">
                <a16:creationId xmlns:a16="http://schemas.microsoft.com/office/drawing/2014/main" id="{BF1961E3-5ACF-B8F0-F441-004BDB5C6BB3}"/>
              </a:ext>
            </a:extLst>
          </p:cNvPr>
          <p:cNvPicPr>
            <a:picLocks noChangeAspect="1"/>
          </p:cNvPicPr>
          <p:nvPr/>
        </p:nvPicPr>
        <p:blipFill rotWithShape="1">
          <a:blip r:embed="rId2"/>
          <a:srcRect l="30568" t="30378" r="41250" b="40203"/>
          <a:stretch/>
        </p:blipFill>
        <p:spPr>
          <a:xfrm>
            <a:off x="1260764" y="401782"/>
            <a:ext cx="9989127" cy="6123709"/>
          </a:xfrm>
          <a:prstGeom prst="rect">
            <a:avLst/>
          </a:prstGeom>
        </p:spPr>
      </p:pic>
    </p:spTree>
    <p:extLst>
      <p:ext uri="{BB962C8B-B14F-4D97-AF65-F5344CB8AC3E}">
        <p14:creationId xmlns:p14="http://schemas.microsoft.com/office/powerpoint/2010/main" val="3075545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a:t>
            </a:r>
            <a:r>
              <a:rPr lang="en-US" sz="3500" b="1" dirty="0">
                <a:solidFill>
                  <a:srgbClr val="FF0000"/>
                </a:solidFill>
                <a:latin typeface="Agency FB" panose="020B0503020202020204" pitchFamily="34" charset="0"/>
              </a:rPr>
              <a:t>Implantation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endParaRPr lang="en-US" sz="3500" dirty="0">
              <a:latin typeface="Agency FB" panose="020B0503020202020204" pitchFamily="34" charset="0"/>
            </a:endParaRPr>
          </a:p>
          <a:p>
            <a:pPr algn="just"/>
            <a:r>
              <a:rPr lang="en-US" sz="3200" dirty="0">
                <a:latin typeface="Agency FB" panose="020B0503020202020204" pitchFamily="34" charset="0"/>
              </a:rPr>
              <a:t>Connective tissue around implantation site accumulate glycogen and the </a:t>
            </a:r>
            <a:r>
              <a:rPr lang="en-US" sz="3200" dirty="0" err="1">
                <a:latin typeface="Agency FB" panose="020B0503020202020204" pitchFamily="34" charset="0"/>
              </a:rPr>
              <a:t>syncytiotrophoblast</a:t>
            </a:r>
            <a:r>
              <a:rPr lang="en-US" sz="3200" dirty="0">
                <a:latin typeface="Agency FB" panose="020B0503020202020204" pitchFamily="34" charset="0"/>
              </a:rPr>
              <a:t> cells engulfs the cell debris thus providing source of embryonic nutrition. </a:t>
            </a:r>
          </a:p>
          <a:p>
            <a:pPr algn="just"/>
            <a:endParaRPr lang="en-US" sz="3200" dirty="0">
              <a:latin typeface="Agency FB" panose="020B0503020202020204" pitchFamily="34" charset="0"/>
            </a:endParaRPr>
          </a:p>
          <a:p>
            <a:pPr algn="just"/>
            <a:r>
              <a:rPr lang="en-US" sz="3200" dirty="0" err="1">
                <a:latin typeface="Agency FB" panose="020B0503020202020204" pitchFamily="34" charset="0"/>
              </a:rPr>
              <a:t>Syncytiotrophoblast</a:t>
            </a:r>
            <a:r>
              <a:rPr lang="en-US" sz="3200" dirty="0">
                <a:latin typeface="Agency FB" panose="020B0503020202020204" pitchFamily="34" charset="0"/>
              </a:rPr>
              <a:t> cells produce glycoprotein </a:t>
            </a:r>
            <a:r>
              <a:rPr lang="en-US" sz="3200" dirty="0" err="1">
                <a:latin typeface="Agency FB" panose="020B0503020202020204" pitchFamily="34" charset="0"/>
              </a:rPr>
              <a:t>hCG</a:t>
            </a:r>
            <a:r>
              <a:rPr lang="en-US" sz="3200" dirty="0">
                <a:latin typeface="Agency FB" panose="020B0503020202020204" pitchFamily="34" charset="0"/>
              </a:rPr>
              <a:t> which enters maternal circulation and maintains the corpus luteum of pregnancy.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At the end of 2</a:t>
            </a:r>
            <a:r>
              <a:rPr lang="en-US" sz="3200" baseline="30000" dirty="0">
                <a:latin typeface="Agency FB" panose="020B0503020202020204" pitchFamily="34" charset="0"/>
              </a:rPr>
              <a:t>nd</a:t>
            </a:r>
            <a:r>
              <a:rPr lang="en-US" sz="3200" dirty="0">
                <a:latin typeface="Agency FB" panose="020B0503020202020204" pitchFamily="34" charset="0"/>
              </a:rPr>
              <a:t> week </a:t>
            </a:r>
            <a:r>
              <a:rPr lang="en-US" sz="3200" dirty="0" err="1">
                <a:latin typeface="Agency FB" panose="020B0503020202020204" pitchFamily="34" charset="0"/>
              </a:rPr>
              <a:t>hCG</a:t>
            </a:r>
            <a:r>
              <a:rPr lang="en-US" sz="3200" dirty="0">
                <a:latin typeface="Agency FB" panose="020B0503020202020204" pitchFamily="34" charset="0"/>
              </a:rPr>
              <a:t> in maternal circulation is enough to cause positive pregnancy test.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24116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58000"/>
          </a:xfrm>
          <a:ln w="38100">
            <a:solidFill>
              <a:srgbClr val="FF0000"/>
            </a:solidFill>
          </a:ln>
        </p:spPr>
        <p:txBody>
          <a:bodyPr>
            <a:normAutofit fontScale="92500" lnSpcReduction="20000"/>
          </a:bodyPr>
          <a:lstStyle/>
          <a:p>
            <a:pPr marL="0" indent="0" algn="just">
              <a:buNone/>
            </a:pPr>
            <a:r>
              <a:rPr lang="en-US" sz="3500" b="1" dirty="0">
                <a:effectLst/>
                <a:latin typeface="Agency FB" panose="020B0503020202020204" pitchFamily="34" charset="0"/>
              </a:rPr>
              <a:t>   </a:t>
            </a:r>
            <a:r>
              <a:rPr lang="en-US" sz="3800" b="1" dirty="0">
                <a:solidFill>
                  <a:srgbClr val="FF0000"/>
                </a:solidFill>
                <a:effectLst/>
                <a:latin typeface="Agency FB" panose="020B0503020202020204" pitchFamily="34" charset="0"/>
              </a:rPr>
              <a:t>Clinical Correlates</a:t>
            </a:r>
          </a:p>
          <a:p>
            <a:pPr marL="0" indent="0" algn="just">
              <a:buNone/>
            </a:pPr>
            <a:r>
              <a:rPr lang="en-US" sz="3800" b="1" dirty="0">
                <a:solidFill>
                  <a:srgbClr val="FF0000"/>
                </a:solidFill>
                <a:effectLst/>
                <a:latin typeface="Agency FB" panose="020B0503020202020204" pitchFamily="34" charset="0"/>
              </a:rPr>
              <a:t>   Implantation Spotting</a:t>
            </a:r>
          </a:p>
          <a:p>
            <a:pPr algn="just"/>
            <a:r>
              <a:rPr lang="en-US" sz="3200" b="1" dirty="0">
                <a:effectLst/>
                <a:highlight>
                  <a:srgbClr val="FFFF00"/>
                </a:highlight>
                <a:latin typeface="Agency FB" panose="020B0503020202020204" pitchFamily="34" charset="0"/>
              </a:rPr>
              <a:t>The events of the first week of pregnancy often goes unnoticed. </a:t>
            </a:r>
          </a:p>
          <a:p>
            <a:pPr algn="just"/>
            <a:r>
              <a:rPr lang="en-US" sz="3200" dirty="0">
                <a:effectLst/>
                <a:latin typeface="Agency FB" panose="020B0503020202020204" pitchFamily="34" charset="0"/>
              </a:rPr>
              <a:t>The expectant mother will continue her regular routines, unaware of the intricately orchestrated events that are underway. </a:t>
            </a:r>
          </a:p>
          <a:p>
            <a:pPr algn="just"/>
            <a:r>
              <a:rPr lang="en-US" sz="3200" dirty="0">
                <a:effectLst/>
                <a:latin typeface="Agency FB" panose="020B0503020202020204" pitchFamily="34" charset="0"/>
              </a:rPr>
              <a:t>On rare occasions, some females may notice </a:t>
            </a:r>
            <a:r>
              <a:rPr lang="en-US" sz="3200" b="0" dirty="0">
                <a:effectLst/>
                <a:latin typeface="Agency FB" panose="020B0503020202020204" pitchFamily="34" charset="0"/>
              </a:rPr>
              <a:t>implantation</a:t>
            </a:r>
            <a:r>
              <a:rPr lang="en-US" sz="3200" dirty="0">
                <a:effectLst/>
                <a:latin typeface="Agency FB" panose="020B0503020202020204" pitchFamily="34" charset="0"/>
              </a:rPr>
              <a:t> </a:t>
            </a:r>
            <a:r>
              <a:rPr lang="en-US" sz="3200" b="0" dirty="0">
                <a:effectLst/>
                <a:latin typeface="Agency FB" panose="020B0503020202020204" pitchFamily="34" charset="0"/>
              </a:rPr>
              <a:t>spotting</a:t>
            </a:r>
            <a:r>
              <a:rPr lang="en-US" sz="3200" dirty="0">
                <a:effectLst/>
                <a:latin typeface="Agency FB" panose="020B0503020202020204" pitchFamily="34" charset="0"/>
              </a:rPr>
              <a:t> towards the end of the first week. </a:t>
            </a:r>
          </a:p>
          <a:p>
            <a:pPr algn="just"/>
            <a:r>
              <a:rPr lang="en-US" sz="3200" b="1" dirty="0">
                <a:effectLst/>
                <a:highlight>
                  <a:srgbClr val="FFFF00"/>
                </a:highlight>
                <a:latin typeface="Agency FB" panose="020B0503020202020204" pitchFamily="34" charset="0"/>
              </a:rPr>
              <a:t>This phenomenon occurs as the blastocyst begins to burrow into the endometrial lining</a:t>
            </a:r>
            <a:r>
              <a:rPr lang="en-US" sz="3200" dirty="0">
                <a:effectLst/>
                <a:latin typeface="Agency FB" panose="020B0503020202020204" pitchFamily="34" charset="0"/>
              </a:rPr>
              <a:t>.</a:t>
            </a:r>
          </a:p>
          <a:p>
            <a:pPr algn="just"/>
            <a:r>
              <a:rPr lang="en-US" sz="3200" dirty="0">
                <a:effectLst/>
                <a:latin typeface="Agency FB" panose="020B0503020202020204" pitchFamily="34" charset="0"/>
              </a:rPr>
              <a:t>The enzymes secreted from the </a:t>
            </a:r>
            <a:r>
              <a:rPr lang="en-US" sz="3200" dirty="0" err="1">
                <a:effectLst/>
                <a:latin typeface="Agency FB" panose="020B0503020202020204" pitchFamily="34" charset="0"/>
              </a:rPr>
              <a:t>syncytiotrophoblast</a:t>
            </a:r>
            <a:r>
              <a:rPr lang="en-US" sz="3200" dirty="0">
                <a:effectLst/>
                <a:latin typeface="Agency FB" panose="020B0503020202020204" pitchFamily="34" charset="0"/>
              </a:rPr>
              <a:t> layer of the blastocyst causes breakdown of the capillary beds at the implantation site. </a:t>
            </a:r>
          </a:p>
          <a:p>
            <a:pPr algn="just"/>
            <a:r>
              <a:rPr lang="en-US" sz="3200" dirty="0">
                <a:effectLst/>
                <a:latin typeface="Agency FB" panose="020B0503020202020204" pitchFamily="34" charset="0"/>
              </a:rPr>
              <a:t>As a result, the capillaries are converted into sinuses into which the blood will drain. </a:t>
            </a:r>
          </a:p>
          <a:p>
            <a:pPr algn="just"/>
            <a:r>
              <a:rPr lang="en-US" sz="3200" dirty="0">
                <a:effectLst/>
                <a:latin typeface="Agency FB" panose="020B0503020202020204" pitchFamily="34" charset="0"/>
              </a:rPr>
              <a:t>The nutrients subsequently diffuses across the trophoblast membrane to nourish the blastocyst. </a:t>
            </a:r>
          </a:p>
          <a:p>
            <a:pPr algn="just"/>
            <a:r>
              <a:rPr lang="en-US" sz="3200" dirty="0">
                <a:effectLst/>
                <a:latin typeface="Agency FB" panose="020B0503020202020204" pitchFamily="34" charset="0"/>
              </a:rPr>
              <a:t>The debris generated from the process is shed via the vaginal </a:t>
            </a:r>
            <a:r>
              <a:rPr lang="en-US" sz="3200" dirty="0" err="1">
                <a:effectLst/>
                <a:latin typeface="Agency FB" panose="020B0503020202020204" pitchFamily="34" charset="0"/>
              </a:rPr>
              <a:t>os</a:t>
            </a:r>
            <a:r>
              <a:rPr lang="en-US" sz="3200" dirty="0">
                <a:effectLst/>
                <a:latin typeface="Agency FB" panose="020B0503020202020204" pitchFamily="34" charset="0"/>
              </a:rPr>
              <a:t>, similar (but lighter than) to the natural menstrual flow. </a:t>
            </a:r>
          </a:p>
          <a:p>
            <a:pPr algn="just"/>
            <a:r>
              <a:rPr lang="en-US" sz="3200" b="1" dirty="0">
                <a:solidFill>
                  <a:srgbClr val="FF0000"/>
                </a:solidFill>
                <a:effectLst/>
                <a:latin typeface="Agency FB" panose="020B0503020202020204" pitchFamily="34" charset="0"/>
              </a:rPr>
              <a:t>However, this may be misinterpreted as the onset of their monthly menses</a:t>
            </a:r>
            <a:r>
              <a:rPr lang="en-US" sz="3200" dirty="0">
                <a:effectLst/>
                <a:latin typeface="Agency FB" panose="020B0503020202020204" pitchFamily="34" charset="0"/>
              </a:rPr>
              <a:t>.</a:t>
            </a:r>
          </a:p>
          <a:p>
            <a:pPr marL="0" indent="0" algn="just">
              <a:buNone/>
            </a:pPr>
            <a:r>
              <a:rPr lang="en-US" sz="2700" b="0" dirty="0">
                <a:effectLst/>
                <a:latin typeface="Agency FB" panose="020B0503020202020204" pitchFamily="34" charset="0"/>
              </a:rPr>
              <a:t>    </a:t>
            </a:r>
            <a:endParaRPr lang="en-US" sz="2700" dirty="0">
              <a:latin typeface="Agency FB" panose="020B0503020202020204" pitchFamily="34" charset="0"/>
            </a:endParaRPr>
          </a:p>
        </p:txBody>
      </p:sp>
    </p:spTree>
    <p:extLst>
      <p:ext uri="{BB962C8B-B14F-4D97-AF65-F5344CB8AC3E}">
        <p14:creationId xmlns:p14="http://schemas.microsoft.com/office/powerpoint/2010/main" val="378637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Formation of the Embryonic Disc </a:t>
            </a:r>
          </a:p>
          <a:p>
            <a:pPr algn="just"/>
            <a:r>
              <a:rPr lang="en-US" sz="3200" dirty="0">
                <a:latin typeface="Agency FB" panose="020B0503020202020204" pitchFamily="34" charset="0"/>
              </a:rPr>
              <a:t>Epiblast- thick highly columnar cells related to the amniotic cavity. </a:t>
            </a:r>
          </a:p>
          <a:p>
            <a:pPr algn="just"/>
            <a:r>
              <a:rPr lang="en-US" sz="3200" dirty="0">
                <a:latin typeface="Agency FB" panose="020B0503020202020204" pitchFamily="34" charset="0"/>
              </a:rPr>
              <a:t>Hypoblast- consists of small cuboidal cells adjacent to the </a:t>
            </a:r>
            <a:r>
              <a:rPr lang="en-US" sz="3200" dirty="0" err="1">
                <a:latin typeface="Agency FB" panose="020B0503020202020204" pitchFamily="34" charset="0"/>
              </a:rPr>
              <a:t>exocoelomic</a:t>
            </a:r>
            <a:r>
              <a:rPr lang="en-US" sz="3200" dirty="0">
                <a:latin typeface="Agency FB" panose="020B0503020202020204" pitchFamily="34" charset="0"/>
              </a:rPr>
              <a:t> cavity. </a:t>
            </a:r>
          </a:p>
          <a:p>
            <a:pPr algn="just"/>
            <a:r>
              <a:rPr lang="en-US" sz="3200" dirty="0">
                <a:latin typeface="Agency FB" panose="020B0503020202020204" pitchFamily="34" charset="0"/>
              </a:rPr>
              <a:t>As implantation progresses, a small space appears in the embryoblast, which is the future amniotic cavity. </a:t>
            </a:r>
          </a:p>
          <a:p>
            <a:pPr algn="just"/>
            <a:r>
              <a:rPr lang="en-US" sz="3200" dirty="0">
                <a:latin typeface="Agency FB" panose="020B0503020202020204" pitchFamily="34" charset="0"/>
              </a:rPr>
              <a:t>Soon amnioblasts separate from the epiblast and form amnion.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620732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Bilaminar Layer </a:t>
            </a:r>
          </a:p>
          <a:p>
            <a:pPr algn="just"/>
            <a:r>
              <a:rPr lang="en-US" sz="3200" dirty="0">
                <a:latin typeface="Agency FB" panose="020B0503020202020204" pitchFamily="34" charset="0"/>
              </a:rPr>
              <a:t>The hypoblast forms the roof of the </a:t>
            </a:r>
            <a:r>
              <a:rPr lang="en-US" sz="3200" dirty="0" err="1">
                <a:latin typeface="Agency FB" panose="020B0503020202020204" pitchFamily="34" charset="0"/>
              </a:rPr>
              <a:t>exocoelomic</a:t>
            </a:r>
            <a:r>
              <a:rPr lang="en-US" sz="3200" dirty="0">
                <a:latin typeface="Agency FB" panose="020B0503020202020204" pitchFamily="34" charset="0"/>
              </a:rPr>
              <a:t> cavity and is continuous with the thin </a:t>
            </a:r>
            <a:r>
              <a:rPr lang="en-US" sz="3200" dirty="0" err="1">
                <a:latin typeface="Agency FB" panose="020B0503020202020204" pitchFamily="34" charset="0"/>
              </a:rPr>
              <a:t>exocoelomic</a:t>
            </a:r>
            <a:r>
              <a:rPr lang="en-US" sz="3200" dirty="0">
                <a:latin typeface="Agency FB" panose="020B0503020202020204" pitchFamily="34" charset="0"/>
              </a:rPr>
              <a:t> membrane. </a:t>
            </a:r>
          </a:p>
          <a:p>
            <a:pPr algn="just"/>
            <a:r>
              <a:rPr lang="en-US" sz="3200" dirty="0">
                <a:latin typeface="Agency FB" panose="020B0503020202020204" pitchFamily="34" charset="0"/>
              </a:rPr>
              <a:t>The </a:t>
            </a:r>
            <a:r>
              <a:rPr lang="en-US" sz="3200" dirty="0" err="1">
                <a:latin typeface="Agency FB" panose="020B0503020202020204" pitchFamily="34" charset="0"/>
              </a:rPr>
              <a:t>exocoelomic</a:t>
            </a:r>
            <a:r>
              <a:rPr lang="en-US" sz="3200" dirty="0">
                <a:latin typeface="Agency FB" panose="020B0503020202020204" pitchFamily="34" charset="0"/>
              </a:rPr>
              <a:t> membrane and hypoblast lines the primary umbilical vesicle </a:t>
            </a:r>
          </a:p>
          <a:p>
            <a:pPr algn="just"/>
            <a:r>
              <a:rPr lang="en-US" sz="3200" dirty="0">
                <a:latin typeface="Agency FB" panose="020B0503020202020204" pitchFamily="34" charset="0"/>
              </a:rPr>
              <a:t>Cells from the vesicle endoderm form a layer of connective tissue, the extraembryonic mesoderm that surrounds the umbilical vesicle and amnion. </a:t>
            </a:r>
          </a:p>
          <a:p>
            <a:pPr algn="just"/>
            <a:r>
              <a:rPr lang="en-US" sz="3200" dirty="0">
                <a:latin typeface="Agency FB" panose="020B0503020202020204" pitchFamily="34" charset="0"/>
              </a:rPr>
              <a:t>As the bilaminar layer gets more pronounced lacunae in the </a:t>
            </a:r>
            <a:r>
              <a:rPr lang="en-US" sz="3200" dirty="0" err="1">
                <a:latin typeface="Agency FB" panose="020B0503020202020204" pitchFamily="34" charset="0"/>
              </a:rPr>
              <a:t>syncytiotrophoblast</a:t>
            </a:r>
            <a:r>
              <a:rPr lang="en-US" sz="3200" dirty="0">
                <a:latin typeface="Agency FB" panose="020B0503020202020204" pitchFamily="34" charset="0"/>
              </a:rPr>
              <a:t> receives more </a:t>
            </a:r>
            <a:r>
              <a:rPr lang="en-US" sz="3200" dirty="0" err="1">
                <a:latin typeface="Agency FB" panose="020B0503020202020204" pitchFamily="34" charset="0"/>
              </a:rPr>
              <a:t>embryotroph</a:t>
            </a:r>
            <a:r>
              <a:rPr lang="en-US" sz="3200" dirty="0">
                <a:latin typeface="Agency FB" panose="020B0503020202020204" pitchFamily="34" charset="0"/>
              </a:rPr>
              <a:t> from maternal circulation and feeds the bilaminar embryonic disc by diffusion.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739474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lnSpcReduction="10000"/>
          </a:bodyPr>
          <a:lstStyle/>
          <a:p>
            <a:pPr marL="0" indent="0" algn="just">
              <a:buNone/>
            </a:pPr>
            <a:r>
              <a:rPr lang="en-US" sz="3200" b="1" dirty="0">
                <a:solidFill>
                  <a:srgbClr val="FF0000"/>
                </a:solidFill>
                <a:latin typeface="Agency FB" panose="020B0503020202020204" pitchFamily="34" charset="0"/>
              </a:rPr>
              <a:t>  </a:t>
            </a:r>
            <a:r>
              <a:rPr lang="en-US" sz="3500" b="1" dirty="0">
                <a:solidFill>
                  <a:srgbClr val="FF0000"/>
                </a:solidFill>
                <a:latin typeface="Agency FB" panose="020B0503020202020204" pitchFamily="34" charset="0"/>
              </a:rPr>
              <a:t>Uteroplacental Circulation </a:t>
            </a:r>
          </a:p>
          <a:p>
            <a:pPr algn="just"/>
            <a:r>
              <a:rPr lang="en-US" sz="3200" dirty="0">
                <a:latin typeface="Agency FB" panose="020B0503020202020204" pitchFamily="34" charset="0"/>
              </a:rPr>
              <a:t>The communication of the eroded endometrial capillaries with the lacunae establishes basis of uteroplacental circulation. </a:t>
            </a:r>
          </a:p>
          <a:p>
            <a:pPr algn="just"/>
            <a:r>
              <a:rPr lang="en-US" sz="3200" dirty="0">
                <a:latin typeface="Agency FB" panose="020B0503020202020204" pitchFamily="34" charset="0"/>
              </a:rPr>
              <a:t>At 10 days, the conceptus is completely embedded in the uterine endometrium initially with a closing plug </a:t>
            </a:r>
          </a:p>
          <a:p>
            <a:pPr algn="just"/>
            <a:r>
              <a:rPr lang="en-US" sz="3200" dirty="0">
                <a:latin typeface="Agency FB" panose="020B0503020202020204" pitchFamily="34" charset="0"/>
              </a:rPr>
              <a:t>By day 12, the closing plug is replaced by endometrium. </a:t>
            </a:r>
          </a:p>
          <a:p>
            <a:pPr algn="just"/>
            <a:r>
              <a:rPr lang="en-US" sz="3200" dirty="0">
                <a:latin typeface="Agency FB" panose="020B0503020202020204" pitchFamily="34" charset="0"/>
              </a:rPr>
              <a:t>Accumulation of glycogen and lipid causes the endometrial cells to swell</a:t>
            </a:r>
          </a:p>
          <a:p>
            <a:pPr algn="just"/>
            <a:r>
              <a:rPr lang="en-US" sz="3200" dirty="0">
                <a:latin typeface="Agency FB" panose="020B0503020202020204" pitchFamily="34" charset="0"/>
              </a:rPr>
              <a:t>Formation of blood vessels in the endometrial stroma is under the influence of estrogen and progesterone. Expression of </a:t>
            </a:r>
            <a:r>
              <a:rPr lang="en-US" sz="3200" dirty="0" err="1">
                <a:latin typeface="Agency FB" panose="020B0503020202020204" pitchFamily="34" charset="0"/>
              </a:rPr>
              <a:t>connecxin</a:t>
            </a:r>
            <a:r>
              <a:rPr lang="en-US" sz="3200" dirty="0">
                <a:latin typeface="Agency FB" panose="020B0503020202020204" pitchFamily="34" charset="0"/>
              </a:rPr>
              <a:t> 43 (Cx43) , a gap junction protein plays critical role in angiogenesis. </a:t>
            </a:r>
          </a:p>
          <a:p>
            <a:pPr algn="just"/>
            <a:r>
              <a:rPr lang="en-US" sz="3200" dirty="0">
                <a:latin typeface="Agency FB" panose="020B0503020202020204" pitchFamily="34" charset="0"/>
              </a:rPr>
              <a:t>The 12 days embryo protrudes into the uterine cavity </a:t>
            </a:r>
          </a:p>
          <a:p>
            <a:pPr algn="just"/>
            <a:r>
              <a:rPr lang="en-US" sz="3200" dirty="0" err="1">
                <a:latin typeface="Agency FB" panose="020B0503020202020204" pitchFamily="34" charset="0"/>
              </a:rPr>
              <a:t>Extraembyonic</a:t>
            </a:r>
            <a:r>
              <a:rPr lang="en-US" sz="3200" dirty="0">
                <a:latin typeface="Agency FB" panose="020B0503020202020204" pitchFamily="34" charset="0"/>
              </a:rPr>
              <a:t> mesoderm increases and results in formation of the extra embryonic coelom. Surrounds the amnion and umbilical vesicles.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954163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Implanted Zygote </a:t>
            </a:r>
            <a:endParaRPr lang="en-US" sz="35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4FE4D761-2EF7-A348-849A-034CCD2C5D5F}"/>
              </a:ext>
            </a:extLst>
          </p:cNvPr>
          <p:cNvPicPr>
            <a:picLocks noChangeAspect="1"/>
          </p:cNvPicPr>
          <p:nvPr/>
        </p:nvPicPr>
        <p:blipFill rotWithShape="1">
          <a:blip r:embed="rId2"/>
          <a:srcRect l="8718" r="2906"/>
          <a:stretch/>
        </p:blipFill>
        <p:spPr>
          <a:xfrm>
            <a:off x="1814945" y="997528"/>
            <a:ext cx="8936182" cy="5669086"/>
          </a:xfrm>
          <a:prstGeom prst="rect">
            <a:avLst/>
          </a:prstGeom>
        </p:spPr>
      </p:pic>
    </p:spTree>
    <p:extLst>
      <p:ext uri="{BB962C8B-B14F-4D97-AF65-F5344CB8AC3E}">
        <p14:creationId xmlns:p14="http://schemas.microsoft.com/office/powerpoint/2010/main" val="532148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Extrauterine Implantation</a:t>
            </a:r>
          </a:p>
          <a:p>
            <a:pPr algn="just"/>
            <a:r>
              <a:rPr lang="en-US" sz="3200" dirty="0">
                <a:latin typeface="Agency FB" panose="020B0503020202020204" pitchFamily="34" charset="0"/>
              </a:rPr>
              <a:t>Statistically ranges between 1/80 to 1/250 pregnancies, mostly tubal pregnancies </a:t>
            </a:r>
          </a:p>
          <a:p>
            <a:pPr algn="just"/>
            <a:r>
              <a:rPr lang="en-US" sz="3200" dirty="0">
                <a:latin typeface="Agency FB" panose="020B0503020202020204" pitchFamily="34" charset="0"/>
              </a:rPr>
              <a:t>A result of failure to migrate due to scarring or inflammatory diseases of the uterine tubes.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268566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Inhibition of Implantation </a:t>
            </a:r>
          </a:p>
          <a:p>
            <a:pPr algn="just"/>
            <a:r>
              <a:rPr lang="en-US" sz="3200" dirty="0">
                <a:latin typeface="Agency FB" panose="020B0503020202020204" pitchFamily="34" charset="0"/>
              </a:rPr>
              <a:t>Morning after pill </a:t>
            </a:r>
          </a:p>
          <a:p>
            <a:pPr lvl="1" algn="just"/>
            <a:r>
              <a:rPr lang="en-US" sz="3200" dirty="0">
                <a:latin typeface="Agency FB" panose="020B0503020202020204" pitchFamily="34" charset="0"/>
              </a:rPr>
              <a:t>A high dose of </a:t>
            </a:r>
            <a:r>
              <a:rPr lang="en-US" sz="3200" dirty="0" err="1">
                <a:latin typeface="Agency FB" panose="020B0503020202020204" pitchFamily="34" charset="0"/>
              </a:rPr>
              <a:t>diethylbestrol</a:t>
            </a:r>
            <a:r>
              <a:rPr lang="en-US" sz="3200" dirty="0">
                <a:latin typeface="Agency FB" panose="020B0503020202020204" pitchFamily="34" charset="0"/>
              </a:rPr>
              <a:t> given daily immediately after unprotected intercourse disturbs balance of </a:t>
            </a:r>
            <a:r>
              <a:rPr lang="en-US" sz="3200" dirty="0" err="1">
                <a:latin typeface="Agency FB" panose="020B0503020202020204" pitchFamily="34" charset="0"/>
              </a:rPr>
              <a:t>oestrogen</a:t>
            </a:r>
            <a:r>
              <a:rPr lang="en-US" sz="3200" dirty="0">
                <a:latin typeface="Agency FB" panose="020B0503020202020204" pitchFamily="34" charset="0"/>
              </a:rPr>
              <a:t>-progesterone thus inhibiting endometrial preparation for </a:t>
            </a:r>
            <a:r>
              <a:rPr lang="en-US" sz="3200" dirty="0" err="1">
                <a:latin typeface="Agency FB" panose="020B0503020202020204" pitchFamily="34" charset="0"/>
              </a:rPr>
              <a:t>iplantation</a:t>
            </a:r>
            <a:r>
              <a:rPr lang="en-US" sz="3200" dirty="0">
                <a:latin typeface="Agency FB" panose="020B0503020202020204" pitchFamily="34" charset="0"/>
              </a:rPr>
              <a:t>. </a:t>
            </a:r>
          </a:p>
          <a:p>
            <a:pPr lvl="1" algn="just"/>
            <a:endParaRPr lang="en-US" sz="3200" dirty="0">
              <a:latin typeface="Agency FB" panose="020B0503020202020204" pitchFamily="34" charset="0"/>
            </a:endParaRPr>
          </a:p>
          <a:p>
            <a:pPr algn="just"/>
            <a:r>
              <a:rPr lang="en-US" sz="3200" dirty="0">
                <a:latin typeface="Agency FB" panose="020B0503020202020204" pitchFamily="34" charset="0"/>
              </a:rPr>
              <a:t>Use of IUCD</a:t>
            </a:r>
          </a:p>
          <a:p>
            <a:pPr lvl="1" algn="just"/>
            <a:r>
              <a:rPr lang="en-US" sz="3200" dirty="0">
                <a:latin typeface="Agency FB" panose="020B0503020202020204" pitchFamily="34" charset="0"/>
              </a:rPr>
              <a:t>Causes localized inflammatory process in the endometrium thus inhibiting implantation. </a:t>
            </a:r>
          </a:p>
          <a:p>
            <a:pPr lvl="1" algn="just"/>
            <a:r>
              <a:rPr lang="en-US" sz="3200" dirty="0">
                <a:latin typeface="Agency FB" panose="020B0503020202020204" pitchFamily="34" charset="0"/>
              </a:rPr>
              <a:t>Exists in copper and hormonal forms.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697741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Pregnancy Test</a:t>
            </a:r>
          </a:p>
          <a:p>
            <a:pPr algn="just"/>
            <a:r>
              <a:rPr lang="en-US" sz="3200" dirty="0">
                <a:latin typeface="Agency FB" panose="020B0503020202020204" pitchFamily="34" charset="0"/>
              </a:rPr>
              <a:t>The human chorionic gonadotropin is regarded as the hormone of pregnancy, thus used to confirm pregnancy. </a:t>
            </a:r>
          </a:p>
          <a:p>
            <a:pPr algn="just"/>
            <a:r>
              <a:rPr lang="en-US" sz="3200" dirty="0">
                <a:latin typeface="Agency FB" panose="020B0503020202020204" pitchFamily="34" charset="0"/>
              </a:rPr>
              <a:t>Produced by placental tissue, rises gradually in serum shortly after implantation. It is a glycoprotein composed of two subunits, the beta and alpha subunit. </a:t>
            </a:r>
          </a:p>
          <a:p>
            <a:pPr algn="just"/>
            <a:r>
              <a:rPr lang="en-US" sz="3200" dirty="0">
                <a:latin typeface="Agency FB" panose="020B0503020202020204" pitchFamily="34" charset="0"/>
              </a:rPr>
              <a:t>Normally undetectable in non-pregnant females</a:t>
            </a:r>
          </a:p>
          <a:p>
            <a:pPr algn="just"/>
            <a:r>
              <a:rPr lang="en-US" sz="3200" dirty="0" err="1">
                <a:latin typeface="Agency FB" panose="020B0503020202020204" pitchFamily="34" charset="0"/>
              </a:rPr>
              <a:t>BhCG</a:t>
            </a:r>
            <a:r>
              <a:rPr lang="en-US" sz="3200" dirty="0">
                <a:latin typeface="Agency FB" panose="020B0503020202020204" pitchFamily="34" charset="0"/>
              </a:rPr>
              <a:t> can be detectable in serum and in urine</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362579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fontScale="92500" lnSpcReduction="10000"/>
          </a:bodyPr>
          <a:lstStyle/>
          <a:p>
            <a:pPr marL="0" indent="0" algn="just">
              <a:buNone/>
            </a:pPr>
            <a:r>
              <a:rPr lang="en-US" sz="3500" b="1" dirty="0">
                <a:solidFill>
                  <a:srgbClr val="FF0000"/>
                </a:solidFill>
                <a:latin typeface="Agency FB" panose="020B0503020202020204" pitchFamily="34" charset="0"/>
              </a:rPr>
              <a:t>  </a:t>
            </a:r>
            <a:r>
              <a:rPr lang="en-US" sz="3500" b="1" dirty="0">
                <a:solidFill>
                  <a:srgbClr val="FF0000"/>
                </a:solidFill>
                <a:highlight>
                  <a:srgbClr val="FFFF00"/>
                </a:highlight>
                <a:latin typeface="Agency FB" panose="020B0503020202020204" pitchFamily="34" charset="0"/>
              </a:rPr>
              <a:t>Urine Pregnancy Test</a:t>
            </a:r>
          </a:p>
          <a:p>
            <a:pPr algn="just"/>
            <a:r>
              <a:rPr lang="en-US" sz="3200" dirty="0">
                <a:latin typeface="Agency FB" panose="020B0503020202020204" pitchFamily="34" charset="0"/>
              </a:rPr>
              <a:t>This is a qualitative test. </a:t>
            </a:r>
          </a:p>
          <a:p>
            <a:pPr algn="just"/>
            <a:r>
              <a:rPr lang="en-US" sz="3200" dirty="0">
                <a:latin typeface="Agency FB" panose="020B0503020202020204" pitchFamily="34" charset="0"/>
              </a:rPr>
              <a:t>Reports as negative or positive. </a:t>
            </a:r>
          </a:p>
          <a:p>
            <a:pPr algn="just"/>
            <a:r>
              <a:rPr lang="en-US" sz="3200" dirty="0">
                <a:latin typeface="Agency FB" panose="020B0503020202020204" pitchFamily="34" charset="0"/>
              </a:rPr>
              <a:t>Early morning specimens are ideal. </a:t>
            </a:r>
          </a:p>
          <a:p>
            <a:pPr algn="just"/>
            <a:r>
              <a:rPr lang="en-US" sz="3200" dirty="0">
                <a:latin typeface="Agency FB" panose="020B0503020202020204" pitchFamily="34" charset="0"/>
              </a:rPr>
              <a:t>Over the counter test kits are available </a:t>
            </a:r>
          </a:p>
          <a:p>
            <a:pPr algn="just"/>
            <a:r>
              <a:rPr lang="en-US" sz="3200" dirty="0">
                <a:latin typeface="Agency FB" panose="020B0503020202020204" pitchFamily="34" charset="0"/>
              </a:rPr>
              <a:t>Threshold for detection is safely put at greater than 20mIU/mL</a:t>
            </a:r>
          </a:p>
          <a:p>
            <a:pPr algn="just"/>
            <a:r>
              <a:rPr lang="en-US" sz="3200" dirty="0">
                <a:latin typeface="Agency FB" panose="020B0503020202020204" pitchFamily="34" charset="0"/>
              </a:rPr>
              <a:t>Blood in the urine may cause a false positive test</a:t>
            </a:r>
          </a:p>
          <a:p>
            <a:pPr algn="just"/>
            <a:r>
              <a:rPr lang="en-US" sz="3200" dirty="0">
                <a:latin typeface="Agency FB" panose="020B0503020202020204" pitchFamily="34" charset="0"/>
              </a:rPr>
              <a:t>hyperglycosylated hormone may be undetectable.  </a:t>
            </a:r>
          </a:p>
          <a:p>
            <a:pPr marL="0" indent="0" algn="just">
              <a:buNone/>
            </a:pPr>
            <a:r>
              <a:rPr lang="en-US" sz="3500" b="1" dirty="0">
                <a:solidFill>
                  <a:srgbClr val="FF0000"/>
                </a:solidFill>
                <a:latin typeface="Agency FB" panose="020B0503020202020204" pitchFamily="34" charset="0"/>
              </a:rPr>
              <a:t>   </a:t>
            </a:r>
            <a:r>
              <a:rPr lang="en-US" sz="3500" b="1" dirty="0">
                <a:solidFill>
                  <a:srgbClr val="FF0000"/>
                </a:solidFill>
                <a:highlight>
                  <a:srgbClr val="FFFF00"/>
                </a:highlight>
                <a:latin typeface="Agency FB" panose="020B0503020202020204" pitchFamily="34" charset="0"/>
              </a:rPr>
              <a:t>Serum Pregnancy Test</a:t>
            </a:r>
          </a:p>
          <a:p>
            <a:pPr algn="just"/>
            <a:r>
              <a:rPr lang="en-US" sz="3200" dirty="0">
                <a:latin typeface="Agency FB" panose="020B0503020202020204" pitchFamily="34" charset="0"/>
              </a:rPr>
              <a:t>This is a quantitative test</a:t>
            </a:r>
          </a:p>
          <a:p>
            <a:pPr algn="just"/>
            <a:r>
              <a:rPr lang="en-US" sz="3200" dirty="0">
                <a:latin typeface="Agency FB" panose="020B0503020202020204" pitchFamily="34" charset="0"/>
              </a:rPr>
              <a:t>It is an immunoassay (</a:t>
            </a:r>
            <a:r>
              <a:rPr lang="en-US" sz="3200" dirty="0" err="1">
                <a:latin typeface="Agency FB" panose="020B0503020202020204" pitchFamily="34" charset="0"/>
              </a:rPr>
              <a:t>electrochemiluminescenence</a:t>
            </a:r>
            <a:r>
              <a:rPr lang="en-US" sz="3200" dirty="0">
                <a:latin typeface="Agency FB" panose="020B0503020202020204" pitchFamily="34" charset="0"/>
              </a:rPr>
              <a:t>)</a:t>
            </a:r>
          </a:p>
          <a:p>
            <a:pPr algn="just"/>
            <a:r>
              <a:rPr lang="en-US" sz="3200" dirty="0">
                <a:latin typeface="Agency FB" panose="020B0503020202020204" pitchFamily="34" charset="0"/>
              </a:rPr>
              <a:t>May detect serum levels as low as 1-2mIU/ml</a:t>
            </a:r>
          </a:p>
          <a:p>
            <a:pPr algn="just"/>
            <a:r>
              <a:rPr lang="en-US" sz="3200" dirty="0">
                <a:latin typeface="Agency FB" panose="020B0503020202020204" pitchFamily="34" charset="0"/>
              </a:rPr>
              <a:t>A qualitative test may also be used.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83324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93376-BCAF-4686-B04B-B6FEEBE7DCA5}"/>
              </a:ext>
            </a:extLst>
          </p:cNvPr>
          <p:cNvSpPr>
            <a:spLocks noGrp="1"/>
          </p:cNvSpPr>
          <p:nvPr>
            <p:ph idx="1"/>
          </p:nvPr>
        </p:nvSpPr>
        <p:spPr>
          <a:xfrm>
            <a:off x="382772" y="297710"/>
            <a:ext cx="11419367" cy="6103090"/>
          </a:xfrm>
          <a:ln w="38100">
            <a:solidFill>
              <a:srgbClr val="FF0000"/>
            </a:solidFill>
          </a:ln>
        </p:spPr>
        <p:txBody>
          <a:bodyPr>
            <a:noAutofit/>
          </a:bodyPr>
          <a:lstStyle/>
          <a:p>
            <a:pPr algn="just">
              <a:buNone/>
            </a:pPr>
            <a:r>
              <a:rPr lang="en-US" sz="3500" b="1" dirty="0">
                <a:solidFill>
                  <a:srgbClr val="FF0000"/>
                </a:solidFill>
                <a:latin typeface="Agency FB" panose="020B0503020202020204" pitchFamily="34" charset="0"/>
              </a:rPr>
              <a:t>	Outline</a:t>
            </a:r>
          </a:p>
          <a:p>
            <a:r>
              <a:rPr lang="en-US" sz="2700" dirty="0">
                <a:latin typeface="Agency FB" panose="020B0503020202020204" pitchFamily="34" charset="0"/>
              </a:rPr>
              <a:t>Overview of the Menstrual Cycle </a:t>
            </a:r>
          </a:p>
          <a:p>
            <a:r>
              <a:rPr lang="en-US" sz="2700" dirty="0">
                <a:latin typeface="Agency FB" panose="020B0503020202020204" pitchFamily="34" charset="0"/>
              </a:rPr>
              <a:t>Maturation of gametes &amp; Sexuality  </a:t>
            </a:r>
          </a:p>
          <a:p>
            <a:r>
              <a:rPr lang="en-US" sz="2700" dirty="0">
                <a:latin typeface="Agency FB" panose="020B0503020202020204" pitchFamily="34" charset="0"/>
              </a:rPr>
              <a:t>Fertilization </a:t>
            </a:r>
          </a:p>
          <a:p>
            <a:r>
              <a:rPr lang="en-US" sz="2700" dirty="0">
                <a:latin typeface="Agency FB" panose="020B0503020202020204" pitchFamily="34" charset="0"/>
              </a:rPr>
              <a:t>First week </a:t>
            </a:r>
          </a:p>
          <a:p>
            <a:r>
              <a:rPr lang="en-US" sz="2700" dirty="0">
                <a:latin typeface="Agency FB" panose="020B0503020202020204" pitchFamily="34" charset="0"/>
              </a:rPr>
              <a:t>Second week </a:t>
            </a:r>
          </a:p>
          <a:p>
            <a:r>
              <a:rPr lang="en-US" sz="2700" dirty="0">
                <a:latin typeface="Agency FB" panose="020B0503020202020204" pitchFamily="34" charset="0"/>
              </a:rPr>
              <a:t>Third to Eight Week</a:t>
            </a:r>
          </a:p>
          <a:p>
            <a:pPr algn="l"/>
            <a:r>
              <a:rPr lang="en-US" sz="2700" dirty="0">
                <a:latin typeface="Agency FB" panose="020B0503020202020204" pitchFamily="34" charset="0"/>
              </a:rPr>
              <a:t>Clinical Correlates</a:t>
            </a:r>
          </a:p>
          <a:p>
            <a:r>
              <a:rPr lang="en-US" sz="2700" dirty="0">
                <a:latin typeface="Agency FB" panose="020B0503020202020204" pitchFamily="34" charset="0"/>
                <a:cs typeface="Calibri Light" panose="020F0302020204030204" pitchFamily="34" charset="0"/>
              </a:rPr>
              <a:t>Knowledge is essential for creating healthcare strategies for better reproductive outcomes in terms of ** Improved birth outcomes and ** Modified prenatal experience</a:t>
            </a:r>
          </a:p>
          <a:p>
            <a:r>
              <a:rPr lang="en-US" sz="2700" dirty="0">
                <a:latin typeface="Agency FB" panose="020B0503020202020204" pitchFamily="34" charset="0"/>
                <a:cs typeface="Calibri Light" panose="020F0302020204030204" pitchFamily="34" charset="0"/>
              </a:rPr>
              <a:t>Most healthcare providers interact with women of child-bearing age and hence can impact the outcome of the developmental processes and their sequelae.</a:t>
            </a:r>
          </a:p>
          <a:p>
            <a:pPr algn="l"/>
            <a:endParaRPr lang="en-US" sz="2700" dirty="0">
              <a:latin typeface="Agency FB" panose="020B0503020202020204" pitchFamily="34" charset="0"/>
            </a:endParaRPr>
          </a:p>
        </p:txBody>
      </p:sp>
    </p:spTree>
    <p:extLst>
      <p:ext uri="{BB962C8B-B14F-4D97-AF65-F5344CB8AC3E}">
        <p14:creationId xmlns:p14="http://schemas.microsoft.com/office/powerpoint/2010/main" val="2250396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Beta </a:t>
            </a:r>
            <a:r>
              <a:rPr lang="en-US" sz="3500" b="1" dirty="0" err="1">
                <a:solidFill>
                  <a:srgbClr val="FF0000"/>
                </a:solidFill>
                <a:latin typeface="Agency FB" panose="020B0503020202020204" pitchFamily="34" charset="0"/>
              </a:rPr>
              <a:t>Hcg</a:t>
            </a:r>
            <a:r>
              <a:rPr lang="en-US" sz="3500" b="1" dirty="0">
                <a:solidFill>
                  <a:srgbClr val="FF0000"/>
                </a:solidFill>
                <a:latin typeface="Agency FB" panose="020B0503020202020204" pitchFamily="34" charset="0"/>
              </a:rPr>
              <a:t> Levels By Gestational Age </a:t>
            </a:r>
            <a:endParaRPr lang="en-US" sz="3500" dirty="0">
              <a:latin typeface="Agency FB" panose="020B0503020202020204" pitchFamily="34" charset="0"/>
            </a:endParaRPr>
          </a:p>
        </p:txBody>
      </p:sp>
      <p:pic>
        <p:nvPicPr>
          <p:cNvPr id="9" name="Content Placeholder 8">
            <a:extLst>
              <a:ext uri="{FF2B5EF4-FFF2-40B4-BE49-F238E27FC236}">
                <a16:creationId xmlns:a16="http://schemas.microsoft.com/office/drawing/2014/main" id="{75F5F33B-764C-0C46-8D8A-ACBD712D8D56}"/>
              </a:ext>
            </a:extLst>
          </p:cNvPr>
          <p:cNvPicPr>
            <a:picLocks noChangeAspect="1"/>
          </p:cNvPicPr>
          <p:nvPr/>
        </p:nvPicPr>
        <p:blipFill rotWithShape="1">
          <a:blip r:embed="rId2"/>
          <a:srcRect l="3879" r="6897" b="3908"/>
          <a:stretch/>
        </p:blipFill>
        <p:spPr>
          <a:xfrm>
            <a:off x="720436" y="706582"/>
            <a:ext cx="10598728" cy="5960032"/>
          </a:xfrm>
          <a:prstGeom prst="rect">
            <a:avLst/>
          </a:prstGeom>
        </p:spPr>
      </p:pic>
    </p:spTree>
    <p:extLst>
      <p:ext uri="{BB962C8B-B14F-4D97-AF65-F5344CB8AC3E}">
        <p14:creationId xmlns:p14="http://schemas.microsoft.com/office/powerpoint/2010/main" val="2109905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Interference with Pregnancy Testing</a:t>
            </a:r>
          </a:p>
          <a:p>
            <a:pPr algn="just"/>
            <a:r>
              <a:rPr lang="en-US" sz="3200" dirty="0">
                <a:latin typeface="Agency FB" panose="020B0503020202020204" pitchFamily="34" charset="0"/>
              </a:rPr>
              <a:t>Females aged &gt; 55yrs </a:t>
            </a:r>
          </a:p>
          <a:p>
            <a:pPr algn="just"/>
            <a:r>
              <a:rPr lang="en-US" sz="3200" dirty="0">
                <a:latin typeface="Agency FB" panose="020B0503020202020204" pitchFamily="34" charset="0"/>
              </a:rPr>
              <a:t>Trophoblastic malignancies</a:t>
            </a:r>
          </a:p>
          <a:p>
            <a:pPr algn="just"/>
            <a:r>
              <a:rPr lang="en-US" sz="3200" dirty="0">
                <a:latin typeface="Agency FB" panose="020B0503020202020204" pitchFamily="34" charset="0"/>
              </a:rPr>
              <a:t>Testicular cancers </a:t>
            </a:r>
          </a:p>
          <a:p>
            <a:pPr algn="just"/>
            <a:r>
              <a:rPr lang="en-US" sz="3200" dirty="0">
                <a:latin typeface="Agency FB" panose="020B0503020202020204" pitchFamily="34" charset="0"/>
              </a:rPr>
              <a:t>Ovarian malignancies </a:t>
            </a:r>
          </a:p>
          <a:p>
            <a:pPr algn="just"/>
            <a:r>
              <a:rPr lang="en-US" sz="3200" dirty="0">
                <a:latin typeface="Agency FB" panose="020B0503020202020204" pitchFamily="34" charset="0"/>
              </a:rPr>
              <a:t>Bladder cancers  </a:t>
            </a:r>
          </a:p>
        </p:txBody>
      </p:sp>
    </p:spTree>
    <p:extLst>
      <p:ext uri="{BB962C8B-B14F-4D97-AF65-F5344CB8AC3E}">
        <p14:creationId xmlns:p14="http://schemas.microsoft.com/office/powerpoint/2010/main" val="3579306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fontScale="92500"/>
          </a:bodyPr>
          <a:lstStyle/>
          <a:p>
            <a:pPr marL="0" indent="0" algn="just">
              <a:buNone/>
            </a:pPr>
            <a:r>
              <a:rPr lang="en-US" sz="4000" b="1" dirty="0">
                <a:solidFill>
                  <a:srgbClr val="FF0000"/>
                </a:solidFill>
                <a:effectLst/>
                <a:latin typeface="Agency FB" panose="020B0503020202020204" pitchFamily="34" charset="0"/>
              </a:rPr>
              <a:t>  Multiple Pregnancies</a:t>
            </a:r>
          </a:p>
          <a:p>
            <a:pPr algn="just"/>
            <a:r>
              <a:rPr lang="en-US" sz="3200" dirty="0">
                <a:effectLst/>
                <a:latin typeface="Agency FB" panose="020B0503020202020204" pitchFamily="34" charset="0"/>
              </a:rPr>
              <a:t>The subtle events present an even more exhilarating surprise if the conceptus is actually a multiple pregnancy (</a:t>
            </a:r>
            <a:r>
              <a:rPr lang="en-US" sz="3200" dirty="0" err="1">
                <a:effectLst/>
                <a:latin typeface="Agency FB" panose="020B0503020202020204" pitchFamily="34" charset="0"/>
              </a:rPr>
              <a:t>ie</a:t>
            </a:r>
            <a:r>
              <a:rPr lang="en-US" sz="3200" dirty="0">
                <a:effectLst/>
                <a:latin typeface="Agency FB" panose="020B0503020202020204" pitchFamily="34" charset="0"/>
              </a:rPr>
              <a:t> twins, triplets, </a:t>
            </a:r>
            <a:r>
              <a:rPr lang="en-US" sz="3200" dirty="0" err="1">
                <a:effectLst/>
                <a:latin typeface="Agency FB" panose="020B0503020202020204" pitchFamily="34" charset="0"/>
              </a:rPr>
              <a:t>etc</a:t>
            </a:r>
            <a:r>
              <a:rPr lang="en-US" sz="3200" dirty="0">
                <a:effectLst/>
                <a:latin typeface="Agency FB" panose="020B0503020202020204" pitchFamily="34" charset="0"/>
              </a:rPr>
              <a:t>). </a:t>
            </a:r>
          </a:p>
          <a:p>
            <a:pPr algn="just"/>
            <a:r>
              <a:rPr lang="en-US" sz="3200" dirty="0">
                <a:effectLst/>
                <a:latin typeface="Agency FB" panose="020B0503020202020204" pitchFamily="34" charset="0"/>
              </a:rPr>
              <a:t>Multiple pregnancies either result from more than one oocytes being released at the time of ovulation and each being fertilized by an individual sperm ( </a:t>
            </a:r>
            <a:r>
              <a:rPr lang="en-US" sz="3200" b="0" dirty="0">
                <a:effectLst/>
                <a:latin typeface="Agency FB" panose="020B0503020202020204" pitchFamily="34" charset="0"/>
              </a:rPr>
              <a:t>dizygotic</a:t>
            </a:r>
            <a:r>
              <a:rPr lang="en-US" sz="3200" dirty="0">
                <a:effectLst/>
                <a:latin typeface="Agency FB" panose="020B0503020202020204" pitchFamily="34" charset="0"/>
              </a:rPr>
              <a:t> ) or a single oocyte that was fertilized divides into two separate zygotes ( </a:t>
            </a:r>
            <a:r>
              <a:rPr lang="en-US" sz="3200" b="0" dirty="0">
                <a:effectLst/>
                <a:latin typeface="Agency FB" panose="020B0503020202020204" pitchFamily="34" charset="0"/>
              </a:rPr>
              <a:t>monozygotic</a:t>
            </a:r>
            <a:r>
              <a:rPr lang="en-US" sz="3200" dirty="0">
                <a:effectLst/>
                <a:latin typeface="Agency FB" panose="020B0503020202020204" pitchFamily="34" charset="0"/>
              </a:rPr>
              <a:t> ).</a:t>
            </a:r>
          </a:p>
          <a:p>
            <a:pPr algn="just"/>
            <a:endParaRPr lang="en-US" sz="3200" dirty="0">
              <a:latin typeface="Agency FB" panose="020B0503020202020204" pitchFamily="34" charset="0"/>
            </a:endParaRPr>
          </a:p>
          <a:p>
            <a:pPr marL="0" indent="0" algn="just">
              <a:buNone/>
            </a:pPr>
            <a:r>
              <a:rPr lang="en-US" sz="4000" b="1" i="0" dirty="0">
                <a:solidFill>
                  <a:srgbClr val="FF0000"/>
                </a:solidFill>
                <a:effectLst/>
                <a:latin typeface="Agency FB" panose="020B0503020202020204" pitchFamily="34" charset="0"/>
              </a:rPr>
              <a:t>  TWINS</a:t>
            </a:r>
          </a:p>
          <a:p>
            <a:pPr algn="just"/>
            <a:r>
              <a:rPr lang="en-US" sz="3200" b="1" i="0" dirty="0">
                <a:effectLst/>
                <a:highlight>
                  <a:srgbClr val="FFFF00"/>
                </a:highlight>
                <a:latin typeface="Agency FB" panose="020B0503020202020204" pitchFamily="34" charset="0"/>
              </a:rPr>
              <a:t>Monozygotic twins </a:t>
            </a:r>
            <a:r>
              <a:rPr lang="en-US" sz="3200" b="0" i="0" dirty="0">
                <a:effectLst/>
                <a:latin typeface="Agency FB" panose="020B0503020202020204" pitchFamily="34" charset="0"/>
              </a:rPr>
              <a:t>are also referred to as </a:t>
            </a:r>
            <a:r>
              <a:rPr lang="en-US" sz="3200" b="1" i="0" dirty="0">
                <a:solidFill>
                  <a:srgbClr val="FF0000"/>
                </a:solidFill>
                <a:effectLst/>
                <a:highlight>
                  <a:srgbClr val="FFFF00"/>
                </a:highlight>
                <a:latin typeface="Agency FB" panose="020B0503020202020204" pitchFamily="34" charset="0"/>
              </a:rPr>
              <a:t>identical twins</a:t>
            </a:r>
            <a:r>
              <a:rPr lang="en-US" sz="3200" b="0" i="0" dirty="0">
                <a:effectLst/>
                <a:latin typeface="Agency FB" panose="020B0503020202020204" pitchFamily="34" charset="0"/>
              </a:rPr>
              <a:t>, as their genetic composition contains very little disparity. </a:t>
            </a:r>
          </a:p>
          <a:p>
            <a:pPr algn="just"/>
            <a:r>
              <a:rPr lang="en-US" sz="3200" b="0" i="0" dirty="0">
                <a:effectLst/>
                <a:latin typeface="Agency FB" panose="020B0503020202020204" pitchFamily="34" charset="0"/>
              </a:rPr>
              <a:t>This phenomenon arises after the zygote is formed and undergoes its first cell division. </a:t>
            </a:r>
          </a:p>
          <a:p>
            <a:pPr algn="just"/>
            <a:r>
              <a:rPr lang="en-US" sz="3200" b="0" i="0" dirty="0">
                <a:effectLst/>
                <a:latin typeface="Agency FB" panose="020B0503020202020204" pitchFamily="34" charset="0"/>
              </a:rPr>
              <a:t>At the two cell stage the cells partition into separate zygotes, each of which will continue to undergo typical development. </a:t>
            </a:r>
          </a:p>
          <a:p>
            <a:pPr marL="0" indent="0" algn="just">
              <a:buNone/>
            </a:pPr>
            <a:endParaRPr lang="en-US" sz="3200" dirty="0">
              <a:effectLst/>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246715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0" i="0" dirty="0">
                <a:effectLst/>
                <a:latin typeface="Agency FB" panose="020B0503020202020204" pitchFamily="34" charset="0"/>
              </a:rPr>
              <a:t>The resulting embryo may either have one inner cell mass and two embryonic discs, or two inner cell masses and two embryonic discs. </a:t>
            </a:r>
          </a:p>
          <a:p>
            <a:pPr algn="just"/>
            <a:r>
              <a:rPr lang="en-US" sz="3200" b="0" i="0" dirty="0">
                <a:effectLst/>
                <a:latin typeface="Agency FB" panose="020B0503020202020204" pitchFamily="34" charset="0"/>
              </a:rPr>
              <a:t>Both these embryos will share a </a:t>
            </a:r>
            <a:r>
              <a:rPr lang="en-US" sz="3200" b="0" i="0" u="sng" dirty="0">
                <a:effectLst/>
                <a:latin typeface="Agency FB" panose="020B0503020202020204" pitchFamily="34" charset="0"/>
                <a:hlinkClick r:id="rId2">
                  <a:extLst>
                    <a:ext uri="{A12FA001-AC4F-418D-AE19-62706E023703}">
                      <ahyp:hlinkClr xmlns:ahyp="http://schemas.microsoft.com/office/drawing/2018/hyperlinkcolor" val="tx"/>
                    </a:ext>
                  </a:extLst>
                </a:hlinkClick>
              </a:rPr>
              <a:t>chorion</a:t>
            </a:r>
            <a:r>
              <a:rPr lang="en-US" sz="3200" b="0" i="0" dirty="0">
                <a:effectLst/>
                <a:latin typeface="Agency FB" panose="020B0503020202020204" pitchFamily="34" charset="0"/>
              </a:rPr>
              <a:t> (</a:t>
            </a:r>
            <a:r>
              <a:rPr lang="en-US" sz="3200" b="0" i="0" dirty="0" err="1">
                <a:effectLst/>
                <a:latin typeface="Agency FB" panose="020B0503020202020204" pitchFamily="34" charset="0"/>
              </a:rPr>
              <a:t>ie</a:t>
            </a:r>
            <a:r>
              <a:rPr lang="en-US" sz="3200" b="0" i="0" dirty="0">
                <a:effectLst/>
                <a:latin typeface="Agency FB" panose="020B0503020202020204" pitchFamily="34" charset="0"/>
              </a:rPr>
              <a:t> monochorionic ). </a:t>
            </a:r>
          </a:p>
          <a:p>
            <a:pPr algn="just"/>
            <a:r>
              <a:rPr lang="en-US" sz="3200" b="0" i="0" dirty="0">
                <a:effectLst/>
                <a:latin typeface="Agency FB" panose="020B0503020202020204" pitchFamily="34" charset="0"/>
              </a:rPr>
              <a:t>However, the conceptus with two inner cell masses will have their own </a:t>
            </a:r>
            <a:r>
              <a:rPr lang="en-US" sz="3200" b="0" i="0" u="sng" dirty="0">
                <a:effectLst/>
                <a:latin typeface="Agency FB" panose="020B0503020202020204" pitchFamily="34" charset="0"/>
                <a:hlinkClick r:id="rId3">
                  <a:extLst>
                    <a:ext uri="{A12FA001-AC4F-418D-AE19-62706E023703}">
                      <ahyp:hlinkClr xmlns:ahyp="http://schemas.microsoft.com/office/drawing/2018/hyperlinkcolor" val="tx"/>
                    </a:ext>
                  </a:extLst>
                </a:hlinkClick>
              </a:rPr>
              <a:t>amniotic sac</a:t>
            </a:r>
            <a:r>
              <a:rPr lang="en-US" sz="3200" b="0" i="0" dirty="0">
                <a:effectLst/>
                <a:latin typeface="Agency FB" panose="020B0503020202020204" pitchFamily="34" charset="0"/>
              </a:rPr>
              <a:t> (diamniotic), while the conceptus with one inner cell mass will share an amniotic sac (monoamniotic).</a:t>
            </a:r>
          </a:p>
          <a:p>
            <a:pPr algn="just"/>
            <a:r>
              <a:rPr lang="en-US" sz="3200" b="0" i="0" dirty="0">
                <a:effectLst/>
                <a:latin typeface="Agency FB" panose="020B0503020202020204" pitchFamily="34" charset="0"/>
              </a:rPr>
              <a:t>The occurrence of </a:t>
            </a:r>
            <a:r>
              <a:rPr lang="en-US" sz="3200" b="1" i="0" dirty="0">
                <a:effectLst/>
                <a:highlight>
                  <a:srgbClr val="FFFF00"/>
                </a:highlight>
                <a:latin typeface="Agency FB" panose="020B0503020202020204" pitchFamily="34" charset="0"/>
              </a:rPr>
              <a:t>dizygotic/ </a:t>
            </a:r>
            <a:r>
              <a:rPr lang="en-US" sz="3200" b="1" i="0" dirty="0">
                <a:solidFill>
                  <a:srgbClr val="FF0000"/>
                </a:solidFill>
                <a:effectLst/>
                <a:highlight>
                  <a:srgbClr val="FFFF00"/>
                </a:highlight>
                <a:latin typeface="Agency FB" panose="020B0503020202020204" pitchFamily="34" charset="0"/>
              </a:rPr>
              <a:t>fraternal</a:t>
            </a:r>
            <a:r>
              <a:rPr lang="en-US" sz="3200" b="1" i="0" dirty="0">
                <a:effectLst/>
                <a:highlight>
                  <a:srgbClr val="FFFF00"/>
                </a:highlight>
                <a:latin typeface="Agency FB" panose="020B0503020202020204" pitchFamily="34" charset="0"/>
              </a:rPr>
              <a:t> twins</a:t>
            </a:r>
            <a:r>
              <a:rPr lang="en-US" sz="3200" b="0" i="0" dirty="0">
                <a:effectLst/>
                <a:latin typeface="Agency FB" panose="020B0503020202020204" pitchFamily="34" charset="0"/>
              </a:rPr>
              <a:t> depends on </a:t>
            </a:r>
            <a:r>
              <a:rPr lang="en-US" sz="3200" b="0" i="0" dirty="0" err="1">
                <a:effectLst/>
                <a:latin typeface="Agency FB" panose="020B0503020202020204" pitchFamily="34" charset="0"/>
              </a:rPr>
              <a:t>polyovulation</a:t>
            </a:r>
            <a:r>
              <a:rPr lang="en-US" sz="3200" b="0" i="0" dirty="0">
                <a:effectLst/>
                <a:latin typeface="Agency FB" panose="020B0503020202020204" pitchFamily="34" charset="0"/>
              </a:rPr>
              <a:t>; </a:t>
            </a:r>
            <a:r>
              <a:rPr lang="en-US" sz="3200" b="1" i="0" u="sng" dirty="0">
                <a:solidFill>
                  <a:srgbClr val="FF0000"/>
                </a:solidFill>
                <a:effectLst/>
                <a:latin typeface="Agency FB" panose="020B0503020202020204" pitchFamily="34" charset="0"/>
              </a:rPr>
              <a:t>where the expectant mother would have released at least two oocytes during a single ovulatory period and both would have been successfully fertilized</a:t>
            </a:r>
            <a:r>
              <a:rPr lang="en-US" sz="3200" b="0" i="0" dirty="0">
                <a:effectLst/>
                <a:latin typeface="Agency FB" panose="020B0503020202020204" pitchFamily="34" charset="0"/>
              </a:rPr>
              <a:t>. </a:t>
            </a:r>
          </a:p>
          <a:p>
            <a:pPr algn="just"/>
            <a:r>
              <a:rPr lang="en-US" sz="3200" b="0" i="0" dirty="0">
                <a:effectLst/>
                <a:latin typeface="Agency FB" panose="020B0503020202020204" pitchFamily="34" charset="0"/>
              </a:rPr>
              <a:t>The series of events (cell division, implantation, </a:t>
            </a:r>
            <a:r>
              <a:rPr lang="en-US" sz="3200" b="0" i="0" dirty="0" err="1">
                <a:effectLst/>
                <a:latin typeface="Agency FB" panose="020B0503020202020204" pitchFamily="34" charset="0"/>
              </a:rPr>
              <a:t>etc</a:t>
            </a:r>
            <a:r>
              <a:rPr lang="en-US" sz="3200" b="0" i="0" dirty="0">
                <a:effectLst/>
                <a:latin typeface="Agency FB" panose="020B0503020202020204" pitchFamily="34" charset="0"/>
              </a:rPr>
              <a:t>) would occur for each zygote as it usually does in a singleton pregnancy. </a:t>
            </a:r>
          </a:p>
          <a:p>
            <a:pPr algn="just"/>
            <a:r>
              <a:rPr lang="en-US" sz="3200" b="1" i="0" dirty="0">
                <a:effectLst/>
                <a:highlight>
                  <a:srgbClr val="FFFF00"/>
                </a:highlight>
                <a:latin typeface="Agency FB" panose="020B0503020202020204" pitchFamily="34" charset="0"/>
              </a:rPr>
              <a:t>All dizygotic twins are dichorionic, and will have their own amniotic sac as well.</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039295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2700" dirty="0">
              <a:latin typeface="Agency FB" panose="020B0503020202020204" pitchFamily="34" charset="0"/>
            </a:endParaRPr>
          </a:p>
          <a:p>
            <a:pPr algn="just"/>
            <a:endParaRPr lang="en-US" sz="2700" dirty="0">
              <a:latin typeface="Agency FB" panose="020B0503020202020204" pitchFamily="34" charset="0"/>
            </a:endParaRPr>
          </a:p>
          <a:p>
            <a:pPr algn="just"/>
            <a:endParaRPr lang="en-US" sz="2700" dirty="0">
              <a:latin typeface="Agency FB" panose="020B0503020202020204" pitchFamily="34" charset="0"/>
            </a:endParaRPr>
          </a:p>
        </p:txBody>
      </p:sp>
      <p:pic>
        <p:nvPicPr>
          <p:cNvPr id="4" name="Picture 3" descr="Diagram of a fetus and a placenta&#10;&#10;Description automatically generated">
            <a:extLst>
              <a:ext uri="{FF2B5EF4-FFF2-40B4-BE49-F238E27FC236}">
                <a16:creationId xmlns:a16="http://schemas.microsoft.com/office/drawing/2014/main" id="{852DE4BF-6157-EFF8-9339-80715043E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73" y="332508"/>
            <a:ext cx="9975272" cy="6334105"/>
          </a:xfrm>
          <a:prstGeom prst="rect">
            <a:avLst/>
          </a:prstGeom>
        </p:spPr>
      </p:pic>
    </p:spTree>
    <p:extLst>
      <p:ext uri="{BB962C8B-B14F-4D97-AF65-F5344CB8AC3E}">
        <p14:creationId xmlns:p14="http://schemas.microsoft.com/office/powerpoint/2010/main" val="4292919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6095990" cy="6858000"/>
          </a:xfrm>
          <a:ln w="38100">
            <a:solidFill>
              <a:srgbClr val="FF0000"/>
            </a:solidFill>
          </a:ln>
        </p:spPr>
        <p:txBody>
          <a:bodyPr>
            <a:noAutofit/>
          </a:bodyPr>
          <a:lstStyle/>
          <a:p>
            <a:pPr marL="0" indent="0" algn="just">
              <a:buNone/>
            </a:pPr>
            <a:r>
              <a:rPr lang="en-US" sz="2500" b="1" dirty="0">
                <a:solidFill>
                  <a:srgbClr val="FF0000"/>
                </a:solidFill>
                <a:highlight>
                  <a:srgbClr val="FFFF00"/>
                </a:highlight>
                <a:latin typeface="Agency FB" panose="020B0503020202020204" pitchFamily="34" charset="0"/>
              </a:rPr>
              <a:t>PRACTICE QUESTIONS</a:t>
            </a:r>
          </a:p>
          <a:p>
            <a:pPr marL="0" indent="0" algn="just">
              <a:buNone/>
            </a:pPr>
            <a:r>
              <a:rPr lang="en-US" sz="2400" dirty="0">
                <a:highlight>
                  <a:srgbClr val="FFFF00"/>
                </a:highlight>
                <a:latin typeface="Agency FB" panose="020B0503020202020204" pitchFamily="34" charset="0"/>
              </a:rPr>
              <a:t>1. A 20-year-old woman presents at the emergency department with severe abdominal pain on the right side with signs of internal bleeding. She indicated that she has been sexually active without contraception and missed her last menstrual period. Based on this information, which of the following disorders must be included as an option in the diagnosis? </a:t>
            </a:r>
          </a:p>
          <a:p>
            <a:pPr algn="just"/>
            <a:r>
              <a:rPr lang="en-US" sz="2400" dirty="0">
                <a:latin typeface="Agency FB" panose="020B0503020202020204" pitchFamily="34" charset="0"/>
              </a:rPr>
              <a:t>(A) Ovarian cancer (B) Appendicitis (C) Normal pregnancy (D) Ectopic tubal pregnancy (E) Toxemia of pregnancy </a:t>
            </a:r>
          </a:p>
          <a:p>
            <a:pPr marL="0" indent="0" algn="just">
              <a:buNone/>
            </a:pPr>
            <a:r>
              <a:rPr lang="en-US" sz="2400" dirty="0">
                <a:highlight>
                  <a:srgbClr val="FFFF00"/>
                </a:highlight>
                <a:latin typeface="Agency FB" panose="020B0503020202020204" pitchFamily="34" charset="0"/>
              </a:rPr>
              <a:t>2. When does a secondary oocyte complete its second meiotic division to become a mature ovum? </a:t>
            </a:r>
          </a:p>
          <a:p>
            <a:pPr algn="just"/>
            <a:r>
              <a:rPr lang="en-US" sz="2400" dirty="0">
                <a:latin typeface="Agency FB" panose="020B0503020202020204" pitchFamily="34" charset="0"/>
              </a:rPr>
              <a:t>(A) At ovulation; (B) Before ovulation; (C) At fertilization </a:t>
            </a:r>
          </a:p>
          <a:p>
            <a:pPr algn="just"/>
            <a:r>
              <a:rPr lang="en-US" sz="2400" dirty="0">
                <a:latin typeface="Agency FB" panose="020B0503020202020204" pitchFamily="34" charset="0"/>
              </a:rPr>
              <a:t>(D) At puberty; (E) Before birth </a:t>
            </a:r>
          </a:p>
          <a:p>
            <a:pPr marL="0" indent="0" algn="just">
              <a:buNone/>
            </a:pPr>
            <a:r>
              <a:rPr lang="en-US" sz="2400" dirty="0">
                <a:highlight>
                  <a:srgbClr val="FFFF00"/>
                </a:highlight>
                <a:latin typeface="Agency FB" panose="020B0503020202020204" pitchFamily="34" charset="0"/>
              </a:rPr>
              <a:t>3. How soon after fertilization occurs within the uterine tube does the blastocyst begin implantation? </a:t>
            </a:r>
          </a:p>
          <a:p>
            <a:pPr algn="just"/>
            <a:r>
              <a:rPr lang="en-US" sz="2400" dirty="0">
                <a:latin typeface="Agency FB" panose="020B0503020202020204" pitchFamily="34" charset="0"/>
              </a:rPr>
              <a:t>(A) Within minutes; (B) By 12 hours; (C) By day 1; (D) By day 2; (E) By day 7 </a:t>
            </a:r>
          </a:p>
          <a:p>
            <a:pPr algn="just"/>
            <a:endParaRPr lang="en-US" sz="2400" dirty="0">
              <a:latin typeface="Agency FB" panose="020B0503020202020204" pitchFamily="34" charset="0"/>
            </a:endParaRPr>
          </a:p>
        </p:txBody>
      </p:sp>
      <p:sp>
        <p:nvSpPr>
          <p:cNvPr id="2" name="Content Placeholder 2">
            <a:extLst>
              <a:ext uri="{FF2B5EF4-FFF2-40B4-BE49-F238E27FC236}">
                <a16:creationId xmlns:a16="http://schemas.microsoft.com/office/drawing/2014/main" id="{08D2DC92-FD07-5EB2-1C11-1F91DCEB5952}"/>
              </a:ext>
            </a:extLst>
          </p:cNvPr>
          <p:cNvSpPr txBox="1">
            <a:spLocks/>
          </p:cNvSpPr>
          <p:nvPr/>
        </p:nvSpPr>
        <p:spPr>
          <a:xfrm>
            <a:off x="6096000" y="27706"/>
            <a:ext cx="6095990" cy="6858000"/>
          </a:xfrm>
          <a:prstGeom prst="rect">
            <a:avLst/>
          </a:prstGeom>
          <a:ln w="38100">
            <a:solidFill>
              <a:srgbClr val="FF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highlight>
                  <a:srgbClr val="FFFF00"/>
                </a:highlight>
                <a:latin typeface="Agency FB" panose="020B0503020202020204" pitchFamily="34" charset="0"/>
              </a:rPr>
              <a:t>4. Where does the blastocyst normally implant? </a:t>
            </a:r>
          </a:p>
          <a:p>
            <a:pPr algn="just"/>
            <a:r>
              <a:rPr lang="en-US" sz="2400" dirty="0">
                <a:latin typeface="Agency FB" panose="020B0503020202020204" pitchFamily="34" charset="0"/>
              </a:rPr>
              <a:t>(A) Functional layer of the cervix; (B) Functional layer of the endometrium </a:t>
            </a:r>
          </a:p>
          <a:p>
            <a:pPr algn="just"/>
            <a:r>
              <a:rPr lang="en-US" sz="2400" dirty="0">
                <a:latin typeface="Agency FB" panose="020B0503020202020204" pitchFamily="34" charset="0"/>
              </a:rPr>
              <a:t>(C) Basal layer of the endometrium; (D) Myometrium </a:t>
            </a:r>
          </a:p>
          <a:p>
            <a:pPr algn="just"/>
            <a:r>
              <a:rPr lang="en-US" sz="2400" dirty="0">
                <a:latin typeface="Agency FB" panose="020B0503020202020204" pitchFamily="34" charset="0"/>
              </a:rPr>
              <a:t>(E) Perimetrium </a:t>
            </a:r>
          </a:p>
          <a:p>
            <a:pPr marL="0" indent="0" algn="just">
              <a:buNone/>
            </a:pPr>
            <a:r>
              <a:rPr lang="en-US" sz="2400" dirty="0">
                <a:highlight>
                  <a:srgbClr val="FFFF00"/>
                </a:highlight>
                <a:latin typeface="Agency FB" panose="020B0503020202020204" pitchFamily="34" charset="0"/>
              </a:rPr>
              <a:t>5. Which of the following events is involved in cleavage of the zygote during week 1 of development? </a:t>
            </a:r>
          </a:p>
          <a:p>
            <a:pPr algn="just"/>
            <a:r>
              <a:rPr lang="en-US" sz="2400" dirty="0">
                <a:latin typeface="Agency FB" panose="020B0503020202020204" pitchFamily="34" charset="0"/>
              </a:rPr>
              <a:t>(A) A series of meiotic divisions forming blastomeres </a:t>
            </a:r>
          </a:p>
          <a:p>
            <a:pPr algn="just"/>
            <a:r>
              <a:rPr lang="en-US" sz="2400" dirty="0">
                <a:latin typeface="Agency FB" panose="020B0503020202020204" pitchFamily="34" charset="0"/>
              </a:rPr>
              <a:t>(B) Production of highly differentiated blastomeres </a:t>
            </a:r>
          </a:p>
          <a:p>
            <a:pPr algn="just"/>
            <a:r>
              <a:rPr lang="en-US" sz="2400" dirty="0">
                <a:latin typeface="Agency FB" panose="020B0503020202020204" pitchFamily="34" charset="0"/>
              </a:rPr>
              <a:t>(C) An increased cytoplasmic content of blastomeres</a:t>
            </a:r>
          </a:p>
          <a:p>
            <a:pPr algn="just"/>
            <a:r>
              <a:rPr lang="en-US" sz="2400" dirty="0">
                <a:latin typeface="Agency FB" panose="020B0503020202020204" pitchFamily="34" charset="0"/>
              </a:rPr>
              <a:t>(D) An increase in size of blastomeres (E) A decrease in size of blastomeres </a:t>
            </a:r>
          </a:p>
          <a:p>
            <a:pPr marL="0" indent="0" algn="just">
              <a:buNone/>
            </a:pPr>
            <a:r>
              <a:rPr lang="en-US" sz="2400" dirty="0">
                <a:highlight>
                  <a:srgbClr val="FFFF00"/>
                </a:highlight>
                <a:latin typeface="Agency FB" panose="020B0503020202020204" pitchFamily="34" charset="0"/>
              </a:rPr>
              <a:t>6. Which of the following structures must degenerate for blastocyst implantation to occur? </a:t>
            </a:r>
          </a:p>
          <a:p>
            <a:pPr marL="0" indent="0" algn="just">
              <a:buNone/>
            </a:pPr>
            <a:r>
              <a:rPr lang="en-US" sz="2400" dirty="0">
                <a:latin typeface="Agency FB" panose="020B0503020202020204" pitchFamily="34" charset="0"/>
              </a:rPr>
              <a:t>(A) Endometrium in </a:t>
            </a:r>
            <a:r>
              <a:rPr lang="en-US" sz="2400" dirty="0" err="1">
                <a:latin typeface="Agency FB" panose="020B0503020202020204" pitchFamily="34" charset="0"/>
              </a:rPr>
              <a:t>progestational</a:t>
            </a:r>
            <a:r>
              <a:rPr lang="en-US" sz="2400" dirty="0">
                <a:latin typeface="Agency FB" panose="020B0503020202020204" pitchFamily="34" charset="0"/>
              </a:rPr>
              <a:t> phase (B) Zona pellucida (C) </a:t>
            </a:r>
            <a:r>
              <a:rPr lang="en-US" sz="2400" dirty="0" err="1">
                <a:latin typeface="Agency FB" panose="020B0503020202020204" pitchFamily="34" charset="0"/>
              </a:rPr>
              <a:t>Syncytiotrophoblast</a:t>
            </a:r>
            <a:r>
              <a:rPr lang="en-US" sz="2400" dirty="0">
                <a:latin typeface="Agency FB" panose="020B0503020202020204" pitchFamily="34" charset="0"/>
              </a:rPr>
              <a:t> (D) Cytotrophoblast (E) Functional layer of the endometrium </a:t>
            </a:r>
          </a:p>
        </p:txBody>
      </p:sp>
    </p:spTree>
    <p:extLst>
      <p:ext uri="{BB962C8B-B14F-4D97-AF65-F5344CB8AC3E}">
        <p14:creationId xmlns:p14="http://schemas.microsoft.com/office/powerpoint/2010/main" val="1632565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6095990" cy="6858000"/>
          </a:xfrm>
          <a:ln w="38100">
            <a:solidFill>
              <a:srgbClr val="FF0000"/>
            </a:solidFill>
          </a:ln>
        </p:spPr>
        <p:txBody>
          <a:bodyPr>
            <a:noAutofit/>
          </a:bodyPr>
          <a:lstStyle/>
          <a:p>
            <a:pPr marL="0" indent="0" algn="just">
              <a:buNone/>
            </a:pPr>
            <a:r>
              <a:rPr lang="en-US" sz="2300" dirty="0">
                <a:highlight>
                  <a:srgbClr val="FFFF00"/>
                </a:highlight>
                <a:latin typeface="Agency FB" panose="020B0503020202020204" pitchFamily="34" charset="0"/>
              </a:rPr>
              <a:t>7. Which of the following is the origin of the mitochondrial DNA of all human adult cells? </a:t>
            </a:r>
          </a:p>
          <a:p>
            <a:pPr algn="just"/>
            <a:r>
              <a:rPr lang="en-US" sz="2300" dirty="0">
                <a:latin typeface="Agency FB" panose="020B0503020202020204" pitchFamily="34" charset="0"/>
              </a:rPr>
              <a:t>(A) Paternal only </a:t>
            </a:r>
          </a:p>
          <a:p>
            <a:pPr algn="just"/>
            <a:r>
              <a:rPr lang="en-US" sz="2300" dirty="0">
                <a:latin typeface="Agency FB" panose="020B0503020202020204" pitchFamily="34" charset="0"/>
              </a:rPr>
              <a:t>(B) Maternal only </a:t>
            </a:r>
          </a:p>
          <a:p>
            <a:pPr algn="just"/>
            <a:r>
              <a:rPr lang="en-US" sz="2300" dirty="0">
                <a:latin typeface="Agency FB" panose="020B0503020202020204" pitchFamily="34" charset="0"/>
              </a:rPr>
              <a:t>(C) Combination of paternal and maternal </a:t>
            </a:r>
          </a:p>
          <a:p>
            <a:pPr algn="just"/>
            <a:r>
              <a:rPr lang="en-US" sz="2300" dirty="0">
                <a:latin typeface="Agency FB" panose="020B0503020202020204" pitchFamily="34" charset="0"/>
              </a:rPr>
              <a:t>(D) Either paternal or maternal </a:t>
            </a:r>
          </a:p>
          <a:p>
            <a:pPr algn="just"/>
            <a:r>
              <a:rPr lang="en-US" sz="2300" dirty="0">
                <a:latin typeface="Agency FB" panose="020B0503020202020204" pitchFamily="34" charset="0"/>
              </a:rPr>
              <a:t>(E) Unknown origin </a:t>
            </a:r>
          </a:p>
          <a:p>
            <a:pPr marL="0" indent="0" algn="just">
              <a:buNone/>
            </a:pPr>
            <a:r>
              <a:rPr lang="en-US" sz="2300" dirty="0">
                <a:latin typeface="Agency FB" panose="020B0503020202020204" pitchFamily="34" charset="0"/>
              </a:rPr>
              <a:t>8</a:t>
            </a:r>
            <a:r>
              <a:rPr lang="en-US" sz="2300" dirty="0">
                <a:highlight>
                  <a:srgbClr val="FFFF00"/>
                </a:highlight>
                <a:latin typeface="Agency FB" panose="020B0503020202020204" pitchFamily="34" charset="0"/>
              </a:rPr>
              <a:t>. Individual blastomeres were isolated from a blastula at the 4-cell stage. Each blastomere was cultured in vitro to the blastocyst stage and individually implanted into four </a:t>
            </a:r>
            <a:r>
              <a:rPr lang="en-US" sz="2300" dirty="0" err="1">
                <a:highlight>
                  <a:srgbClr val="FFFF00"/>
                </a:highlight>
                <a:latin typeface="Agency FB" panose="020B0503020202020204" pitchFamily="34" charset="0"/>
              </a:rPr>
              <a:t>pseudopregnant</a:t>
            </a:r>
            <a:r>
              <a:rPr lang="en-US" sz="2300" dirty="0">
                <a:highlight>
                  <a:srgbClr val="FFFF00"/>
                </a:highlight>
                <a:latin typeface="Agency FB" panose="020B0503020202020204" pitchFamily="34" charset="0"/>
              </a:rPr>
              <a:t> foster mothers. Which of the following would you expect to observe 9 months later? </a:t>
            </a:r>
          </a:p>
          <a:p>
            <a:pPr algn="just"/>
            <a:r>
              <a:rPr lang="en-US" sz="2300" dirty="0">
                <a:latin typeface="Agency FB" panose="020B0503020202020204" pitchFamily="34" charset="0"/>
              </a:rPr>
              <a:t>(A) Birth of one baby </a:t>
            </a:r>
          </a:p>
          <a:p>
            <a:pPr algn="just"/>
            <a:r>
              <a:rPr lang="en-US" sz="2300" dirty="0">
                <a:latin typeface="Agency FB" panose="020B0503020202020204" pitchFamily="34" charset="0"/>
              </a:rPr>
              <a:t>(B) Birth of four genetically different babies </a:t>
            </a:r>
          </a:p>
          <a:p>
            <a:pPr algn="just"/>
            <a:r>
              <a:rPr lang="en-US" sz="2300" dirty="0">
                <a:latin typeface="Agency FB" panose="020B0503020202020204" pitchFamily="34" charset="0"/>
              </a:rPr>
              <a:t>(C) Birth of four genetically identical babies </a:t>
            </a:r>
          </a:p>
          <a:p>
            <a:pPr algn="just"/>
            <a:r>
              <a:rPr lang="en-US" sz="2300" dirty="0">
                <a:latin typeface="Agency FB" panose="020B0503020202020204" pitchFamily="34" charset="0"/>
              </a:rPr>
              <a:t>(D) Birth of four grotesquely deformed babies </a:t>
            </a:r>
          </a:p>
          <a:p>
            <a:pPr algn="just"/>
            <a:r>
              <a:rPr lang="en-US" sz="2300" dirty="0">
                <a:latin typeface="Agency FB" panose="020B0503020202020204" pitchFamily="34" charset="0"/>
              </a:rPr>
              <a:t>(E) No birth</a:t>
            </a:r>
          </a:p>
        </p:txBody>
      </p:sp>
      <p:sp>
        <p:nvSpPr>
          <p:cNvPr id="2" name="Content Placeholder 2">
            <a:extLst>
              <a:ext uri="{FF2B5EF4-FFF2-40B4-BE49-F238E27FC236}">
                <a16:creationId xmlns:a16="http://schemas.microsoft.com/office/drawing/2014/main" id="{08D2DC92-FD07-5EB2-1C11-1F91DCEB5952}"/>
              </a:ext>
            </a:extLst>
          </p:cNvPr>
          <p:cNvSpPr txBox="1">
            <a:spLocks/>
          </p:cNvSpPr>
          <p:nvPr/>
        </p:nvSpPr>
        <p:spPr>
          <a:xfrm>
            <a:off x="6096000" y="27706"/>
            <a:ext cx="6095990" cy="6858000"/>
          </a:xfrm>
          <a:prstGeom prst="rect">
            <a:avLst/>
          </a:prstGeom>
          <a:ln w="381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highlight>
                  <a:srgbClr val="FFFF00"/>
                </a:highlight>
                <a:latin typeface="Agency FB" panose="020B0503020202020204" pitchFamily="34" charset="0"/>
              </a:rPr>
              <a:t>9. Embryonic carcinoma (EC) cells were isolated from a yellow-coated mouse with a teratocarcinoma. The EC cells were then microinjected into the inner cell mass of a blastocyst isolated from a black-coated mouse. The blastocyst was subsequently implanted into the uterus of a white-coated foster mouse. Which of the following would be observed after </a:t>
            </a:r>
            <a:r>
              <a:rPr lang="en-US" sz="2400" dirty="0" err="1">
                <a:highlight>
                  <a:srgbClr val="FFFF00"/>
                </a:highlight>
                <a:latin typeface="Agency FB" panose="020B0503020202020204" pitchFamily="34" charset="0"/>
              </a:rPr>
              <a:t>fullterm</a:t>
            </a:r>
            <a:r>
              <a:rPr lang="en-US" sz="2400" dirty="0">
                <a:highlight>
                  <a:srgbClr val="FFFF00"/>
                </a:highlight>
                <a:latin typeface="Agency FB" panose="020B0503020202020204" pitchFamily="34" charset="0"/>
              </a:rPr>
              <a:t> pregnancy? </a:t>
            </a:r>
          </a:p>
          <a:p>
            <a:pPr algn="just"/>
            <a:r>
              <a:rPr lang="en-US" sz="2400" dirty="0">
                <a:latin typeface="Agency FB" panose="020B0503020202020204" pitchFamily="34" charset="0"/>
              </a:rPr>
              <a:t>(A) A yellow-coated offspring </a:t>
            </a:r>
          </a:p>
          <a:p>
            <a:pPr algn="just"/>
            <a:r>
              <a:rPr lang="en-US" sz="2400" dirty="0">
                <a:latin typeface="Agency FB" panose="020B0503020202020204" pitchFamily="34" charset="0"/>
              </a:rPr>
              <a:t>(B) A black-coated offspring </a:t>
            </a:r>
          </a:p>
          <a:p>
            <a:pPr algn="just"/>
            <a:r>
              <a:rPr lang="en-US" sz="2400" dirty="0">
                <a:latin typeface="Agency FB" panose="020B0503020202020204" pitchFamily="34" charset="0"/>
              </a:rPr>
              <a:t>(C) A white-coated offspring </a:t>
            </a:r>
          </a:p>
          <a:p>
            <a:pPr algn="just"/>
            <a:r>
              <a:rPr lang="en-US" sz="2400" dirty="0">
                <a:latin typeface="Agency FB" panose="020B0503020202020204" pitchFamily="34" charset="0"/>
              </a:rPr>
              <a:t>(D) A yellow- and black-coated offspring </a:t>
            </a:r>
          </a:p>
          <a:p>
            <a:pPr algn="just"/>
            <a:r>
              <a:rPr lang="en-US" sz="2400" dirty="0">
                <a:latin typeface="Agency FB" panose="020B0503020202020204" pitchFamily="34" charset="0"/>
              </a:rPr>
              <a:t>(E) A yellow- and white-coated offspring</a:t>
            </a:r>
          </a:p>
        </p:txBody>
      </p:sp>
    </p:spTree>
    <p:extLst>
      <p:ext uri="{BB962C8B-B14F-4D97-AF65-F5344CB8AC3E}">
        <p14:creationId xmlns:p14="http://schemas.microsoft.com/office/powerpoint/2010/main" val="3992719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6096001" cy="6858000"/>
          </a:xfrm>
          <a:ln w="38100">
            <a:solidFill>
              <a:srgbClr val="FF0000"/>
            </a:solidFill>
          </a:ln>
        </p:spPr>
        <p:txBody>
          <a:bodyPr>
            <a:normAutofit/>
          </a:bodyPr>
          <a:lstStyle/>
          <a:p>
            <a:pPr marL="0" indent="0" algn="just">
              <a:buNone/>
            </a:pPr>
            <a:r>
              <a:rPr lang="en-US" sz="2400" b="1" dirty="0">
                <a:solidFill>
                  <a:srgbClr val="FF0000"/>
                </a:solidFill>
                <a:highlight>
                  <a:srgbClr val="FFFF00"/>
                </a:highlight>
                <a:latin typeface="Agency FB" panose="020B0503020202020204" pitchFamily="34" charset="0"/>
              </a:rPr>
              <a:t>  </a:t>
            </a:r>
            <a:r>
              <a:rPr lang="en-US" sz="2700" b="1" dirty="0">
                <a:solidFill>
                  <a:srgbClr val="FF0000"/>
                </a:solidFill>
                <a:highlight>
                  <a:srgbClr val="FFFF00"/>
                </a:highlight>
                <a:latin typeface="Agency FB" panose="020B0503020202020204" pitchFamily="34" charset="0"/>
              </a:rPr>
              <a:t>PRACTICE QUESTIONS</a:t>
            </a:r>
          </a:p>
          <a:p>
            <a:pPr algn="just"/>
            <a:r>
              <a:rPr lang="en-US" sz="2400" dirty="0">
                <a:highlight>
                  <a:srgbClr val="FFFF00"/>
                </a:highlight>
                <a:latin typeface="Agency FB" panose="020B0503020202020204" pitchFamily="34" charset="0"/>
              </a:rPr>
              <a:t>1. Which of the following components plays the most active role in invading the endometrium during blastocyst implantation? </a:t>
            </a:r>
            <a:r>
              <a:rPr lang="en-US" sz="2400" dirty="0">
                <a:latin typeface="Agency FB" panose="020B0503020202020204" pitchFamily="34" charset="0"/>
              </a:rPr>
              <a:t>(A) Epiblast (B) </a:t>
            </a:r>
            <a:r>
              <a:rPr lang="en-US" sz="2400" dirty="0" err="1">
                <a:latin typeface="Agency FB" panose="020B0503020202020204" pitchFamily="34" charset="0"/>
              </a:rPr>
              <a:t>Syncytiotrophoblast</a:t>
            </a:r>
            <a:r>
              <a:rPr lang="en-US" sz="2400" dirty="0">
                <a:latin typeface="Agency FB" panose="020B0503020202020204" pitchFamily="34" charset="0"/>
              </a:rPr>
              <a:t> (C) Hypoblast (D) Extraembryonic somatic mesoderm (E) Extraembryonic visceral mesoderm </a:t>
            </a:r>
          </a:p>
          <a:p>
            <a:pPr algn="just"/>
            <a:r>
              <a:rPr lang="en-US" sz="2400" dirty="0">
                <a:highlight>
                  <a:srgbClr val="FFFF00"/>
                </a:highlight>
                <a:latin typeface="Agency FB" panose="020B0503020202020204" pitchFamily="34" charset="0"/>
              </a:rPr>
              <a:t>2. Between which two layers is the extraembryonic mesoderm located? </a:t>
            </a:r>
            <a:r>
              <a:rPr lang="en-US" sz="2400" dirty="0">
                <a:latin typeface="Agency FB" panose="020B0503020202020204" pitchFamily="34" charset="0"/>
              </a:rPr>
              <a:t>(A) Epiblast and hypoblast (B) </a:t>
            </a:r>
            <a:r>
              <a:rPr lang="en-US" sz="2400" dirty="0" err="1">
                <a:latin typeface="Agency FB" panose="020B0503020202020204" pitchFamily="34" charset="0"/>
              </a:rPr>
              <a:t>Syncytiotrophoblast</a:t>
            </a:r>
            <a:r>
              <a:rPr lang="en-US" sz="2400" dirty="0">
                <a:latin typeface="Agency FB" panose="020B0503020202020204" pitchFamily="34" charset="0"/>
              </a:rPr>
              <a:t> and cytotrophoblast (C) </a:t>
            </a:r>
            <a:r>
              <a:rPr lang="en-US" sz="2400" dirty="0" err="1">
                <a:latin typeface="Agency FB" panose="020B0503020202020204" pitchFamily="34" charset="0"/>
              </a:rPr>
              <a:t>Syncytiotrophoblast</a:t>
            </a:r>
            <a:r>
              <a:rPr lang="en-US" sz="2400" dirty="0">
                <a:latin typeface="Agency FB" panose="020B0503020202020204" pitchFamily="34" charset="0"/>
              </a:rPr>
              <a:t> and endometrium (D) </a:t>
            </a:r>
            <a:r>
              <a:rPr lang="en-US" sz="2400" dirty="0" err="1">
                <a:latin typeface="Agency FB" panose="020B0503020202020204" pitchFamily="34" charset="0"/>
              </a:rPr>
              <a:t>Exocoelomic</a:t>
            </a:r>
            <a:r>
              <a:rPr lang="en-US" sz="2400" dirty="0">
                <a:latin typeface="Agency FB" panose="020B0503020202020204" pitchFamily="34" charset="0"/>
              </a:rPr>
              <a:t> membrane and </a:t>
            </a:r>
            <a:r>
              <a:rPr lang="en-US" sz="2400" dirty="0" err="1">
                <a:latin typeface="Agency FB" panose="020B0503020202020204" pitchFamily="34" charset="0"/>
              </a:rPr>
              <a:t>syncytiotrophoblast</a:t>
            </a:r>
            <a:r>
              <a:rPr lang="en-US" sz="2400" dirty="0">
                <a:latin typeface="Agency FB" panose="020B0503020202020204" pitchFamily="34" charset="0"/>
              </a:rPr>
              <a:t> (E) </a:t>
            </a:r>
            <a:r>
              <a:rPr lang="en-US" sz="2400" dirty="0" err="1">
                <a:latin typeface="Agency FB" panose="020B0503020202020204" pitchFamily="34" charset="0"/>
              </a:rPr>
              <a:t>Exocoelomic</a:t>
            </a:r>
            <a:r>
              <a:rPr lang="en-US" sz="2400" dirty="0">
                <a:latin typeface="Agency FB" panose="020B0503020202020204" pitchFamily="34" charset="0"/>
              </a:rPr>
              <a:t> membrane and cytotrophoblast </a:t>
            </a:r>
          </a:p>
          <a:p>
            <a:pPr algn="just"/>
            <a:r>
              <a:rPr lang="en-US" sz="2400" dirty="0">
                <a:highlight>
                  <a:srgbClr val="FFFF00"/>
                </a:highlight>
                <a:latin typeface="Agency FB" panose="020B0503020202020204" pitchFamily="34" charset="0"/>
              </a:rPr>
              <a:t>3. During week 2 of development, the embryoblast receives its nutrients via </a:t>
            </a:r>
            <a:r>
              <a:rPr lang="en-US" sz="2400" dirty="0">
                <a:latin typeface="Agency FB" panose="020B0503020202020204" pitchFamily="34" charset="0"/>
              </a:rPr>
              <a:t>(A) diffusion (B) osmosis (C) reverse osmosis (D) fetal capillaries (E) yolk sac nourishment.</a:t>
            </a:r>
          </a:p>
          <a:p>
            <a:pPr algn="just"/>
            <a:r>
              <a:rPr lang="en-US" sz="2400" dirty="0">
                <a:highlight>
                  <a:srgbClr val="FFFF00"/>
                </a:highlight>
                <a:latin typeface="Agency FB" panose="020B0503020202020204" pitchFamily="34" charset="0"/>
              </a:rPr>
              <a:t>4. The </a:t>
            </a:r>
            <a:r>
              <a:rPr lang="en-US" sz="2400" dirty="0" err="1">
                <a:highlight>
                  <a:srgbClr val="FFFF00"/>
                </a:highlight>
                <a:latin typeface="Agency FB" panose="020B0503020202020204" pitchFamily="34" charset="0"/>
              </a:rPr>
              <a:t>prochordal</a:t>
            </a:r>
            <a:r>
              <a:rPr lang="en-US" sz="2400" dirty="0">
                <a:highlight>
                  <a:srgbClr val="FFFF00"/>
                </a:highlight>
                <a:latin typeface="Agency FB" panose="020B0503020202020204" pitchFamily="34" charset="0"/>
              </a:rPr>
              <a:t> plate marks the site of the future </a:t>
            </a:r>
            <a:r>
              <a:rPr lang="en-US" sz="2400" dirty="0">
                <a:latin typeface="Agency FB" panose="020B0503020202020204" pitchFamily="34" charset="0"/>
              </a:rPr>
              <a:t>(A) umbilical cord (B) heart (C) mouth (D) anus (E) nose</a:t>
            </a:r>
          </a:p>
          <a:p>
            <a:pPr algn="just"/>
            <a:endParaRPr lang="en-US" sz="2400" dirty="0">
              <a:latin typeface="Agency FB" panose="020B0503020202020204" pitchFamily="34" charset="0"/>
            </a:endParaRPr>
          </a:p>
        </p:txBody>
      </p:sp>
      <p:sp>
        <p:nvSpPr>
          <p:cNvPr id="2" name="Content Placeholder 2">
            <a:extLst>
              <a:ext uri="{FF2B5EF4-FFF2-40B4-BE49-F238E27FC236}">
                <a16:creationId xmlns:a16="http://schemas.microsoft.com/office/drawing/2014/main" id="{CA4AE18E-41B8-A09F-2E13-DF2270CB9F6A}"/>
              </a:ext>
            </a:extLst>
          </p:cNvPr>
          <p:cNvSpPr txBox="1">
            <a:spLocks/>
          </p:cNvSpPr>
          <p:nvPr/>
        </p:nvSpPr>
        <p:spPr>
          <a:xfrm>
            <a:off x="6130468" y="0"/>
            <a:ext cx="6061531" cy="6858000"/>
          </a:xfrm>
          <a:prstGeom prst="rect">
            <a:avLst/>
          </a:prstGeom>
          <a:ln w="381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300" dirty="0">
                <a:highlight>
                  <a:srgbClr val="FFFF00"/>
                </a:highlight>
                <a:latin typeface="Agency FB" panose="020B0503020202020204" pitchFamily="34" charset="0"/>
              </a:rPr>
              <a:t>5. Which of the following are components of the definitive chorion? </a:t>
            </a:r>
            <a:r>
              <a:rPr lang="en-US" sz="2300" dirty="0">
                <a:latin typeface="Agency FB" panose="020B0503020202020204" pitchFamily="34" charset="0"/>
              </a:rPr>
              <a:t>(A) Extraembryonic somatic mesoderm and epiblast (B) Extraembryonic somatic mesoderm and cytotrophoblast (C) Extraembryonic somatic mesoderm and </a:t>
            </a:r>
            <a:r>
              <a:rPr lang="en-US" sz="2300" dirty="0" err="1">
                <a:latin typeface="Agency FB" panose="020B0503020202020204" pitchFamily="34" charset="0"/>
              </a:rPr>
              <a:t>syncytiotrophoblast</a:t>
            </a:r>
            <a:r>
              <a:rPr lang="en-US" sz="2300" dirty="0">
                <a:latin typeface="Agency FB" panose="020B0503020202020204" pitchFamily="34" charset="0"/>
              </a:rPr>
              <a:t> (D) Extraembryonic somatic mesoderm, cytotrophoblast, and </a:t>
            </a:r>
            <a:r>
              <a:rPr lang="en-US" sz="2300" dirty="0" err="1">
                <a:latin typeface="Agency FB" panose="020B0503020202020204" pitchFamily="34" charset="0"/>
              </a:rPr>
              <a:t>syncytiotrophoblast</a:t>
            </a:r>
            <a:r>
              <a:rPr lang="en-US" sz="2300" dirty="0">
                <a:latin typeface="Agency FB" panose="020B0503020202020204" pitchFamily="34" charset="0"/>
              </a:rPr>
              <a:t> (E) Extraembryonic visceral mesoderm, cytotrophoblast, and </a:t>
            </a:r>
            <a:r>
              <a:rPr lang="en-US" sz="2300" dirty="0" err="1">
                <a:latin typeface="Agency FB" panose="020B0503020202020204" pitchFamily="34" charset="0"/>
              </a:rPr>
              <a:t>syncytiotrophoblast</a:t>
            </a:r>
            <a:r>
              <a:rPr lang="en-US" sz="2300" dirty="0">
                <a:latin typeface="Agency FB" panose="020B0503020202020204" pitchFamily="34" charset="0"/>
              </a:rPr>
              <a:t>.</a:t>
            </a:r>
          </a:p>
          <a:p>
            <a:pPr algn="just"/>
            <a:r>
              <a:rPr lang="en-US" sz="2300" dirty="0">
                <a:highlight>
                  <a:srgbClr val="FFFF00"/>
                </a:highlight>
                <a:latin typeface="Agency FB" panose="020B0503020202020204" pitchFamily="34" charset="0"/>
              </a:rPr>
              <a:t>6. A 16-year-old girl presents on March 10 in obvious emotional distress. On questioning, she relates that on March 1 she experienced sexual intercourse for the first time, without any means of birth control. Most of her anxiety stems from her fear of pregnancy. What should the physician do to alleviate her fear? </a:t>
            </a:r>
            <a:r>
              <a:rPr lang="en-US" sz="2300" dirty="0">
                <a:latin typeface="Agency FB" panose="020B0503020202020204" pitchFamily="34" charset="0"/>
              </a:rPr>
              <a:t>(A) Prescribe diazepam and wait to see if she misses her next menstrual period (B) Use ultrasonography to document pregnancy (C) Order a laboratory assay for serum </a:t>
            </a:r>
            <a:r>
              <a:rPr lang="en-US" sz="2300" dirty="0" err="1">
                <a:latin typeface="Agency FB" panose="020B0503020202020204" pitchFamily="34" charset="0"/>
              </a:rPr>
              <a:t>hCG</a:t>
            </a:r>
            <a:r>
              <a:rPr lang="en-US" sz="2300" dirty="0">
                <a:latin typeface="Agency FB" panose="020B0503020202020204" pitchFamily="34" charset="0"/>
              </a:rPr>
              <a:t> (D) Order a laboratory assay for serum progesterone (E) Prescribe diethylstilbestrol ("morning after pill") </a:t>
            </a:r>
          </a:p>
        </p:txBody>
      </p:sp>
    </p:spTree>
    <p:extLst>
      <p:ext uri="{BB962C8B-B14F-4D97-AF65-F5344CB8AC3E}">
        <p14:creationId xmlns:p14="http://schemas.microsoft.com/office/powerpoint/2010/main" val="2117031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3" y="191386"/>
            <a:ext cx="5798288" cy="6560289"/>
          </a:xfrm>
          <a:ln w="38100">
            <a:solidFill>
              <a:srgbClr val="FF0000"/>
            </a:solidFill>
          </a:ln>
        </p:spPr>
        <p:txBody>
          <a:bodyPr>
            <a:normAutofit/>
          </a:bodyPr>
          <a:lstStyle/>
          <a:p>
            <a:pPr algn="just"/>
            <a:r>
              <a:rPr lang="en-US" sz="2400" dirty="0">
                <a:highlight>
                  <a:srgbClr val="FFFF00"/>
                </a:highlight>
                <a:latin typeface="Agency FB" panose="020B0503020202020204" pitchFamily="34" charset="0"/>
              </a:rPr>
              <a:t>7. Carcinoembryonic antigen (CEA) is an oncofetal antigen that is generally associated with which one of the following tumors? </a:t>
            </a:r>
            <a:r>
              <a:rPr lang="en-US" sz="2400" dirty="0">
                <a:latin typeface="Agency FB" panose="020B0503020202020204" pitchFamily="34" charset="0"/>
              </a:rPr>
              <a:t>(A) Hepatoma (B) Germ cell tumor (C) Squamous cell carcinoma (D) Colorectal carcinoma (E) Teratocarcinoma</a:t>
            </a:r>
          </a:p>
          <a:p>
            <a:pPr algn="just"/>
            <a:endParaRPr lang="en-US" sz="2400" dirty="0">
              <a:latin typeface="Agency FB" panose="020B0503020202020204" pitchFamily="34" charset="0"/>
            </a:endParaRPr>
          </a:p>
          <a:p>
            <a:pPr marL="0" indent="0" algn="just">
              <a:buNone/>
            </a:pPr>
            <a:r>
              <a:rPr lang="en-US" sz="2400" dirty="0">
                <a:latin typeface="Agency FB" panose="020B0503020202020204" pitchFamily="34" charset="0"/>
              </a:rPr>
              <a:t>   </a:t>
            </a:r>
            <a:r>
              <a:rPr lang="en-US" sz="2400" b="1" dirty="0">
                <a:highlight>
                  <a:srgbClr val="FFFF00"/>
                </a:highlight>
                <a:latin typeface="Agency FB" panose="020B0503020202020204" pitchFamily="34" charset="0"/>
              </a:rPr>
              <a:t>Questions 8-13 </a:t>
            </a:r>
          </a:p>
          <a:p>
            <a:pPr algn="just"/>
            <a:r>
              <a:rPr lang="en-US" sz="2400" dirty="0">
                <a:latin typeface="Agency FB" panose="020B0503020202020204" pitchFamily="34" charset="0"/>
              </a:rPr>
              <a:t>For each or the following statements or words concerning a 14-day-old blastocyst, select the most appropriate structure in the diagram (right). </a:t>
            </a:r>
          </a:p>
          <a:p>
            <a:pPr algn="just"/>
            <a:r>
              <a:rPr lang="en-US" sz="2400" dirty="0">
                <a:highlight>
                  <a:srgbClr val="FFFF00"/>
                </a:highlight>
                <a:latin typeface="Agency FB" panose="020B0503020202020204" pitchFamily="34" charset="0"/>
              </a:rPr>
              <a:t>8. Future site of the mouth </a:t>
            </a:r>
          </a:p>
          <a:p>
            <a:pPr algn="just"/>
            <a:r>
              <a:rPr lang="en-US" sz="2400" dirty="0">
                <a:highlight>
                  <a:srgbClr val="FFFF00"/>
                </a:highlight>
                <a:latin typeface="Agency FB" panose="020B0503020202020204" pitchFamily="34" charset="0"/>
              </a:rPr>
              <a:t>9. Forms definitive structures found in the adult </a:t>
            </a:r>
          </a:p>
          <a:p>
            <a:pPr algn="just"/>
            <a:r>
              <a:rPr lang="en-US" sz="2400" dirty="0">
                <a:highlight>
                  <a:srgbClr val="FFFF00"/>
                </a:highlight>
                <a:latin typeface="Agency FB" panose="020B0503020202020204" pitchFamily="34" charset="0"/>
              </a:rPr>
              <a:t>10. Chorion </a:t>
            </a:r>
          </a:p>
          <a:p>
            <a:pPr algn="just"/>
            <a:r>
              <a:rPr lang="en-US" sz="2400" dirty="0">
                <a:highlight>
                  <a:srgbClr val="FFFF00"/>
                </a:highlight>
                <a:latin typeface="Agency FB" panose="020B0503020202020204" pitchFamily="34" charset="0"/>
              </a:rPr>
              <a:t>11. Chorionic cavity </a:t>
            </a:r>
          </a:p>
          <a:p>
            <a:pPr algn="just"/>
            <a:r>
              <a:rPr lang="en-US" sz="2400" dirty="0">
                <a:highlight>
                  <a:srgbClr val="FFFF00"/>
                </a:highlight>
                <a:latin typeface="Agency FB" panose="020B0503020202020204" pitchFamily="34" charset="0"/>
              </a:rPr>
              <a:t>12. Primary chorionic villi </a:t>
            </a:r>
          </a:p>
          <a:p>
            <a:pPr algn="just"/>
            <a:r>
              <a:rPr lang="en-US" sz="2400" dirty="0">
                <a:highlight>
                  <a:srgbClr val="FFFF00"/>
                </a:highlight>
                <a:latin typeface="Agency FB" panose="020B0503020202020204" pitchFamily="34" charset="0"/>
              </a:rPr>
              <a:t>13. Connecting stalk</a:t>
            </a:r>
          </a:p>
        </p:txBody>
      </p:sp>
      <p:sp>
        <p:nvSpPr>
          <p:cNvPr id="2" name="Content Placeholder 2">
            <a:extLst>
              <a:ext uri="{FF2B5EF4-FFF2-40B4-BE49-F238E27FC236}">
                <a16:creationId xmlns:a16="http://schemas.microsoft.com/office/drawing/2014/main" id="{CA4AE18E-41B8-A09F-2E13-DF2270CB9F6A}"/>
              </a:ext>
            </a:extLst>
          </p:cNvPr>
          <p:cNvSpPr txBox="1">
            <a:spLocks/>
          </p:cNvSpPr>
          <p:nvPr/>
        </p:nvSpPr>
        <p:spPr>
          <a:xfrm>
            <a:off x="6130469" y="191384"/>
            <a:ext cx="5798288" cy="6560289"/>
          </a:xfrm>
          <a:prstGeom prst="rect">
            <a:avLst/>
          </a:prstGeom>
          <a:ln w="381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300" dirty="0">
              <a:latin typeface="Agency FB" panose="020B0503020202020204" pitchFamily="34" charset="0"/>
            </a:endParaRPr>
          </a:p>
        </p:txBody>
      </p:sp>
      <p:pic>
        <p:nvPicPr>
          <p:cNvPr id="5" name="Picture 4">
            <a:extLst>
              <a:ext uri="{FF2B5EF4-FFF2-40B4-BE49-F238E27FC236}">
                <a16:creationId xmlns:a16="http://schemas.microsoft.com/office/drawing/2014/main" id="{E5600BAA-6AE6-4122-739C-CA34A8C18614}"/>
              </a:ext>
            </a:extLst>
          </p:cNvPr>
          <p:cNvPicPr>
            <a:picLocks noChangeAspect="1"/>
          </p:cNvPicPr>
          <p:nvPr/>
        </p:nvPicPr>
        <p:blipFill rotWithShape="1">
          <a:blip r:embed="rId2"/>
          <a:srcRect l="50282" t="23623" r="17728" b="24027"/>
          <a:stretch/>
        </p:blipFill>
        <p:spPr>
          <a:xfrm>
            <a:off x="6365999" y="443342"/>
            <a:ext cx="5174841" cy="6057016"/>
          </a:xfrm>
          <a:prstGeom prst="rect">
            <a:avLst/>
          </a:prstGeom>
        </p:spPr>
      </p:pic>
    </p:spTree>
    <p:extLst>
      <p:ext uri="{BB962C8B-B14F-4D97-AF65-F5344CB8AC3E}">
        <p14:creationId xmlns:p14="http://schemas.microsoft.com/office/powerpoint/2010/main" val="1515703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ctr">
              <a:buNone/>
            </a:pPr>
            <a:r>
              <a:rPr lang="en-US" sz="4400" b="1" dirty="0">
                <a:solidFill>
                  <a:srgbClr val="FF0000"/>
                </a:solidFill>
                <a:latin typeface="Agency FB" panose="020B0503020202020204" pitchFamily="34" charset="0"/>
              </a:rPr>
              <a:t> </a:t>
            </a:r>
          </a:p>
          <a:p>
            <a:pPr marL="0" indent="0" algn="ctr">
              <a:buNone/>
            </a:pPr>
            <a:endParaRPr lang="en-US" sz="4400" b="1" dirty="0">
              <a:solidFill>
                <a:srgbClr val="FF0000"/>
              </a:solidFill>
              <a:latin typeface="Agency FB" panose="020B0503020202020204" pitchFamily="34" charset="0"/>
            </a:endParaRPr>
          </a:p>
          <a:p>
            <a:pPr marL="0" indent="0" algn="ctr">
              <a:buNone/>
            </a:pPr>
            <a:endParaRPr lang="en-US" sz="4400" b="1" dirty="0">
              <a:solidFill>
                <a:srgbClr val="FF0000"/>
              </a:solidFill>
              <a:latin typeface="Agency FB" panose="020B0503020202020204" pitchFamily="34" charset="0"/>
            </a:endParaRPr>
          </a:p>
          <a:p>
            <a:pPr marL="0" indent="0" algn="ctr">
              <a:buNone/>
            </a:pPr>
            <a:r>
              <a:rPr lang="en-US" sz="4400" b="1" dirty="0">
                <a:solidFill>
                  <a:srgbClr val="FF0000"/>
                </a:solidFill>
                <a:latin typeface="Agency FB" panose="020B0503020202020204" pitchFamily="34" charset="0"/>
              </a:rPr>
              <a:t>Embryological Period or Period of Organogenesis</a:t>
            </a:r>
          </a:p>
          <a:p>
            <a:pPr marL="0" indent="0" algn="ctr">
              <a:buNone/>
            </a:pPr>
            <a:r>
              <a:rPr lang="en-US" sz="4400" b="1" dirty="0">
                <a:solidFill>
                  <a:srgbClr val="FF0000"/>
                </a:solidFill>
                <a:latin typeface="Agency FB" panose="020B0503020202020204" pitchFamily="34" charset="0"/>
              </a:rPr>
              <a:t>(Weeks 3 – 9)</a:t>
            </a:r>
          </a:p>
          <a:p>
            <a:pPr algn="ctr"/>
            <a:endParaRPr lang="en-US" sz="4400" b="1" dirty="0">
              <a:solidFill>
                <a:srgbClr val="FF0000"/>
              </a:solidFill>
              <a:latin typeface="Agency FB" panose="020B0503020202020204" pitchFamily="34" charset="0"/>
            </a:endParaRPr>
          </a:p>
          <a:p>
            <a:pPr algn="ctr"/>
            <a:endParaRPr lang="en-US" sz="4400" dirty="0">
              <a:latin typeface="Agency FB" panose="020B0503020202020204" pitchFamily="34" charset="0"/>
            </a:endParaRPr>
          </a:p>
        </p:txBody>
      </p:sp>
    </p:spTree>
    <p:extLst>
      <p:ext uri="{BB962C8B-B14F-4D97-AF65-F5344CB8AC3E}">
        <p14:creationId xmlns:p14="http://schemas.microsoft.com/office/powerpoint/2010/main" val="100896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Autofit/>
          </a:bodyPr>
          <a:lstStyle/>
          <a:p>
            <a:pPr marL="0" indent="0" algn="just">
              <a:buNone/>
            </a:pPr>
            <a:r>
              <a:rPr lang="en-US" sz="3500" b="1" dirty="0">
                <a:solidFill>
                  <a:srgbClr val="FF0000"/>
                </a:solidFill>
                <a:latin typeface="Agency FB" panose="020B0503020202020204" pitchFamily="34" charset="0"/>
              </a:rPr>
              <a:t>  Development of Gonads &amp; Sexuality</a:t>
            </a:r>
          </a:p>
          <a:p>
            <a:pPr algn="just"/>
            <a:r>
              <a:rPr lang="en-US" sz="3200" dirty="0">
                <a:latin typeface="Agency FB" panose="020B0503020202020204" pitchFamily="34" charset="0"/>
              </a:rPr>
              <a:t>Sex is assigned around week seven of gestation. </a:t>
            </a:r>
          </a:p>
          <a:p>
            <a:pPr algn="just"/>
            <a:r>
              <a:rPr lang="en-US" sz="3200" dirty="0">
                <a:latin typeface="Agency FB" panose="020B0503020202020204" pitchFamily="34" charset="0"/>
              </a:rPr>
              <a:t>Originates from the urogenital ridge that is derived from mesoderm. </a:t>
            </a:r>
          </a:p>
          <a:p>
            <a:pPr lvl="1" algn="just"/>
            <a:r>
              <a:rPr lang="en-US" sz="3200" dirty="0">
                <a:latin typeface="Agency FB" panose="020B0503020202020204" pitchFamily="34" charset="0"/>
              </a:rPr>
              <a:t>It is also characterized by migration of cells from the York sac to form epithelia of endodermal origin. </a:t>
            </a:r>
          </a:p>
          <a:p>
            <a:pPr algn="just"/>
            <a:r>
              <a:rPr lang="en-US" sz="3200" dirty="0">
                <a:latin typeface="Agency FB" panose="020B0503020202020204" pitchFamily="34" charset="0"/>
              </a:rPr>
              <a:t>The SRY gene on the Y chromosome codes for: </a:t>
            </a:r>
          </a:p>
          <a:p>
            <a:pPr lvl="1" algn="just"/>
            <a:r>
              <a:rPr lang="en-US" sz="3200" dirty="0">
                <a:latin typeface="Agency FB" panose="020B0503020202020204" pitchFamily="34" charset="0"/>
              </a:rPr>
              <a:t>testes determining factor thus emergence of Leydig and Sertoli cells that produce dihydrotestosterone  and Mullerian inhibiting factor respectively. </a:t>
            </a:r>
          </a:p>
          <a:p>
            <a:pPr lvl="1" algn="just"/>
            <a:r>
              <a:rPr lang="en-US" sz="3200" dirty="0">
                <a:latin typeface="Agency FB" panose="020B0503020202020204" pitchFamily="34" charset="0"/>
              </a:rPr>
              <a:t>Once the SRY gene has been expressed sufficiently the male sex will be determined. </a:t>
            </a:r>
          </a:p>
          <a:p>
            <a:pPr algn="just"/>
            <a:r>
              <a:rPr lang="en-US" sz="3200" dirty="0">
                <a:latin typeface="Agency FB" panose="020B0503020202020204" pitchFamily="34" charset="0"/>
              </a:rPr>
              <a:t>Gonads that arise from above processes then engaged in the production gametes by meiosis.</a:t>
            </a:r>
          </a:p>
        </p:txBody>
      </p:sp>
    </p:spTree>
    <p:extLst>
      <p:ext uri="{BB962C8B-B14F-4D97-AF65-F5344CB8AC3E}">
        <p14:creationId xmlns:p14="http://schemas.microsoft.com/office/powerpoint/2010/main" val="4115782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200" b="1" dirty="0">
                <a:latin typeface="Agency FB" panose="020B0503020202020204" pitchFamily="34" charset="0"/>
              </a:rPr>
              <a:t>   </a:t>
            </a:r>
            <a:r>
              <a:rPr lang="en-US" sz="3500" b="1" dirty="0">
                <a:solidFill>
                  <a:srgbClr val="FF0000"/>
                </a:solidFill>
                <a:latin typeface="Agency FB" panose="020B0503020202020204" pitchFamily="34" charset="0"/>
              </a:rPr>
              <a:t>Embryological Period</a:t>
            </a:r>
          </a:p>
          <a:p>
            <a:r>
              <a:rPr lang="en-US" sz="3200" dirty="0">
                <a:latin typeface="Agency FB" panose="020B0503020202020204" pitchFamily="34" charset="0"/>
              </a:rPr>
              <a:t>This is the period of greatest susceptibility to teratogenesis.</a:t>
            </a:r>
          </a:p>
          <a:p>
            <a:pPr algn="just"/>
            <a:r>
              <a:rPr lang="en-US" sz="3200" dirty="0">
                <a:latin typeface="Agency FB" panose="020B0503020202020204" pitchFamily="34" charset="0"/>
              </a:rPr>
              <a:t>By the end of this period, the embryo begins to look human, and the nervous and cardiovascular systems start to develop. </a:t>
            </a:r>
          </a:p>
          <a:p>
            <a:r>
              <a:rPr lang="en-US" sz="3200" dirty="0">
                <a:latin typeface="Agency FB" panose="020B0503020202020204" pitchFamily="34" charset="0"/>
              </a:rPr>
              <a:t>Week 3 corresponds to the first missed menstrual period. </a:t>
            </a:r>
          </a:p>
          <a:p>
            <a:pPr marL="0" indent="0">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36" y="3286125"/>
            <a:ext cx="9631219" cy="3380489"/>
          </a:xfrm>
          <a:prstGeom prst="rect">
            <a:avLst/>
          </a:prstGeom>
        </p:spPr>
      </p:pic>
    </p:spTree>
    <p:extLst>
      <p:ext uri="{BB962C8B-B14F-4D97-AF65-F5344CB8AC3E}">
        <p14:creationId xmlns:p14="http://schemas.microsoft.com/office/powerpoint/2010/main" val="186869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a:t>
            </a:r>
            <a:r>
              <a:rPr lang="en-US" sz="3200" b="1" dirty="0">
                <a:solidFill>
                  <a:srgbClr val="FF0000"/>
                </a:solidFill>
                <a:highlight>
                  <a:srgbClr val="FFFF00"/>
                </a:highlight>
                <a:latin typeface="Agency FB" panose="020B0503020202020204" pitchFamily="34" charset="0"/>
              </a:rPr>
              <a:t>The risk of birth defects being induced peaks at 5 weeks IUL.</a:t>
            </a:r>
          </a:p>
          <a:p>
            <a:pPr algn="just"/>
            <a:endParaRPr lang="en-US" sz="3200" b="1" dirty="0">
              <a:solidFill>
                <a:srgbClr val="FF0000"/>
              </a:solidFill>
              <a:highlight>
                <a:srgbClr val="FFFF00"/>
              </a:highlight>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817419"/>
            <a:ext cx="10695709" cy="5694218"/>
          </a:xfrm>
          <a:prstGeom prst="rect">
            <a:avLst/>
          </a:prstGeom>
        </p:spPr>
      </p:pic>
    </p:spTree>
    <p:extLst>
      <p:ext uri="{BB962C8B-B14F-4D97-AF65-F5344CB8AC3E}">
        <p14:creationId xmlns:p14="http://schemas.microsoft.com/office/powerpoint/2010/main" val="2512073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200" dirty="0">
                <a:latin typeface="Agency FB" panose="020B0503020202020204" pitchFamily="34" charset="0"/>
              </a:rPr>
              <a:t>   </a:t>
            </a:r>
            <a:r>
              <a:rPr lang="en-US" sz="3500" dirty="0">
                <a:solidFill>
                  <a:srgbClr val="FF0000"/>
                </a:solidFill>
                <a:highlight>
                  <a:srgbClr val="FFFF00"/>
                </a:highlight>
                <a:latin typeface="Agency FB" panose="020B0503020202020204" pitchFamily="34" charset="0"/>
              </a:rPr>
              <a:t>Period of </a:t>
            </a:r>
            <a:r>
              <a:rPr lang="en-US" sz="3500" b="1" dirty="0">
                <a:solidFill>
                  <a:srgbClr val="FF0000"/>
                </a:solidFill>
                <a:highlight>
                  <a:srgbClr val="FFFF00"/>
                </a:highlight>
                <a:latin typeface="Agency FB" panose="020B0503020202020204" pitchFamily="34" charset="0"/>
              </a:rPr>
              <a:t>embryogenesis</a:t>
            </a:r>
          </a:p>
          <a:p>
            <a:r>
              <a:rPr lang="en-US" sz="3200" dirty="0">
                <a:latin typeface="Agency FB" panose="020B0503020202020204" pitchFamily="34" charset="0"/>
              </a:rPr>
              <a:t>Period of </a:t>
            </a:r>
            <a:r>
              <a:rPr lang="en-US" sz="3200" b="1" dirty="0">
                <a:latin typeface="Agency FB" panose="020B0503020202020204" pitchFamily="34" charset="0"/>
              </a:rPr>
              <a:t>organogenesis -</a:t>
            </a:r>
            <a:r>
              <a:rPr lang="en-US" sz="3200" dirty="0">
                <a:latin typeface="Agency FB" panose="020B0503020202020204" pitchFamily="34" charset="0"/>
              </a:rPr>
              <a:t> the formation of organs and organ systems from the three germ layers. </a:t>
            </a:r>
            <a:endParaRPr lang="en-US" sz="3200" b="1" dirty="0">
              <a:latin typeface="Agency FB" panose="020B0503020202020204" pitchFamily="34" charset="0"/>
            </a:endParaRPr>
          </a:p>
          <a:p>
            <a:r>
              <a:rPr lang="en-US" sz="3200" dirty="0">
                <a:latin typeface="Agency FB" panose="020B0503020202020204" pitchFamily="34" charset="0"/>
              </a:rPr>
              <a:t>Sequence:</a:t>
            </a:r>
          </a:p>
          <a:p>
            <a:pPr lvl="1"/>
            <a:r>
              <a:rPr lang="en-US" sz="3200" dirty="0">
                <a:latin typeface="Agency FB" panose="020B0503020202020204" pitchFamily="34" charset="0"/>
              </a:rPr>
              <a:t>Week 1 – Ovulation and Implantation</a:t>
            </a:r>
          </a:p>
          <a:p>
            <a:pPr lvl="1"/>
            <a:r>
              <a:rPr lang="en-US" sz="3200" dirty="0">
                <a:latin typeface="Agency FB" panose="020B0503020202020204" pitchFamily="34" charset="0"/>
              </a:rPr>
              <a:t>Week 2 – Bilaminar germ disc</a:t>
            </a:r>
          </a:p>
          <a:p>
            <a:pPr lvl="1"/>
            <a:r>
              <a:rPr lang="en-US" sz="3200" b="1" dirty="0">
                <a:solidFill>
                  <a:srgbClr val="FF0000"/>
                </a:solidFill>
                <a:highlight>
                  <a:srgbClr val="FFFF00"/>
                </a:highlight>
                <a:latin typeface="Agency FB" panose="020B0503020202020204" pitchFamily="34" charset="0"/>
              </a:rPr>
              <a:t>Week 3 – Trilaminar Germ Disc</a:t>
            </a:r>
          </a:p>
          <a:p>
            <a:pPr marL="0" indent="0">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088"/>
          <a:stretch/>
        </p:blipFill>
        <p:spPr>
          <a:xfrm>
            <a:off x="6096000" y="2064327"/>
            <a:ext cx="5970155" cy="4713432"/>
          </a:xfrm>
          <a:prstGeom prst="rect">
            <a:avLst/>
          </a:prstGeom>
        </p:spPr>
      </p:pic>
    </p:spTree>
    <p:extLst>
      <p:ext uri="{BB962C8B-B14F-4D97-AF65-F5344CB8AC3E}">
        <p14:creationId xmlns:p14="http://schemas.microsoft.com/office/powerpoint/2010/main" val="3722703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a:t>
            </a:r>
            <a:r>
              <a:rPr lang="en-US" sz="3500" b="1" dirty="0">
                <a:solidFill>
                  <a:srgbClr val="FF0000"/>
                </a:solidFill>
                <a:highlight>
                  <a:srgbClr val="FFFF00"/>
                </a:highlight>
                <a:latin typeface="Agency FB" panose="020B0503020202020204" pitchFamily="34" charset="0"/>
              </a:rPr>
              <a:t>Gastrulation</a:t>
            </a:r>
          </a:p>
          <a:p>
            <a:pPr algn="just"/>
            <a:r>
              <a:rPr lang="en-US" sz="3200" dirty="0">
                <a:latin typeface="Agency FB" panose="020B0503020202020204" pitchFamily="34" charset="0"/>
              </a:rPr>
              <a:t>This is a process of active movement of groups of cells (in the blastula/blastocyst),  resulting in conversion of a blastula (or blastocyst in human) into a gastrula. </a:t>
            </a:r>
          </a:p>
          <a:p>
            <a:pPr algn="just"/>
            <a:r>
              <a:rPr lang="en-US" sz="3200" dirty="0">
                <a:latin typeface="Agency FB" panose="020B0503020202020204" pitchFamily="34" charset="0"/>
              </a:rPr>
              <a:t>The process that establishes all 3 germ layers in the embryo:</a:t>
            </a:r>
          </a:p>
          <a:p>
            <a:pPr lvl="1" algn="just"/>
            <a:r>
              <a:rPr lang="en-US" sz="3200" b="1" dirty="0">
                <a:latin typeface="Agency FB" panose="020B0503020202020204" pitchFamily="34" charset="0"/>
              </a:rPr>
              <a:t>Ectoderm</a:t>
            </a:r>
          </a:p>
          <a:p>
            <a:pPr lvl="1" algn="just"/>
            <a:r>
              <a:rPr lang="en-US" sz="3200" b="1" dirty="0">
                <a:latin typeface="Agency FB" panose="020B0503020202020204" pitchFamily="34" charset="0"/>
              </a:rPr>
              <a:t>Mesoderm</a:t>
            </a:r>
          </a:p>
          <a:p>
            <a:pPr lvl="1" algn="just"/>
            <a:r>
              <a:rPr lang="en-US" sz="3200" b="1" dirty="0">
                <a:latin typeface="Agency FB" panose="020B0503020202020204" pitchFamily="34" charset="0"/>
              </a:rPr>
              <a:t>Endoderm</a:t>
            </a:r>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073" y="2687783"/>
            <a:ext cx="9023927" cy="4170218"/>
          </a:xfrm>
          <a:prstGeom prst="rect">
            <a:avLst/>
          </a:prstGeom>
        </p:spPr>
      </p:pic>
    </p:spTree>
    <p:extLst>
      <p:ext uri="{BB962C8B-B14F-4D97-AF65-F5344CB8AC3E}">
        <p14:creationId xmlns:p14="http://schemas.microsoft.com/office/powerpoint/2010/main" val="3837381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latin typeface="Agency FB" panose="020B0503020202020204" pitchFamily="34" charset="0"/>
              </a:rPr>
              <a:t>  </a:t>
            </a:r>
            <a:r>
              <a:rPr lang="en-US" sz="3500" b="1" dirty="0">
                <a:solidFill>
                  <a:srgbClr val="FF0000"/>
                </a:solidFill>
                <a:latin typeface="Agency FB" panose="020B0503020202020204" pitchFamily="34" charset="0"/>
              </a:rPr>
              <a:t>Gastrulation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p>
          <a:p>
            <a:pPr marL="0" indent="0" algn="just">
              <a:buNone/>
            </a:pPr>
            <a:r>
              <a:rPr lang="en-US" sz="3200" dirty="0">
                <a:latin typeface="Agency FB" panose="020B0503020202020204" pitchFamily="34" charset="0"/>
              </a:rPr>
              <a:t>   </a:t>
            </a:r>
            <a:r>
              <a:rPr lang="en-US" sz="3200" b="1" dirty="0">
                <a:solidFill>
                  <a:srgbClr val="FF0000"/>
                </a:solidFill>
                <a:latin typeface="Agency FB" panose="020B0503020202020204" pitchFamily="34" charset="0"/>
              </a:rPr>
              <a:t>Formation of the Primitive Streak</a:t>
            </a:r>
            <a:endParaRPr lang="en-US" sz="3200" dirty="0">
              <a:latin typeface="Agency FB" panose="020B0503020202020204" pitchFamily="34" charset="0"/>
            </a:endParaRPr>
          </a:p>
          <a:p>
            <a:pPr algn="just"/>
            <a:r>
              <a:rPr lang="en-US" sz="3200" dirty="0">
                <a:latin typeface="Agency FB" panose="020B0503020202020204" pitchFamily="34" charset="0"/>
              </a:rPr>
              <a:t>Appears on the surface of the epiblast as a shallow, narrow groove with slightly bulging extensions on either side in the caudal region of the embryo.</a:t>
            </a:r>
          </a:p>
          <a:p>
            <a:pPr algn="just"/>
            <a:r>
              <a:rPr lang="en-US" sz="3200" dirty="0">
                <a:latin typeface="Agency FB" panose="020B0503020202020204" pitchFamily="34" charset="0"/>
              </a:rPr>
              <a:t>Cephalic end – </a:t>
            </a:r>
            <a:r>
              <a:rPr lang="en-US" sz="3200" b="1" dirty="0">
                <a:latin typeface="Agency FB" panose="020B0503020202020204" pitchFamily="34" charset="0"/>
              </a:rPr>
              <a:t>Primitive Node </a:t>
            </a:r>
            <a:r>
              <a:rPr lang="en-US" sz="3200" dirty="0">
                <a:latin typeface="Agency FB" panose="020B0503020202020204" pitchFamily="34" charset="0"/>
              </a:rPr>
              <a:t>– A slightly elevated are surrounding the </a:t>
            </a:r>
            <a:r>
              <a:rPr lang="en-US" sz="3200" b="1" dirty="0">
                <a:highlight>
                  <a:srgbClr val="FFFF00"/>
                </a:highlight>
                <a:latin typeface="Agency FB" panose="020B0503020202020204" pitchFamily="34" charset="0"/>
              </a:rPr>
              <a:t>primitive pit</a:t>
            </a:r>
            <a:r>
              <a:rPr lang="en-US" sz="3200" dirty="0">
                <a:latin typeface="Agency FB" panose="020B0503020202020204" pitchFamily="34" charset="0"/>
              </a:rPr>
              <a:t>.</a:t>
            </a:r>
          </a:p>
          <a:p>
            <a:pPr algn="just"/>
            <a:r>
              <a:rPr lang="en-US" sz="3200" b="1" dirty="0">
                <a:latin typeface="Agency FB" panose="020B0503020202020204" pitchFamily="34" charset="0"/>
              </a:rPr>
              <a:t>Invagination </a:t>
            </a:r>
            <a:r>
              <a:rPr lang="en-US" sz="3200" dirty="0">
                <a:latin typeface="Agency FB" panose="020B0503020202020204" pitchFamily="34" charset="0"/>
              </a:rPr>
              <a:t>– Cells of the epiblast migrate towards the primitive streak, form a flask shape, then detach from the epiblast and slip beneath it.</a:t>
            </a:r>
            <a:endParaRPr lang="en-US" sz="3200" b="1" dirty="0">
              <a:latin typeface="Agency FB" panose="020B0503020202020204" pitchFamily="34" charset="0"/>
            </a:endParaRPr>
          </a:p>
          <a:p>
            <a:pPr marL="0" indent="0">
              <a:buNone/>
            </a:pPr>
            <a:endParaRPr lang="en-US" sz="3200" b="1"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28" y="4059382"/>
            <a:ext cx="7730836" cy="2798618"/>
          </a:xfrm>
          <a:prstGeom prst="rect">
            <a:avLst/>
          </a:prstGeom>
        </p:spPr>
      </p:pic>
    </p:spTree>
    <p:extLst>
      <p:ext uri="{BB962C8B-B14F-4D97-AF65-F5344CB8AC3E}">
        <p14:creationId xmlns:p14="http://schemas.microsoft.com/office/powerpoint/2010/main" val="3604201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After invagination, some cells displace the hypoblast, creating the </a:t>
            </a:r>
            <a:r>
              <a:rPr lang="en-US" sz="3200" dirty="0">
                <a:highlight>
                  <a:srgbClr val="FFFF00"/>
                </a:highlight>
                <a:latin typeface="Agency FB" panose="020B0503020202020204" pitchFamily="34" charset="0"/>
              </a:rPr>
              <a:t>embryonic </a:t>
            </a:r>
            <a:r>
              <a:rPr lang="en-US" sz="3200" b="1" dirty="0">
                <a:highlight>
                  <a:srgbClr val="FFFF00"/>
                </a:highlight>
                <a:latin typeface="Agency FB" panose="020B0503020202020204" pitchFamily="34" charset="0"/>
              </a:rPr>
              <a:t>endoderm</a:t>
            </a:r>
            <a:r>
              <a:rPr lang="en-US" sz="3200" dirty="0">
                <a:highlight>
                  <a:srgbClr val="FFFF00"/>
                </a:highlight>
                <a:latin typeface="Agency FB" panose="020B0503020202020204" pitchFamily="34" charset="0"/>
              </a:rPr>
              <a:t>.</a:t>
            </a:r>
          </a:p>
          <a:p>
            <a:pPr algn="just"/>
            <a:r>
              <a:rPr lang="en-US" sz="3200" dirty="0">
                <a:latin typeface="Agency FB" panose="020B0503020202020204" pitchFamily="34" charset="0"/>
              </a:rPr>
              <a:t>Other epiblast cells lie between the epiblast and endoderm to form the </a:t>
            </a:r>
            <a:r>
              <a:rPr lang="en-US" sz="3200" b="1" dirty="0">
                <a:highlight>
                  <a:srgbClr val="FFFF00"/>
                </a:highlight>
                <a:latin typeface="Agency FB" panose="020B0503020202020204" pitchFamily="34" charset="0"/>
              </a:rPr>
              <a:t>mesoderm</a:t>
            </a:r>
            <a:r>
              <a:rPr lang="en-US" sz="3200" dirty="0">
                <a:latin typeface="Agency FB" panose="020B0503020202020204" pitchFamily="34" charset="0"/>
              </a:rPr>
              <a:t>.</a:t>
            </a:r>
          </a:p>
          <a:p>
            <a:pPr algn="just"/>
            <a:r>
              <a:rPr lang="en-US" sz="3200" dirty="0">
                <a:latin typeface="Agency FB" panose="020B0503020202020204" pitchFamily="34" charset="0"/>
              </a:rPr>
              <a:t>The cells remaining in the </a:t>
            </a:r>
            <a:r>
              <a:rPr lang="en-US" sz="3200" dirty="0">
                <a:highlight>
                  <a:srgbClr val="FFFF00"/>
                </a:highlight>
                <a:latin typeface="Agency FB" panose="020B0503020202020204" pitchFamily="34" charset="0"/>
              </a:rPr>
              <a:t>epiblast form the </a:t>
            </a:r>
            <a:r>
              <a:rPr lang="en-US" sz="3200" b="1" dirty="0">
                <a:highlight>
                  <a:srgbClr val="FFFF00"/>
                </a:highlight>
                <a:latin typeface="Agency FB" panose="020B0503020202020204" pitchFamily="34" charset="0"/>
              </a:rPr>
              <a:t>ectoderm</a:t>
            </a:r>
            <a:r>
              <a:rPr lang="en-US" sz="3200" dirty="0">
                <a:latin typeface="Agency FB" panose="020B0503020202020204" pitchFamily="34" charset="0"/>
              </a:rPr>
              <a:t>.</a:t>
            </a:r>
          </a:p>
          <a:p>
            <a:pPr algn="just"/>
            <a:r>
              <a:rPr lang="en-US" sz="3200" dirty="0">
                <a:latin typeface="Agency FB" panose="020B0503020202020204" pitchFamily="34" charset="0"/>
              </a:rPr>
              <a:t>These </a:t>
            </a:r>
            <a:r>
              <a:rPr lang="en-US" sz="3200" b="1" dirty="0">
                <a:solidFill>
                  <a:srgbClr val="FF0000"/>
                </a:solidFill>
                <a:latin typeface="Agency FB" panose="020B0503020202020204" pitchFamily="34" charset="0"/>
              </a:rPr>
              <a:t>3 germ layers (trilaminar disc) will give rise to all the tissues and organs of the embryo</a:t>
            </a:r>
            <a:r>
              <a:rPr lang="en-US" sz="3200" dirty="0">
                <a:latin typeface="Agency FB" panose="020B0503020202020204" pitchFamily="34" charset="0"/>
              </a:rPr>
              <a:t>.</a:t>
            </a:r>
          </a:p>
          <a:p>
            <a:pPr algn="just"/>
            <a:r>
              <a:rPr lang="en-US" sz="3200" dirty="0">
                <a:latin typeface="Agency FB" panose="020B0503020202020204" pitchFamily="34" charset="0"/>
              </a:rPr>
              <a:t>Cells spread laterally and cranially until beyond the margin of the embryonic disc, establishing contact with extraembryonic mesoderm covering the yolk sac and amnion.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90609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latin typeface="Agency FB" panose="020B0503020202020204" pitchFamily="34" charset="0"/>
              </a:rPr>
              <a:t>  </a:t>
            </a:r>
            <a:r>
              <a:rPr lang="en-US" sz="3500" b="1" dirty="0">
                <a:solidFill>
                  <a:srgbClr val="FF0000"/>
                </a:solidFill>
                <a:latin typeface="Agency FB" panose="020B0503020202020204" pitchFamily="34" charset="0"/>
              </a:rPr>
              <a:t>Pre-Chordal Plate</a:t>
            </a:r>
          </a:p>
          <a:p>
            <a:pPr algn="just"/>
            <a:r>
              <a:rPr lang="en-US" sz="3200" dirty="0">
                <a:latin typeface="Agency FB" panose="020B0503020202020204" pitchFamily="34" charset="0"/>
              </a:rPr>
              <a:t>Forms between the tip of the </a:t>
            </a:r>
            <a:r>
              <a:rPr lang="en-US" sz="3200" b="1" dirty="0">
                <a:latin typeface="Agency FB" panose="020B0503020202020204" pitchFamily="34" charset="0"/>
              </a:rPr>
              <a:t>notochord</a:t>
            </a:r>
            <a:r>
              <a:rPr lang="en-US" sz="3200" dirty="0">
                <a:latin typeface="Agency FB" panose="020B0503020202020204" pitchFamily="34" charset="0"/>
              </a:rPr>
              <a:t> and the </a:t>
            </a:r>
            <a:r>
              <a:rPr lang="en-US" sz="3200" b="1" dirty="0">
                <a:latin typeface="Agency FB" panose="020B0503020202020204" pitchFamily="34" charset="0"/>
              </a:rPr>
              <a:t>oropharyngeal membrane</a:t>
            </a:r>
            <a:r>
              <a:rPr lang="en-US" sz="3200" dirty="0">
                <a:latin typeface="Agency FB" panose="020B0503020202020204" pitchFamily="34" charset="0"/>
              </a:rPr>
              <a:t>. </a:t>
            </a:r>
          </a:p>
          <a:p>
            <a:pPr algn="just"/>
            <a:r>
              <a:rPr lang="en-US" sz="3200" dirty="0">
                <a:latin typeface="Agency FB" panose="020B0503020202020204" pitchFamily="34" charset="0"/>
              </a:rPr>
              <a:t>Derived from some cells that migrate through the node in the midline and move in a cephalic direction.</a:t>
            </a:r>
          </a:p>
          <a:p>
            <a:pPr algn="just"/>
            <a:r>
              <a:rPr lang="en-US" sz="3200" dirty="0">
                <a:latin typeface="Agency FB" panose="020B0503020202020204" pitchFamily="34" charset="0"/>
              </a:rPr>
              <a:t>Region of induction of the forebrain.</a:t>
            </a:r>
          </a:p>
          <a:p>
            <a:pPr algn="just"/>
            <a:r>
              <a:rPr lang="en-US" sz="3200" dirty="0">
                <a:latin typeface="Agency FB" panose="020B0503020202020204" pitchFamily="34" charset="0"/>
              </a:rPr>
              <a:t>The migrating cells pass on each side of the pre-chordal plate in a cephalic direction.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619407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24" y="295563"/>
            <a:ext cx="6281927" cy="608214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79" y="295563"/>
            <a:ext cx="4487760" cy="6082145"/>
          </a:xfrm>
          <a:prstGeom prst="rect">
            <a:avLst/>
          </a:prstGeom>
        </p:spPr>
      </p:pic>
    </p:spTree>
    <p:extLst>
      <p:ext uri="{BB962C8B-B14F-4D97-AF65-F5344CB8AC3E}">
        <p14:creationId xmlns:p14="http://schemas.microsoft.com/office/powerpoint/2010/main" val="220600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Oropharyngeal Membrane</a:t>
            </a:r>
          </a:p>
          <a:p>
            <a:r>
              <a:rPr lang="en-US" sz="3200" dirty="0">
                <a:latin typeface="Agency FB" panose="020B0503020202020204" pitchFamily="34" charset="0"/>
              </a:rPr>
              <a:t>At the cranial end of the embryonic disc.</a:t>
            </a:r>
          </a:p>
          <a:p>
            <a:r>
              <a:rPr lang="en-US" sz="3200" dirty="0">
                <a:latin typeface="Agency FB" panose="020B0503020202020204" pitchFamily="34" charset="0"/>
              </a:rPr>
              <a:t>Region of tightly adherent ectoderm and endoderm cells that represents the future opening of the </a:t>
            </a:r>
            <a:r>
              <a:rPr lang="en-US" sz="3200" dirty="0">
                <a:highlight>
                  <a:srgbClr val="FFFF00"/>
                </a:highlight>
                <a:latin typeface="Agency FB" panose="020B0503020202020204" pitchFamily="34" charset="0"/>
              </a:rPr>
              <a:t>oral cavity (stomodaeum = future site of mouth).</a:t>
            </a:r>
          </a:p>
          <a:p>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965" y="2507673"/>
            <a:ext cx="8188036" cy="4350327"/>
          </a:xfrm>
          <a:prstGeom prst="rect">
            <a:avLst/>
          </a:prstGeom>
        </p:spPr>
      </p:pic>
    </p:spTree>
    <p:extLst>
      <p:ext uri="{BB962C8B-B14F-4D97-AF65-F5344CB8AC3E}">
        <p14:creationId xmlns:p14="http://schemas.microsoft.com/office/powerpoint/2010/main" val="201884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Formation of Notochord</a:t>
            </a:r>
          </a:p>
          <a:p>
            <a:pPr algn="just"/>
            <a:r>
              <a:rPr lang="en-US" sz="3200" dirty="0">
                <a:latin typeface="Agency FB" panose="020B0503020202020204" pitchFamily="34" charset="0"/>
              </a:rPr>
              <a:t>A </a:t>
            </a:r>
            <a:r>
              <a:rPr lang="en-US" sz="3200" b="1" dirty="0">
                <a:latin typeface="Agency FB" panose="020B0503020202020204" pitchFamily="34" charset="0"/>
              </a:rPr>
              <a:t>pre-chordal plate </a:t>
            </a:r>
            <a:r>
              <a:rPr lang="en-US" sz="3200" dirty="0">
                <a:latin typeface="Agency FB" panose="020B0503020202020204" pitchFamily="34" charset="0"/>
              </a:rPr>
              <a:t>formed from early migrating cells from the primitive streak between the cranial end of the notochord and the oropharyngeal membrane.</a:t>
            </a:r>
          </a:p>
          <a:p>
            <a:pPr algn="just"/>
            <a:r>
              <a:rPr lang="en-US" sz="3200" dirty="0">
                <a:latin typeface="Agency FB" panose="020B0503020202020204" pitchFamily="34" charset="0"/>
              </a:rPr>
              <a:t>Pre-notochordal cells invaginating in the primitive pit move cranially in the midline until they reach the pre-chordal plate, as well as in a cephalic direction on each side of the prechordal plate.</a:t>
            </a:r>
          </a:p>
          <a:p>
            <a:pPr algn="just"/>
            <a:r>
              <a:rPr lang="en-US" sz="3200" dirty="0">
                <a:latin typeface="Agency FB" panose="020B0503020202020204" pitchFamily="34" charset="0"/>
              </a:rPr>
              <a:t>They become intercalated in the hypoblast to form the notochordal plate (process) that is </a:t>
            </a:r>
            <a:r>
              <a:rPr lang="en-US" sz="3200" dirty="0" err="1">
                <a:latin typeface="Agency FB" panose="020B0503020202020204" pitchFamily="34" charset="0"/>
              </a:rPr>
              <a:t>bilayered</a:t>
            </a:r>
            <a:r>
              <a:rPr lang="en-US" sz="3200" dirty="0">
                <a:latin typeface="Agency FB" panose="020B0503020202020204" pitchFamily="34" charset="0"/>
              </a:rPr>
              <a:t>. </a:t>
            </a:r>
          </a:p>
          <a:p>
            <a:pPr algn="just"/>
            <a:r>
              <a:rPr lang="en-US" sz="3200" dirty="0">
                <a:latin typeface="Agency FB" panose="020B0503020202020204" pitchFamily="34" charset="0"/>
              </a:rPr>
              <a:t>As the hypoblast is replaced with endodermal cells, the notochordal plate proliferates and </a:t>
            </a:r>
            <a:r>
              <a:rPr lang="en-US" sz="3200" b="1" dirty="0">
                <a:latin typeface="Agency FB" panose="020B0503020202020204" pitchFamily="34" charset="0"/>
              </a:rPr>
              <a:t>detaches itself from the endoderm </a:t>
            </a:r>
            <a:r>
              <a:rPr lang="en-US" sz="3200" dirty="0">
                <a:latin typeface="Agency FB" panose="020B0503020202020204" pitchFamily="34" charset="0"/>
              </a:rPr>
              <a:t>to form a solid chord of cells, or </a:t>
            </a:r>
            <a:r>
              <a:rPr lang="en-US" sz="3200" b="1" dirty="0">
                <a:latin typeface="Agency FB" panose="020B0503020202020204" pitchFamily="34" charset="0"/>
              </a:rPr>
              <a:t>definitive notochord </a:t>
            </a:r>
            <a:r>
              <a:rPr lang="en-US" sz="3200" dirty="0">
                <a:latin typeface="Agency FB" panose="020B0503020202020204" pitchFamily="34" charset="0"/>
              </a:rPr>
              <a:t>(filled with mesodermal cells). </a:t>
            </a:r>
          </a:p>
          <a:p>
            <a:pPr marL="0" indent="0" algn="just">
              <a:buNone/>
            </a:pPr>
            <a:endParaRPr lang="en-US" sz="3200" dirty="0"/>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345" y="5209309"/>
            <a:ext cx="5652655" cy="1648691"/>
          </a:xfrm>
          <a:prstGeom prst="rect">
            <a:avLst/>
          </a:prstGeom>
        </p:spPr>
      </p:pic>
    </p:spTree>
    <p:extLst>
      <p:ext uri="{BB962C8B-B14F-4D97-AF65-F5344CB8AC3E}">
        <p14:creationId xmlns:p14="http://schemas.microsoft.com/office/powerpoint/2010/main" val="65487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Events at Meiosis </a:t>
            </a:r>
            <a:endParaRPr lang="en-US" sz="3500" dirty="0">
              <a:latin typeface="Agency FB" panose="020B0503020202020204" pitchFamily="34" charset="0"/>
            </a:endParaRPr>
          </a:p>
        </p:txBody>
      </p:sp>
      <p:sp>
        <p:nvSpPr>
          <p:cNvPr id="5" name="Content Placeholder 4">
            <a:extLst>
              <a:ext uri="{FF2B5EF4-FFF2-40B4-BE49-F238E27FC236}">
                <a16:creationId xmlns:a16="http://schemas.microsoft.com/office/drawing/2014/main" id="{C5254F20-24A1-794B-B0F6-8BB471351176}"/>
              </a:ext>
            </a:extLst>
          </p:cNvPr>
          <p:cNvSpPr txBox="1">
            <a:spLocks/>
          </p:cNvSpPr>
          <p:nvPr/>
        </p:nvSpPr>
        <p:spPr>
          <a:xfrm>
            <a:off x="814388" y="1355933"/>
            <a:ext cx="5183187" cy="43211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solidFill>
                  <a:srgbClr val="FF0000"/>
                </a:solidFill>
                <a:latin typeface="Agency FB" panose="020B0503020202020204" pitchFamily="34" charset="0"/>
              </a:rPr>
              <a:t>   Male </a:t>
            </a:r>
          </a:p>
          <a:p>
            <a:pPr algn="just"/>
            <a:r>
              <a:rPr lang="en-US" sz="3200" dirty="0">
                <a:latin typeface="Agency FB" panose="020B0503020202020204" pitchFamily="34" charset="0"/>
              </a:rPr>
              <a:t>Spermatozoa</a:t>
            </a:r>
          </a:p>
          <a:p>
            <a:pPr algn="just"/>
            <a:r>
              <a:rPr lang="en-US" sz="3200" dirty="0">
                <a:latin typeface="Agency FB" panose="020B0503020202020204" pitchFamily="34" charset="0"/>
              </a:rPr>
              <a:t>The parent cell is spermatogonia </a:t>
            </a:r>
          </a:p>
          <a:p>
            <a:pPr algn="just"/>
            <a:r>
              <a:rPr lang="en-US" sz="3200" dirty="0">
                <a:latin typeface="Agency FB" panose="020B0503020202020204" pitchFamily="34" charset="0"/>
              </a:rPr>
              <a:t>Meiosis does not begin until puberty </a:t>
            </a:r>
          </a:p>
          <a:p>
            <a:pPr algn="just"/>
            <a:r>
              <a:rPr lang="en-US" sz="3200" dirty="0">
                <a:latin typeface="Agency FB" panose="020B0503020202020204" pitchFamily="34" charset="0"/>
              </a:rPr>
              <a:t>Maturation is completed in the testis</a:t>
            </a:r>
          </a:p>
          <a:p>
            <a:pPr algn="just"/>
            <a:r>
              <a:rPr lang="en-US" sz="3200" dirty="0">
                <a:latin typeface="Agency FB" panose="020B0503020202020204" pitchFamily="34" charset="0"/>
              </a:rPr>
              <a:t>Each division results in 4 mature gamete  </a:t>
            </a:r>
          </a:p>
          <a:p>
            <a:pPr algn="just"/>
            <a:endParaRPr lang="en-US" sz="3200" dirty="0">
              <a:latin typeface="Agency FB" panose="020B0503020202020204" pitchFamily="34" charset="0"/>
            </a:endParaRPr>
          </a:p>
        </p:txBody>
      </p:sp>
      <p:sp>
        <p:nvSpPr>
          <p:cNvPr id="7" name="Content Placeholder 6">
            <a:extLst>
              <a:ext uri="{FF2B5EF4-FFF2-40B4-BE49-F238E27FC236}">
                <a16:creationId xmlns:a16="http://schemas.microsoft.com/office/drawing/2014/main" id="{01CF0989-235D-2C49-B219-A795573CC97C}"/>
              </a:ext>
            </a:extLst>
          </p:cNvPr>
          <p:cNvSpPr txBox="1">
            <a:spLocks/>
          </p:cNvSpPr>
          <p:nvPr/>
        </p:nvSpPr>
        <p:spPr>
          <a:xfrm>
            <a:off x="6096000" y="1355933"/>
            <a:ext cx="5160961" cy="42941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solidFill>
                  <a:srgbClr val="FF0000"/>
                </a:solidFill>
                <a:latin typeface="Agency FB" panose="020B0503020202020204" pitchFamily="34" charset="0"/>
              </a:rPr>
              <a:t>   Female </a:t>
            </a:r>
          </a:p>
          <a:p>
            <a:pPr algn="just"/>
            <a:r>
              <a:rPr lang="en-US" sz="3200" dirty="0">
                <a:latin typeface="Agency FB" panose="020B0503020202020204" pitchFamily="34" charset="0"/>
              </a:rPr>
              <a:t>Oogonia </a:t>
            </a:r>
          </a:p>
          <a:p>
            <a:pPr algn="just"/>
            <a:r>
              <a:rPr lang="en-US" sz="3200" dirty="0">
                <a:latin typeface="Agency FB" panose="020B0503020202020204" pitchFamily="34" charset="0"/>
              </a:rPr>
              <a:t>Meiosis begins intrauterine and arrested at prophase 1 until puberty </a:t>
            </a:r>
          </a:p>
          <a:p>
            <a:pPr algn="just"/>
            <a:r>
              <a:rPr lang="en-US" sz="3200" dirty="0">
                <a:latin typeface="Agency FB" panose="020B0503020202020204" pitchFamily="34" charset="0"/>
              </a:rPr>
              <a:t>Maturation occurs after fertilization (ovum is ovulated in metaphase 2) </a:t>
            </a:r>
          </a:p>
          <a:p>
            <a:pPr algn="just"/>
            <a:r>
              <a:rPr lang="en-US" sz="3200" dirty="0">
                <a:latin typeface="Agency FB" panose="020B0503020202020204" pitchFamily="34" charset="0"/>
              </a:rPr>
              <a:t>Each cell division results in one haploid mature gamete   </a:t>
            </a:r>
          </a:p>
        </p:txBody>
      </p:sp>
    </p:spTree>
    <p:extLst>
      <p:ext uri="{BB962C8B-B14F-4D97-AF65-F5344CB8AC3E}">
        <p14:creationId xmlns:p14="http://schemas.microsoft.com/office/powerpoint/2010/main" val="790755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r>
              <a:rPr lang="en-US" sz="3200" dirty="0">
                <a:latin typeface="Agency FB" panose="020B0503020202020204" pitchFamily="34" charset="0"/>
              </a:rPr>
              <a:t>The definitive notochord underlies the </a:t>
            </a:r>
            <a:r>
              <a:rPr lang="en-US" sz="3200" b="1" dirty="0">
                <a:latin typeface="Agency FB" panose="020B0503020202020204" pitchFamily="34" charset="0"/>
              </a:rPr>
              <a:t>neural tube </a:t>
            </a:r>
            <a:r>
              <a:rPr lang="en-US" sz="3200" dirty="0">
                <a:latin typeface="Agency FB" panose="020B0503020202020204" pitchFamily="34" charset="0"/>
              </a:rPr>
              <a:t>and forms the </a:t>
            </a:r>
            <a:r>
              <a:rPr lang="en-US" sz="3200" b="1" dirty="0">
                <a:latin typeface="Agency FB" panose="020B0503020202020204" pitchFamily="34" charset="0"/>
              </a:rPr>
              <a:t>basis for the axial skeleton</a:t>
            </a:r>
            <a:r>
              <a:rPr lang="en-US" sz="3200" dirty="0">
                <a:latin typeface="Agency FB" panose="020B0503020202020204" pitchFamily="34" charset="0"/>
              </a:rPr>
              <a:t>.</a:t>
            </a:r>
          </a:p>
          <a:p>
            <a:endParaRPr lang="en-US" sz="3200" dirty="0"/>
          </a:p>
          <a:p>
            <a:pPr algn="just"/>
            <a:endParaRPr lang="en-US" sz="3200" dirty="0">
              <a:latin typeface="Agency FB" panose="020B0503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455" y="1302327"/>
            <a:ext cx="10058400" cy="5098473"/>
          </a:xfrm>
          <a:prstGeom prst="rect">
            <a:avLst/>
          </a:prstGeom>
        </p:spPr>
      </p:pic>
    </p:spTree>
    <p:extLst>
      <p:ext uri="{BB962C8B-B14F-4D97-AF65-F5344CB8AC3E}">
        <p14:creationId xmlns:p14="http://schemas.microsoft.com/office/powerpoint/2010/main" val="1339339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The cranial end of the notochord forms first and extends cranially to the pre-chordal plate, caudal to the oropharyngeal membrane.</a:t>
            </a:r>
          </a:p>
          <a:p>
            <a:pPr algn="just"/>
            <a:r>
              <a:rPr lang="en-US" sz="3200" dirty="0">
                <a:latin typeface="Agency FB" panose="020B0503020202020204" pitchFamily="34" charset="0"/>
              </a:rPr>
              <a:t> It elongates and the caudal regions are added as the primitive streak assumes a more caudal position, to the primitive pit.</a:t>
            </a:r>
          </a:p>
          <a:p>
            <a:pPr algn="just"/>
            <a:r>
              <a:rPr lang="en-US" sz="3200" dirty="0">
                <a:latin typeface="Agency FB" panose="020B0503020202020204" pitchFamily="34" charset="0"/>
              </a:rPr>
              <a:t>At the point where the pit forms an indentation in the epiblast, the </a:t>
            </a:r>
            <a:r>
              <a:rPr lang="en-US" sz="3200" dirty="0" err="1">
                <a:latin typeface="Agency FB" panose="020B0503020202020204" pitchFamily="34" charset="0"/>
              </a:rPr>
              <a:t>neurenteric</a:t>
            </a:r>
            <a:r>
              <a:rPr lang="en-US" sz="3200" dirty="0">
                <a:latin typeface="Agency FB" panose="020B0503020202020204" pitchFamily="34" charset="0"/>
              </a:rPr>
              <a:t> canal temporarily connects the amniotic and yolk sac cavities.</a:t>
            </a: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599" y="3429000"/>
            <a:ext cx="8423565" cy="3224356"/>
          </a:xfrm>
          <a:prstGeom prst="rect">
            <a:avLst/>
          </a:prstGeom>
        </p:spPr>
      </p:pic>
    </p:spTree>
    <p:extLst>
      <p:ext uri="{BB962C8B-B14F-4D97-AF65-F5344CB8AC3E}">
        <p14:creationId xmlns:p14="http://schemas.microsoft.com/office/powerpoint/2010/main" val="158922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At the caudal end of the primitive streak the ectoderm is also fused directly to the endoderm; known as the </a:t>
            </a:r>
            <a:r>
              <a:rPr lang="en-US" sz="3200" b="1" dirty="0">
                <a:highlight>
                  <a:srgbClr val="FFFF00"/>
                </a:highlight>
                <a:latin typeface="Agency FB" panose="020B0503020202020204" pitchFamily="34" charset="0"/>
              </a:rPr>
              <a:t>cloacal membrane </a:t>
            </a:r>
            <a:r>
              <a:rPr lang="en-US" sz="3200" dirty="0">
                <a:highlight>
                  <a:srgbClr val="FFFF00"/>
                </a:highlight>
                <a:latin typeface="Agency FB" panose="020B0503020202020204" pitchFamily="34" charset="0"/>
              </a:rPr>
              <a:t>(</a:t>
            </a:r>
            <a:r>
              <a:rPr lang="en-US" sz="3200" dirty="0" err="1">
                <a:highlight>
                  <a:srgbClr val="FFFF00"/>
                </a:highlight>
                <a:latin typeface="Agency FB" panose="020B0503020202020204" pitchFamily="34" charset="0"/>
              </a:rPr>
              <a:t>proctodaeum</a:t>
            </a:r>
            <a:r>
              <a:rPr lang="en-US" sz="3200" dirty="0">
                <a:highlight>
                  <a:srgbClr val="FFFF00"/>
                </a:highlight>
                <a:latin typeface="Agency FB" panose="020B0503020202020204" pitchFamily="34" charset="0"/>
              </a:rPr>
              <a:t>) of the </a:t>
            </a:r>
            <a:r>
              <a:rPr lang="en-US" sz="3200" b="1" dirty="0">
                <a:highlight>
                  <a:srgbClr val="FFFF00"/>
                </a:highlight>
                <a:latin typeface="Agency FB" panose="020B0503020202020204" pitchFamily="34" charset="0"/>
              </a:rPr>
              <a:t>primordial anus</a:t>
            </a:r>
            <a:r>
              <a:rPr lang="en-US" sz="3200" dirty="0">
                <a:latin typeface="Agency FB" panose="020B0503020202020204" pitchFamily="34" charset="0"/>
              </a:rPr>
              <a:t>.</a:t>
            </a:r>
          </a:p>
          <a:p>
            <a:pPr algn="just"/>
            <a:r>
              <a:rPr lang="en-US" sz="3200" dirty="0">
                <a:latin typeface="Agency FB" panose="020B0503020202020204" pitchFamily="34" charset="0"/>
              </a:rPr>
              <a:t>When it appears, the posterior wall of the yolk sac forms a diverticulum that extends into the </a:t>
            </a:r>
            <a:r>
              <a:rPr lang="en-US" sz="3200" b="1" dirty="0">
                <a:latin typeface="Agency FB" panose="020B0503020202020204" pitchFamily="34" charset="0"/>
              </a:rPr>
              <a:t>connecting stalk</a:t>
            </a:r>
            <a:r>
              <a:rPr lang="en-US" sz="3200" dirty="0">
                <a:latin typeface="Agency FB" panose="020B0503020202020204" pitchFamily="34" charset="0"/>
              </a:rPr>
              <a:t> - </a:t>
            </a:r>
            <a:r>
              <a:rPr lang="en-US" sz="3200" b="1" dirty="0" err="1">
                <a:latin typeface="Agency FB" panose="020B0503020202020204" pitchFamily="34" charset="0"/>
              </a:rPr>
              <a:t>allantoenteric</a:t>
            </a:r>
            <a:r>
              <a:rPr lang="en-US" sz="3200" b="1" dirty="0">
                <a:latin typeface="Agency FB" panose="020B0503020202020204" pitchFamily="34" charset="0"/>
              </a:rPr>
              <a:t>  diverticulum/ allantois</a:t>
            </a:r>
            <a:r>
              <a:rPr lang="en-US" sz="3200" dirty="0">
                <a:latin typeface="Agency FB" panose="020B0503020202020204" pitchFamily="34" charset="0"/>
              </a:rPr>
              <a:t>.</a:t>
            </a:r>
          </a:p>
          <a:p>
            <a:pPr algn="just"/>
            <a:r>
              <a:rPr lang="en-US" sz="3200" dirty="0">
                <a:highlight>
                  <a:srgbClr val="FFFF00"/>
                </a:highlight>
                <a:latin typeface="Agency FB" panose="020B0503020202020204" pitchFamily="34" charset="0"/>
              </a:rPr>
              <a:t>This is at day 16 of development</a:t>
            </a:r>
            <a:r>
              <a:rPr lang="en-US" sz="3200" dirty="0">
                <a:latin typeface="Agency FB" panose="020B0503020202020204" pitchFamily="34" charset="0"/>
              </a:rPr>
              <a:t>.</a:t>
            </a:r>
          </a:p>
          <a:p>
            <a:pPr algn="just"/>
            <a:r>
              <a:rPr lang="en-US" sz="3200" dirty="0">
                <a:latin typeface="Agency FB" panose="020B0503020202020204" pitchFamily="34" charset="0"/>
              </a:rPr>
              <a:t>Remains rudimentary in humans, but may be involved in abnormalities of the bladder.</a:t>
            </a:r>
          </a:p>
          <a:p>
            <a:pPr algn="just"/>
            <a:endParaRPr lang="en-US" sz="3200" dirty="0">
              <a:latin typeface="Agency FB" panose="020B0503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053" r="7359"/>
          <a:stretch/>
        </p:blipFill>
        <p:spPr>
          <a:xfrm>
            <a:off x="1731825" y="3429000"/>
            <a:ext cx="8714508" cy="3429000"/>
          </a:xfrm>
          <a:prstGeom prst="rect">
            <a:avLst/>
          </a:prstGeom>
        </p:spPr>
      </p:pic>
    </p:spTree>
    <p:extLst>
      <p:ext uri="{BB962C8B-B14F-4D97-AF65-F5344CB8AC3E}">
        <p14:creationId xmlns:p14="http://schemas.microsoft.com/office/powerpoint/2010/main" val="2774391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buNone/>
            </a:pPr>
            <a:r>
              <a:rPr lang="en-US" sz="3500" dirty="0">
                <a:latin typeface="Agency FB" panose="020B0503020202020204" pitchFamily="34" charset="0"/>
              </a:rPr>
              <a:t>  </a:t>
            </a:r>
            <a:r>
              <a:rPr lang="en-US" sz="3500" b="1" dirty="0">
                <a:solidFill>
                  <a:srgbClr val="FF0000"/>
                </a:solidFill>
                <a:latin typeface="Agency FB" panose="020B0503020202020204" pitchFamily="34" charset="0"/>
              </a:rPr>
              <a:t>Establishment of Body Axes</a:t>
            </a:r>
          </a:p>
          <a:p>
            <a:r>
              <a:rPr lang="en-US" sz="2700" dirty="0">
                <a:latin typeface="Agency FB" panose="020B0503020202020204" pitchFamily="34" charset="0"/>
              </a:rPr>
              <a:t>Happens before and during the period of gastrulation, resulting in:</a:t>
            </a:r>
          </a:p>
          <a:p>
            <a:pPr lvl="1"/>
            <a:r>
              <a:rPr lang="en-US" sz="2700" b="1" dirty="0">
                <a:latin typeface="Agency FB" panose="020B0503020202020204" pitchFamily="34" charset="0"/>
              </a:rPr>
              <a:t>Anteroposterior; Dorsoventral </a:t>
            </a:r>
            <a:r>
              <a:rPr lang="en-US" sz="2700" dirty="0">
                <a:latin typeface="Agency FB" panose="020B0503020202020204" pitchFamily="34" charset="0"/>
              </a:rPr>
              <a:t>and </a:t>
            </a:r>
            <a:r>
              <a:rPr lang="en-US" sz="2700" b="1" dirty="0">
                <a:latin typeface="Agency FB" panose="020B0503020202020204" pitchFamily="34" charset="0"/>
              </a:rPr>
              <a:t>Left-right axes</a:t>
            </a:r>
          </a:p>
          <a:p>
            <a:pPr algn="just"/>
            <a:endParaRPr lang="en-US" sz="2700" dirty="0">
              <a:latin typeface="Agency FB" panose="020B0503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781"/>
          <a:stretch/>
        </p:blipFill>
        <p:spPr>
          <a:xfrm>
            <a:off x="1620982" y="2493818"/>
            <a:ext cx="8991599" cy="4172796"/>
          </a:xfrm>
          <a:prstGeom prst="rect">
            <a:avLst/>
          </a:prstGeom>
        </p:spPr>
      </p:pic>
    </p:spTree>
    <p:extLst>
      <p:ext uri="{BB962C8B-B14F-4D97-AF65-F5344CB8AC3E}">
        <p14:creationId xmlns:p14="http://schemas.microsoft.com/office/powerpoint/2010/main" val="3703657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Anteroposterior Axis</a:t>
            </a:r>
          </a:p>
          <a:p>
            <a:pPr algn="just"/>
            <a:r>
              <a:rPr lang="en-US" sz="3200" dirty="0">
                <a:latin typeface="Agency FB" panose="020B0503020202020204" pitchFamily="34" charset="0"/>
              </a:rPr>
              <a:t>Signaled by cells at the cranial margin of the embryonic disc, the </a:t>
            </a:r>
            <a:r>
              <a:rPr lang="en-US" sz="3200" b="1" dirty="0">
                <a:latin typeface="Agency FB" panose="020B0503020202020204" pitchFamily="34" charset="0"/>
              </a:rPr>
              <a:t>anterior visceral endoderm(AVE)</a:t>
            </a:r>
            <a:r>
              <a:rPr lang="en-US" sz="3200" dirty="0">
                <a:latin typeface="Agency FB" panose="020B0503020202020204" pitchFamily="34" charset="0"/>
              </a:rPr>
              <a:t>, which expresses genes essential for head formation. </a:t>
            </a:r>
          </a:p>
          <a:p>
            <a:pPr algn="just"/>
            <a:r>
              <a:rPr lang="en-US" sz="3200" dirty="0">
                <a:latin typeface="Agency FB" panose="020B0503020202020204" pitchFamily="34" charset="0"/>
              </a:rPr>
              <a:t>Transcription factors </a:t>
            </a:r>
            <a:r>
              <a:rPr lang="en-US" sz="3200" dirty="0">
                <a:highlight>
                  <a:srgbClr val="FFFF00"/>
                </a:highlight>
                <a:latin typeface="Agency FB" panose="020B0503020202020204" pitchFamily="34" charset="0"/>
              </a:rPr>
              <a:t>OTX2, LIM1, HESX1 and Cerberus </a:t>
            </a:r>
            <a:r>
              <a:rPr lang="en-US" sz="3200" dirty="0">
                <a:latin typeface="Agency FB" panose="020B0503020202020204" pitchFamily="34" charset="0"/>
              </a:rPr>
              <a:t>inhibit the activity of nodal in the cranial end of the embryo before gastrulation.</a:t>
            </a:r>
          </a:p>
          <a:p>
            <a:pPr algn="just"/>
            <a:r>
              <a:rPr lang="en-US" sz="3200" b="1" dirty="0">
                <a:latin typeface="Agency FB" panose="020B0503020202020204" pitchFamily="34" charset="0"/>
              </a:rPr>
              <a:t>Nodal</a:t>
            </a:r>
          </a:p>
          <a:p>
            <a:pPr lvl="1" algn="just"/>
            <a:r>
              <a:rPr lang="en-US" sz="3200" dirty="0">
                <a:latin typeface="Agency FB" panose="020B0503020202020204" pitchFamily="34" charset="0"/>
              </a:rPr>
              <a:t>Initiates and maintains the primitive streak.</a:t>
            </a:r>
          </a:p>
          <a:p>
            <a:pPr lvl="1" algn="just"/>
            <a:r>
              <a:rPr lang="en-US" sz="3200" dirty="0">
                <a:latin typeface="Agency FB" panose="020B0503020202020204" pitchFamily="34" charset="0"/>
              </a:rPr>
              <a:t>Member of the transforming growth factor-beta (TGF-B) family.</a:t>
            </a:r>
          </a:p>
          <a:p>
            <a:pPr lvl="1" algn="just"/>
            <a:r>
              <a:rPr lang="en-US" sz="3200" dirty="0">
                <a:latin typeface="Agency FB" panose="020B0503020202020204" pitchFamily="34" charset="0"/>
              </a:rPr>
              <a:t>Upregulates genes responsible for dorsal and ventral mesoderm and head and tail structures.</a:t>
            </a:r>
          </a:p>
          <a:p>
            <a:pPr marL="457200" lvl="1" indent="0" algn="just">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225883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110836" y="191386"/>
            <a:ext cx="12081164" cy="6560289"/>
          </a:xfrm>
          <a:ln w="38100">
            <a:solidFill>
              <a:srgbClr val="FF0000"/>
            </a:solidFill>
          </a:ln>
        </p:spPr>
        <p:txBody>
          <a:bodyPr>
            <a:no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Dorsoventral Axis</a:t>
            </a:r>
          </a:p>
          <a:p>
            <a:pPr algn="just"/>
            <a:r>
              <a:rPr lang="en-US" sz="3200" b="1" dirty="0">
                <a:latin typeface="Agency FB" panose="020B0503020202020204" pitchFamily="34" charset="0"/>
              </a:rPr>
              <a:t>Bone Morphogenetic Protein 4(BMP4)</a:t>
            </a:r>
          </a:p>
          <a:p>
            <a:pPr lvl="1" algn="just"/>
            <a:r>
              <a:rPr lang="en-US" sz="3200" dirty="0">
                <a:latin typeface="Agency FB" panose="020B0503020202020204" pitchFamily="34" charset="0"/>
              </a:rPr>
              <a:t>Member of </a:t>
            </a:r>
            <a:r>
              <a:rPr lang="en-US" sz="3200" b="1" dirty="0">
                <a:latin typeface="Agency FB" panose="020B0503020202020204" pitchFamily="34" charset="0"/>
              </a:rPr>
              <a:t>TGF-B</a:t>
            </a:r>
            <a:r>
              <a:rPr lang="en-US" sz="3200" dirty="0">
                <a:latin typeface="Agency FB" panose="020B0503020202020204" pitchFamily="34" charset="0"/>
              </a:rPr>
              <a:t> family secreted throughout the embryonic disc</a:t>
            </a:r>
          </a:p>
          <a:p>
            <a:pPr lvl="1" algn="just"/>
            <a:r>
              <a:rPr lang="en-US" sz="3200" dirty="0">
                <a:latin typeface="Agency FB" panose="020B0503020202020204" pitchFamily="34" charset="0"/>
              </a:rPr>
              <a:t>Together with </a:t>
            </a:r>
            <a:r>
              <a:rPr lang="en-US" sz="3200" b="1" dirty="0">
                <a:latin typeface="Agency FB" panose="020B0503020202020204" pitchFamily="34" charset="0"/>
              </a:rPr>
              <a:t>fibroblast growth factor(FGF) </a:t>
            </a:r>
            <a:r>
              <a:rPr lang="en-US" sz="3200" dirty="0">
                <a:latin typeface="Agency FB" panose="020B0503020202020204" pitchFamily="34" charset="0"/>
              </a:rPr>
              <a:t>causes mesoderm to be </a:t>
            </a:r>
            <a:r>
              <a:rPr lang="en-US" sz="3200" b="1" dirty="0" err="1">
                <a:latin typeface="Agency FB" panose="020B0503020202020204" pitchFamily="34" charset="0"/>
              </a:rPr>
              <a:t>ventralised</a:t>
            </a:r>
            <a:r>
              <a:rPr lang="en-US" sz="3200" dirty="0">
                <a:latin typeface="Agency FB" panose="020B0503020202020204" pitchFamily="34" charset="0"/>
              </a:rPr>
              <a:t> to contribute to kidneys (</a:t>
            </a:r>
            <a:r>
              <a:rPr lang="en-US" sz="3200" b="1" dirty="0">
                <a:latin typeface="Agency FB" panose="020B0503020202020204" pitchFamily="34" charset="0"/>
              </a:rPr>
              <a:t>intermediate mesoderm</a:t>
            </a:r>
            <a:r>
              <a:rPr lang="en-US" sz="3200" dirty="0">
                <a:latin typeface="Agency FB" panose="020B0503020202020204" pitchFamily="34" charset="0"/>
              </a:rPr>
              <a:t>), blood and body wall mesoderm (</a:t>
            </a:r>
            <a:r>
              <a:rPr lang="en-US" sz="3200" b="1" dirty="0">
                <a:latin typeface="Agency FB" panose="020B0503020202020204" pitchFamily="34" charset="0"/>
              </a:rPr>
              <a:t>lateral</a:t>
            </a:r>
            <a:r>
              <a:rPr lang="en-US" sz="3200" dirty="0">
                <a:latin typeface="Agency FB" panose="020B0503020202020204" pitchFamily="34" charset="0"/>
              </a:rPr>
              <a:t> </a:t>
            </a:r>
            <a:r>
              <a:rPr lang="en-US" sz="3200" b="1" dirty="0">
                <a:latin typeface="Agency FB" panose="020B0503020202020204" pitchFamily="34" charset="0"/>
              </a:rPr>
              <a:t>plate mesoderm</a:t>
            </a:r>
            <a:r>
              <a:rPr lang="en-US" sz="3200" dirty="0">
                <a:latin typeface="Agency FB" panose="020B0503020202020204" pitchFamily="34" charset="0"/>
              </a:rPr>
              <a:t>).</a:t>
            </a:r>
          </a:p>
          <a:p>
            <a:pPr algn="just"/>
            <a:r>
              <a:rPr lang="en-US" sz="3200" b="1" dirty="0">
                <a:latin typeface="Agency FB" panose="020B0503020202020204" pitchFamily="34" charset="0"/>
              </a:rPr>
              <a:t>Chordin, Noggin and </a:t>
            </a:r>
            <a:r>
              <a:rPr lang="en-US" sz="3200" b="1" dirty="0" err="1">
                <a:latin typeface="Agency FB" panose="020B0503020202020204" pitchFamily="34" charset="0"/>
              </a:rPr>
              <a:t>Follistatin</a:t>
            </a:r>
            <a:endParaRPr lang="en-US" sz="3200" b="1" dirty="0">
              <a:latin typeface="Agency FB" panose="020B0503020202020204" pitchFamily="34" charset="0"/>
            </a:endParaRPr>
          </a:p>
          <a:p>
            <a:pPr lvl="1" algn="just"/>
            <a:r>
              <a:rPr lang="en-US" sz="3200" dirty="0">
                <a:latin typeface="Agency FB" panose="020B0503020202020204" pitchFamily="34" charset="0"/>
              </a:rPr>
              <a:t>Genes expressed in the primitive node( the </a:t>
            </a:r>
            <a:r>
              <a:rPr lang="en-US" sz="3200" b="1" dirty="0">
                <a:latin typeface="Agency FB" panose="020B0503020202020204" pitchFamily="34" charset="0"/>
              </a:rPr>
              <a:t>organizer</a:t>
            </a:r>
            <a:r>
              <a:rPr lang="en-US" sz="3200" dirty="0">
                <a:latin typeface="Agency FB" panose="020B0503020202020204" pitchFamily="34" charset="0"/>
              </a:rPr>
              <a:t>)</a:t>
            </a:r>
          </a:p>
          <a:p>
            <a:pPr lvl="1" algn="just"/>
            <a:r>
              <a:rPr lang="en-US" sz="3200" dirty="0">
                <a:latin typeface="Agency FB" panose="020B0503020202020204" pitchFamily="34" charset="0"/>
              </a:rPr>
              <a:t>Antagonize the activity of BMP4 such that not all mesoderm gets </a:t>
            </a:r>
            <a:r>
              <a:rPr lang="en-US" sz="3200" dirty="0" err="1">
                <a:latin typeface="Agency FB" panose="020B0503020202020204" pitchFamily="34" charset="0"/>
              </a:rPr>
              <a:t>ventralised</a:t>
            </a:r>
            <a:r>
              <a:rPr lang="en-US" sz="3200" dirty="0">
                <a:latin typeface="Agency FB" panose="020B0503020202020204" pitchFamily="34" charset="0"/>
              </a:rPr>
              <a:t>. </a:t>
            </a:r>
          </a:p>
          <a:p>
            <a:pPr lvl="1" algn="just"/>
            <a:r>
              <a:rPr lang="en-US" sz="3200" dirty="0">
                <a:latin typeface="Agency FB" panose="020B0503020202020204" pitchFamily="34" charset="0"/>
              </a:rPr>
              <a:t>Cranial mesoderm is </a:t>
            </a:r>
            <a:r>
              <a:rPr lang="en-US" sz="3200" dirty="0" err="1">
                <a:latin typeface="Agency FB" panose="020B0503020202020204" pitchFamily="34" charset="0"/>
              </a:rPr>
              <a:t>dorsalised</a:t>
            </a:r>
            <a:r>
              <a:rPr lang="en-US" sz="3200" dirty="0">
                <a:latin typeface="Agency FB" panose="020B0503020202020204" pitchFamily="34" charset="0"/>
              </a:rPr>
              <a:t> into the </a:t>
            </a:r>
            <a:r>
              <a:rPr lang="en-US" sz="3200" b="1" dirty="0">
                <a:latin typeface="Agency FB" panose="020B0503020202020204" pitchFamily="34" charset="0"/>
              </a:rPr>
              <a:t>notochord, </a:t>
            </a:r>
            <a:r>
              <a:rPr lang="en-US" sz="3200" b="1" dirty="0" err="1">
                <a:latin typeface="Agency FB" panose="020B0503020202020204" pitchFamily="34" charset="0"/>
              </a:rPr>
              <a:t>somites</a:t>
            </a:r>
            <a:r>
              <a:rPr lang="en-US" sz="3200" b="1" dirty="0">
                <a:latin typeface="Agency FB" panose="020B0503020202020204" pitchFamily="34" charset="0"/>
              </a:rPr>
              <a:t> and </a:t>
            </a:r>
            <a:r>
              <a:rPr lang="en-US" sz="3200" b="1" dirty="0" err="1">
                <a:latin typeface="Agency FB" panose="020B0503020202020204" pitchFamily="34" charset="0"/>
              </a:rPr>
              <a:t>somitomeres</a:t>
            </a:r>
            <a:r>
              <a:rPr lang="en-US" sz="3200" b="1" dirty="0">
                <a:latin typeface="Agency FB" panose="020B0503020202020204" pitchFamily="34" charset="0"/>
              </a:rPr>
              <a:t> </a:t>
            </a:r>
            <a:r>
              <a:rPr lang="en-US" sz="3200" dirty="0">
                <a:latin typeface="Agency FB" panose="020B0503020202020204" pitchFamily="34" charset="0"/>
              </a:rPr>
              <a:t>in the head region.</a:t>
            </a:r>
          </a:p>
          <a:p>
            <a:pPr lvl="1" algn="just"/>
            <a:r>
              <a:rPr lang="en-US" sz="3200" dirty="0">
                <a:latin typeface="Agency FB" panose="020B0503020202020204" pitchFamily="34" charset="0"/>
              </a:rPr>
              <a:t>Chordin is activated by transcription factor </a:t>
            </a:r>
            <a:r>
              <a:rPr lang="en-US" sz="3200" b="1" dirty="0" err="1">
                <a:latin typeface="Agency FB" panose="020B0503020202020204" pitchFamily="34" charset="0"/>
              </a:rPr>
              <a:t>Goosecoid</a:t>
            </a:r>
            <a:r>
              <a:rPr lang="en-US" sz="3200" dirty="0">
                <a:latin typeface="Agency FB" panose="020B0503020202020204" pitchFamily="34" charset="0"/>
              </a:rPr>
              <a:t>.</a:t>
            </a:r>
          </a:p>
          <a:p>
            <a:pPr lvl="1" algn="just"/>
            <a:r>
              <a:rPr lang="en-US" sz="3200" dirty="0">
                <a:latin typeface="Agency FB" panose="020B0503020202020204" pitchFamily="34" charset="0"/>
              </a:rPr>
              <a:t>Later, these 3 are expressed in the notochord – </a:t>
            </a:r>
            <a:r>
              <a:rPr lang="en-US" sz="3200" b="1" dirty="0">
                <a:latin typeface="Agency FB" panose="020B0503020202020204" pitchFamily="34" charset="0"/>
              </a:rPr>
              <a:t>neural in</a:t>
            </a:r>
            <a:r>
              <a:rPr lang="en-US" sz="3200" dirty="0">
                <a:latin typeface="Agency FB" panose="020B0503020202020204" pitchFamily="34" charset="0"/>
              </a:rPr>
              <a:t>duction in the cranial region.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121263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Genetic Regulation</a:t>
            </a:r>
          </a:p>
          <a:p>
            <a:pPr algn="just"/>
            <a:r>
              <a:rPr lang="en-US" sz="3200" dirty="0">
                <a:latin typeface="Agency FB" panose="020B0503020202020204" pitchFamily="34" charset="0"/>
              </a:rPr>
              <a:t>HNF-3B maintains the primitive node after Nodal initiates and maintains the primitive streak. </a:t>
            </a:r>
          </a:p>
          <a:p>
            <a:pPr lvl="1" algn="just"/>
            <a:r>
              <a:rPr lang="en-US" sz="3200" dirty="0">
                <a:latin typeface="Agency FB" panose="020B0503020202020204" pitchFamily="34" charset="0"/>
              </a:rPr>
              <a:t>Induces regional specificity in the forebrain and midbrain areas</a:t>
            </a:r>
          </a:p>
          <a:p>
            <a:pPr lvl="1" algn="just"/>
            <a:r>
              <a:rPr lang="en-US" sz="3200" dirty="0">
                <a:latin typeface="Agency FB" panose="020B0503020202020204" pitchFamily="34" charset="0"/>
              </a:rPr>
              <a:t>Lack of HNF-3B – failure of embryo to gastrulate properly and lack of forebrain and midbrain structures.</a:t>
            </a:r>
          </a:p>
          <a:p>
            <a:pPr algn="just"/>
            <a:r>
              <a:rPr lang="en-US" sz="3200" dirty="0" err="1">
                <a:latin typeface="Agency FB" panose="020B0503020202020204" pitchFamily="34" charset="0"/>
              </a:rPr>
              <a:t>Goosecoid</a:t>
            </a:r>
            <a:r>
              <a:rPr lang="en-US" sz="3200" dirty="0">
                <a:latin typeface="Agency FB" panose="020B0503020202020204" pitchFamily="34" charset="0"/>
              </a:rPr>
              <a:t> – Activates inhibitors of BMP4 and contributes to regulation of head development.</a:t>
            </a:r>
          </a:p>
          <a:p>
            <a:pPr lvl="1" algn="just"/>
            <a:r>
              <a:rPr lang="en-US" sz="3200" dirty="0">
                <a:latin typeface="Agency FB" panose="020B0503020202020204" pitchFamily="34" charset="0"/>
              </a:rPr>
              <a:t>Its over/under-expression in lab animals results in severe malformations of the head region such as duplications similar to some types of conjoined twins.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015070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Genetic Regulation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p>
          <a:p>
            <a:pPr algn="just"/>
            <a:r>
              <a:rPr lang="en-US" sz="3200" b="1" dirty="0">
                <a:latin typeface="Agency FB" panose="020B0503020202020204" pitchFamily="34" charset="0"/>
              </a:rPr>
              <a:t>Brachyury T Gene</a:t>
            </a:r>
          </a:p>
          <a:p>
            <a:pPr lvl="1" algn="just"/>
            <a:r>
              <a:rPr lang="en-US" sz="3200" dirty="0">
                <a:latin typeface="Agency FB" panose="020B0503020202020204" pitchFamily="34" charset="0"/>
              </a:rPr>
              <a:t>Expressed in the node, notochord precursor cells and notochord.</a:t>
            </a:r>
          </a:p>
          <a:p>
            <a:pPr lvl="1" algn="just"/>
            <a:r>
              <a:rPr lang="en-US" sz="3200" dirty="0">
                <a:latin typeface="Agency FB" panose="020B0503020202020204" pitchFamily="34" charset="0"/>
              </a:rPr>
              <a:t>Regulates formation of dorsal mesoderm in the middle and caudal regions of the embryo.</a:t>
            </a:r>
          </a:p>
          <a:p>
            <a:pPr lvl="1" algn="just"/>
            <a:r>
              <a:rPr lang="en-US" sz="3200" dirty="0">
                <a:latin typeface="Agency FB" panose="020B0503020202020204" pitchFamily="34" charset="0"/>
              </a:rPr>
              <a:t>Essential for cell migration through the primitive streak.</a:t>
            </a:r>
          </a:p>
          <a:p>
            <a:pPr lvl="1" algn="just"/>
            <a:r>
              <a:rPr lang="en-US" sz="3200" dirty="0">
                <a:latin typeface="Agency FB" panose="020B0503020202020204" pitchFamily="34" charset="0"/>
              </a:rPr>
              <a:t>Encodes the T-box, a sequence –specific DNA binding protein that functions as a transcription factor.</a:t>
            </a:r>
          </a:p>
          <a:p>
            <a:pPr lvl="2" algn="just"/>
            <a:r>
              <a:rPr lang="en-US" sz="3200" dirty="0">
                <a:latin typeface="Agency FB" panose="020B0503020202020204" pitchFamily="34" charset="0"/>
              </a:rPr>
              <a:t>More that 20 genes that influence mesoderm formation in these regions.</a:t>
            </a:r>
          </a:p>
          <a:p>
            <a:pPr lvl="2" algn="just"/>
            <a:r>
              <a:rPr lang="en-US" sz="3200" dirty="0">
                <a:latin typeface="Agency FB" panose="020B0503020202020204" pitchFamily="34" charset="0"/>
              </a:rPr>
              <a:t>Absence results in shortening of the embryonic axis(caudal dysgenesis).</a:t>
            </a:r>
          </a:p>
          <a:p>
            <a:pPr lvl="2" algn="just"/>
            <a:r>
              <a:rPr lang="en-US" sz="3200" dirty="0">
                <a:latin typeface="Agency FB" panose="020B0503020202020204" pitchFamily="34" charset="0"/>
              </a:rPr>
              <a:t>Degree of shortening depends on time at which Brachyury becomes deficient.</a:t>
            </a:r>
          </a:p>
          <a:p>
            <a:endParaRPr lang="en-US" dirty="0"/>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037753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Laterality (Left-Right-Sidedness)</a:t>
            </a:r>
          </a:p>
          <a:p>
            <a:pPr algn="just"/>
            <a:r>
              <a:rPr lang="en-US" sz="3200" dirty="0">
                <a:latin typeface="Agency FB" panose="020B0503020202020204" pitchFamily="34" charset="0"/>
              </a:rPr>
              <a:t>Cells in the node &amp; primitive streak secrete FGF8 which induces expression of Nodal, only on the left side of the embryo.</a:t>
            </a:r>
          </a:p>
          <a:p>
            <a:pPr algn="just"/>
            <a:r>
              <a:rPr lang="en-US" sz="3200" dirty="0">
                <a:latin typeface="Agency FB" panose="020B0503020202020204" pitchFamily="34" charset="0"/>
              </a:rPr>
              <a:t>As neural plate is established, </a:t>
            </a:r>
            <a:r>
              <a:rPr lang="en-US" sz="3200" dirty="0">
                <a:solidFill>
                  <a:srgbClr val="FF0000"/>
                </a:solidFill>
                <a:highlight>
                  <a:srgbClr val="FFFF00"/>
                </a:highlight>
                <a:latin typeface="Agency FB" panose="020B0503020202020204" pitchFamily="34" charset="0"/>
              </a:rPr>
              <a:t>Nodal &amp; LEFTY2 upregulate PITX 2, a </a:t>
            </a:r>
            <a:r>
              <a:rPr lang="en-US" sz="3200" dirty="0" err="1">
                <a:solidFill>
                  <a:srgbClr val="FF0000"/>
                </a:solidFill>
                <a:highlight>
                  <a:srgbClr val="FFFF00"/>
                </a:highlight>
                <a:latin typeface="Agency FB" panose="020B0503020202020204" pitchFamily="34" charset="0"/>
              </a:rPr>
              <a:t>homebox</a:t>
            </a:r>
            <a:r>
              <a:rPr lang="en-US" sz="3200" dirty="0">
                <a:solidFill>
                  <a:srgbClr val="FF0000"/>
                </a:solidFill>
                <a:highlight>
                  <a:srgbClr val="FFFF00"/>
                </a:highlight>
                <a:latin typeface="Agency FB" panose="020B0503020202020204" pitchFamily="34" charset="0"/>
              </a:rPr>
              <a:t> containing transcription factor responsible for establishing left-sidedness</a:t>
            </a:r>
            <a:r>
              <a:rPr lang="en-US" sz="3200" dirty="0">
                <a:latin typeface="Agency FB" panose="020B0503020202020204" pitchFamily="34" charset="0"/>
              </a:rPr>
              <a:t>.</a:t>
            </a:r>
          </a:p>
          <a:p>
            <a:pPr algn="just"/>
            <a:r>
              <a:rPr lang="en-US" sz="3200" dirty="0">
                <a:latin typeface="Agency FB" panose="020B0503020202020204" pitchFamily="34" charset="0"/>
              </a:rPr>
              <a:t>Its expression is repeated on the left side of the heart, stomach &amp; gut primordia as they assume their normal asymmetrical positions.</a:t>
            </a:r>
          </a:p>
          <a:p>
            <a:pPr algn="just"/>
            <a:r>
              <a:rPr lang="en-US" sz="3200" b="1" dirty="0">
                <a:highlight>
                  <a:srgbClr val="FFFF00"/>
                </a:highlight>
                <a:latin typeface="Agency FB" panose="020B0503020202020204" pitchFamily="34" charset="0"/>
              </a:rPr>
              <a:t>Ectopic expression - laterality defects occur </a:t>
            </a:r>
          </a:p>
          <a:p>
            <a:pPr lvl="1" algn="just"/>
            <a:r>
              <a:rPr lang="en-US" sz="3200" dirty="0">
                <a:latin typeface="Agency FB" panose="020B0503020202020204" pitchFamily="34" charset="0"/>
              </a:rPr>
              <a:t>Situs inversus</a:t>
            </a:r>
          </a:p>
          <a:p>
            <a:pPr lvl="1" algn="just"/>
            <a:r>
              <a:rPr lang="en-US" sz="3200" dirty="0" err="1">
                <a:latin typeface="Agency FB" panose="020B0503020202020204" pitchFamily="34" charset="0"/>
              </a:rPr>
              <a:t>Dextocardia</a:t>
            </a:r>
            <a:r>
              <a:rPr lang="en-US" sz="3200" dirty="0">
                <a:latin typeface="Agency FB" panose="020B0503020202020204" pitchFamily="34" charset="0"/>
              </a:rPr>
              <a:t> (placement of the heart to the right)</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189966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a:t>
            </a:r>
            <a:r>
              <a:rPr lang="en-US" sz="3500" b="1" dirty="0">
                <a:solidFill>
                  <a:srgbClr val="FF0000"/>
                </a:solidFill>
                <a:latin typeface="Agency FB" panose="020B0503020202020204" pitchFamily="34" charset="0"/>
              </a:rPr>
              <a:t>Genetic Regulation</a:t>
            </a:r>
          </a:p>
          <a:p>
            <a:pPr algn="just"/>
            <a:r>
              <a:rPr lang="en-US" sz="3200" dirty="0">
                <a:latin typeface="Agency FB" panose="020B0503020202020204" pitchFamily="34" charset="0"/>
              </a:rPr>
              <a:t>Repressors for left-</a:t>
            </a:r>
            <a:r>
              <a:rPr lang="en-US" sz="3200" dirty="0" err="1">
                <a:latin typeface="Agency FB" panose="020B0503020202020204" pitchFamily="34" charset="0"/>
              </a:rPr>
              <a:t>ssided</a:t>
            </a:r>
            <a:r>
              <a:rPr lang="en-US" sz="3200" dirty="0">
                <a:latin typeface="Agency FB" panose="020B0503020202020204" pitchFamily="34" charset="0"/>
              </a:rPr>
              <a:t> gene expression on the right:</a:t>
            </a:r>
          </a:p>
          <a:p>
            <a:pPr lvl="1" algn="just"/>
            <a:r>
              <a:rPr lang="en-US" sz="3200" dirty="0">
                <a:latin typeface="Agency FB" panose="020B0503020202020204" pitchFamily="34" charset="0"/>
              </a:rPr>
              <a:t>LEFTY expressed on the left side of the floor plate of the neural tube</a:t>
            </a:r>
          </a:p>
          <a:p>
            <a:pPr lvl="1" algn="just"/>
            <a:r>
              <a:rPr lang="en-US" sz="3200" dirty="0">
                <a:latin typeface="Agency FB" panose="020B0503020202020204" pitchFamily="34" charset="0"/>
              </a:rPr>
              <a:t>Sonic hedgehog (SHH) </a:t>
            </a:r>
          </a:p>
          <a:p>
            <a:pPr algn="just"/>
            <a:r>
              <a:rPr lang="en-US" sz="3200" dirty="0">
                <a:latin typeface="Agency FB" panose="020B0503020202020204" pitchFamily="34" charset="0"/>
              </a:rPr>
              <a:t>Brachyury (T) gene essential for expression of Nodal, LEFTY-1 and LEFTY-2</a:t>
            </a: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20291"/>
            <a:ext cx="10058400" cy="3551382"/>
          </a:xfrm>
          <a:prstGeom prst="rect">
            <a:avLst/>
          </a:prstGeom>
        </p:spPr>
      </p:pic>
    </p:spTree>
    <p:extLst>
      <p:ext uri="{BB962C8B-B14F-4D97-AF65-F5344CB8AC3E}">
        <p14:creationId xmlns:p14="http://schemas.microsoft.com/office/powerpoint/2010/main" val="2680954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28 Day Menstrual Cycle </a:t>
            </a:r>
            <a:endParaRPr lang="en-US" sz="35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8EFC3971-8D6E-8348-8EA9-486DD192182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018" r="1135"/>
          <a:stretch/>
        </p:blipFill>
        <p:spPr>
          <a:xfrm>
            <a:off x="498764" y="886690"/>
            <a:ext cx="11249891" cy="5779923"/>
          </a:xfrm>
          <a:prstGeom prst="rect">
            <a:avLst/>
          </a:prstGeom>
        </p:spPr>
      </p:pic>
    </p:spTree>
    <p:extLst>
      <p:ext uri="{BB962C8B-B14F-4D97-AF65-F5344CB8AC3E}">
        <p14:creationId xmlns:p14="http://schemas.microsoft.com/office/powerpoint/2010/main" val="3718412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500" b="1" dirty="0">
                <a:solidFill>
                  <a:srgbClr val="FF0000"/>
                </a:solidFill>
                <a:highlight>
                  <a:srgbClr val="FFFF00"/>
                </a:highlight>
                <a:latin typeface="Agency FB" panose="020B0503020202020204" pitchFamily="34" charset="0"/>
              </a:rPr>
              <a:t>Fate of Epiblast Cells</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10" y="1177636"/>
            <a:ext cx="10280072" cy="5488978"/>
          </a:xfrm>
          <a:prstGeom prst="rect">
            <a:avLst/>
          </a:prstGeom>
        </p:spPr>
      </p:pic>
    </p:spTree>
    <p:extLst>
      <p:ext uri="{BB962C8B-B14F-4D97-AF65-F5344CB8AC3E}">
        <p14:creationId xmlns:p14="http://schemas.microsoft.com/office/powerpoint/2010/main" val="566935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Cranial region – prechordal plate and notochord</a:t>
            </a:r>
          </a:p>
          <a:p>
            <a:pPr algn="just"/>
            <a:r>
              <a:rPr lang="en-US" sz="3200" dirty="0">
                <a:latin typeface="Agency FB" panose="020B0503020202020204" pitchFamily="34" charset="0"/>
              </a:rPr>
              <a:t>Lateral edges of the node and cranial end of the streak - Paraxial mesoderm -</a:t>
            </a:r>
            <a:r>
              <a:rPr lang="en-US" sz="3200" dirty="0" err="1">
                <a:latin typeface="Agency FB" panose="020B0503020202020204" pitchFamily="34" charset="0"/>
              </a:rPr>
              <a:t>somitomeres</a:t>
            </a:r>
            <a:r>
              <a:rPr lang="en-US" sz="3200" dirty="0">
                <a:latin typeface="Agency FB" panose="020B0503020202020204" pitchFamily="34" charset="0"/>
              </a:rPr>
              <a:t> and </a:t>
            </a:r>
            <a:r>
              <a:rPr lang="en-US" sz="3200" dirty="0" err="1">
                <a:latin typeface="Agency FB" panose="020B0503020202020204" pitchFamily="34" charset="0"/>
              </a:rPr>
              <a:t>somites</a:t>
            </a:r>
            <a:endParaRPr lang="en-US" sz="3200" dirty="0">
              <a:latin typeface="Agency FB" panose="020B0503020202020204" pitchFamily="34" charset="0"/>
            </a:endParaRPr>
          </a:p>
          <a:p>
            <a:pPr algn="just"/>
            <a:r>
              <a:rPr lang="en-US" sz="3200" dirty="0" err="1">
                <a:latin typeface="Agency FB" panose="020B0503020202020204" pitchFamily="34" charset="0"/>
              </a:rPr>
              <a:t>Midstreak</a:t>
            </a:r>
            <a:r>
              <a:rPr lang="en-US" sz="3200" dirty="0">
                <a:latin typeface="Agency FB" panose="020B0503020202020204" pitchFamily="34" charset="0"/>
              </a:rPr>
              <a:t> region- Intermediate mesoderm – Urogenital system</a:t>
            </a:r>
          </a:p>
          <a:p>
            <a:pPr algn="just"/>
            <a:r>
              <a:rPr lang="en-US" sz="3200" dirty="0">
                <a:latin typeface="Agency FB" panose="020B0503020202020204" pitchFamily="34" charset="0"/>
              </a:rPr>
              <a:t>Caudal part of the streak- Lateral plate mesoderm –Body wall</a:t>
            </a:r>
          </a:p>
          <a:p>
            <a:pPr algn="just"/>
            <a:r>
              <a:rPr lang="en-US" sz="3200" dirty="0">
                <a:latin typeface="Agency FB" panose="020B0503020202020204" pitchFamily="34" charset="0"/>
              </a:rPr>
              <a:t>Caudal-most part - Extraembryonic mesoderm –Chorion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810594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Growth of Embryonic Disc</a:t>
            </a:r>
          </a:p>
          <a:p>
            <a:pPr algn="just"/>
            <a:r>
              <a:rPr lang="en-US" sz="3200" dirty="0">
                <a:latin typeface="Agency FB" panose="020B0503020202020204" pitchFamily="34" charset="0"/>
              </a:rPr>
              <a:t>Initially flat and almost round</a:t>
            </a:r>
          </a:p>
          <a:p>
            <a:pPr algn="just"/>
            <a:r>
              <a:rPr lang="en-US" sz="3200" dirty="0">
                <a:latin typeface="Agency FB" panose="020B0503020202020204" pitchFamily="34" charset="0"/>
              </a:rPr>
              <a:t>Gradually elongates with a broad cephalic end and narrow caudal end until the end of week 4. </a:t>
            </a:r>
          </a:p>
          <a:p>
            <a:pPr algn="just"/>
            <a:r>
              <a:rPr lang="en-US" sz="3200" dirty="0">
                <a:latin typeface="Agency FB" panose="020B0503020202020204" pitchFamily="34" charset="0"/>
              </a:rPr>
              <a:t>Streak then regresses until it disappears.</a:t>
            </a:r>
          </a:p>
          <a:p>
            <a:pPr algn="just"/>
            <a:r>
              <a:rPr lang="en-US" sz="3200" dirty="0">
                <a:latin typeface="Agency FB" panose="020B0503020202020204" pitchFamily="34" charset="0"/>
              </a:rPr>
              <a:t>Differentiation in the cranial region begins by mid-week 3 and end of week 4 in caudal region.</a:t>
            </a:r>
          </a:p>
          <a:p>
            <a:pPr algn="just"/>
            <a:r>
              <a:rPr lang="en-US" sz="3200" dirty="0">
                <a:latin typeface="Agency FB" panose="020B0503020202020204" pitchFamily="34" charset="0"/>
              </a:rPr>
              <a:t>Embryo develops cranio-caudally.</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062542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Clinical Correlates</a:t>
            </a:r>
          </a:p>
          <a:p>
            <a:pPr algn="just"/>
            <a:r>
              <a:rPr lang="en-US" sz="3200" dirty="0">
                <a:latin typeface="Agency FB" panose="020B0503020202020204" pitchFamily="34" charset="0"/>
              </a:rPr>
              <a:t>Highly sensitive to teratogenic insult such as high doses of alcohol. </a:t>
            </a:r>
          </a:p>
          <a:p>
            <a:pPr algn="just"/>
            <a:r>
              <a:rPr lang="en-US" sz="3200" dirty="0">
                <a:latin typeface="Agency FB" panose="020B0503020202020204" pitchFamily="34" charset="0"/>
              </a:rPr>
              <a:t>Many women may still be expecting menses and may nit take necessary precaution.</a:t>
            </a:r>
          </a:p>
          <a:p>
            <a:pPr algn="just"/>
            <a:r>
              <a:rPr lang="en-US" sz="3200" b="1" dirty="0">
                <a:highlight>
                  <a:srgbClr val="FFFF00"/>
                </a:highlight>
                <a:latin typeface="Agency FB" panose="020B0503020202020204" pitchFamily="34" charset="0"/>
              </a:rPr>
              <a:t>Holoprosencephal</a:t>
            </a:r>
            <a:r>
              <a:rPr lang="en-US" sz="3200" b="1" dirty="0">
                <a:latin typeface="Agency FB" panose="020B0503020202020204" pitchFamily="34" charset="0"/>
              </a:rPr>
              <a:t>y</a:t>
            </a:r>
            <a:r>
              <a:rPr lang="en-US" sz="3200" dirty="0">
                <a:latin typeface="Agency FB" panose="020B0503020202020204" pitchFamily="34" charset="0"/>
              </a:rPr>
              <a:t> – deficiency in the midline in craniofacial structures</a:t>
            </a:r>
          </a:p>
          <a:p>
            <a:pPr lvl="1" algn="just"/>
            <a:r>
              <a:rPr lang="en-US" sz="3200" dirty="0">
                <a:latin typeface="Agency FB" panose="020B0503020202020204" pitchFamily="34" charset="0"/>
              </a:rPr>
              <a:t>Small forebrain</a:t>
            </a:r>
          </a:p>
          <a:p>
            <a:pPr lvl="1" algn="just"/>
            <a:r>
              <a:rPr lang="en-US" sz="3200" dirty="0">
                <a:latin typeface="Agency FB" panose="020B0503020202020204" pitchFamily="34" charset="0"/>
              </a:rPr>
              <a:t>Lateral ventricles merge into one</a:t>
            </a:r>
          </a:p>
          <a:p>
            <a:pPr lvl="1" algn="just"/>
            <a:r>
              <a:rPr lang="en-US" sz="3200" dirty="0">
                <a:latin typeface="Agency FB" panose="020B0503020202020204" pitchFamily="34" charset="0"/>
              </a:rPr>
              <a:t>Hypotelorism</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074227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Disruption of Gastrulation</a:t>
            </a:r>
          </a:p>
          <a:p>
            <a:pPr algn="just"/>
            <a:r>
              <a:rPr lang="en-US" sz="3200" b="1" dirty="0">
                <a:highlight>
                  <a:srgbClr val="FFFF00"/>
                </a:highlight>
                <a:latin typeface="Agency FB" panose="020B0503020202020204" pitchFamily="34" charset="0"/>
              </a:rPr>
              <a:t>Caudal Dysgenesis (</a:t>
            </a:r>
            <a:r>
              <a:rPr lang="en-US" sz="3200" b="1" dirty="0" err="1">
                <a:highlight>
                  <a:srgbClr val="FFFF00"/>
                </a:highlight>
                <a:latin typeface="Agency FB" panose="020B0503020202020204" pitchFamily="34" charset="0"/>
              </a:rPr>
              <a:t>Sirenomelia</a:t>
            </a:r>
            <a:r>
              <a:rPr lang="en-US" sz="3200" b="1" dirty="0">
                <a:highlight>
                  <a:srgbClr val="FFFF00"/>
                </a:highlight>
                <a:latin typeface="Agency FB" panose="020B0503020202020204" pitchFamily="34" charset="0"/>
              </a:rPr>
              <a:t>)</a:t>
            </a:r>
          </a:p>
          <a:p>
            <a:pPr lvl="1" algn="just"/>
            <a:r>
              <a:rPr lang="en-US" sz="3200" dirty="0">
                <a:latin typeface="Agency FB" panose="020B0503020202020204" pitchFamily="34" charset="0"/>
              </a:rPr>
              <a:t>Insufficient mesoderm formed in the </a:t>
            </a:r>
            <a:r>
              <a:rPr lang="en-US" sz="3200" dirty="0" err="1">
                <a:latin typeface="Agency FB" panose="020B0503020202020204" pitchFamily="34" charset="0"/>
              </a:rPr>
              <a:t>caudalmost</a:t>
            </a:r>
            <a:r>
              <a:rPr lang="en-US" sz="3200" dirty="0">
                <a:latin typeface="Agency FB" panose="020B0503020202020204" pitchFamily="34" charset="0"/>
              </a:rPr>
              <a:t> region.</a:t>
            </a:r>
          </a:p>
          <a:p>
            <a:pPr lvl="1" algn="just"/>
            <a:r>
              <a:rPr lang="en-US" sz="3200" dirty="0">
                <a:latin typeface="Agency FB" panose="020B0503020202020204" pitchFamily="34" charset="0"/>
              </a:rPr>
              <a:t>Abnormalities in lower limb, urogenital system(intermediate mesoderm) and lumbosacral vertebrae.</a:t>
            </a:r>
          </a:p>
          <a:p>
            <a:pPr lvl="1" algn="just"/>
            <a:r>
              <a:rPr lang="en-US" sz="3200" dirty="0">
                <a:latin typeface="Agency FB" panose="020B0503020202020204" pitchFamily="34" charset="0"/>
              </a:rPr>
              <a:t>Defects: hypoplasia and fusion of lower limbs; vertebral abnormalities; renal agenesis; imperforate anus; anomalies of genital organs</a:t>
            </a:r>
          </a:p>
          <a:p>
            <a:pPr lvl="1" algn="just"/>
            <a:r>
              <a:rPr lang="en-US" sz="3200" dirty="0">
                <a:latin typeface="Agency FB" panose="020B0503020202020204" pitchFamily="34" charset="0"/>
              </a:rPr>
              <a:t>Associated with maternal diabetes.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469095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r>
              <a:rPr lang="en-US" sz="3200" b="1" dirty="0">
                <a:highlight>
                  <a:srgbClr val="FFFF00"/>
                </a:highlight>
                <a:latin typeface="Agency FB" panose="020B0503020202020204" pitchFamily="34" charset="0"/>
              </a:rPr>
              <a:t>Situs Inversus</a:t>
            </a:r>
          </a:p>
          <a:p>
            <a:pPr lvl="1"/>
            <a:r>
              <a:rPr lang="en-US" sz="3200" dirty="0">
                <a:latin typeface="Agency FB" panose="020B0503020202020204" pitchFamily="34" charset="0"/>
              </a:rPr>
              <a:t>Transposition of viscera in the thorax and abdomen and other structural abnormalities.</a:t>
            </a:r>
          </a:p>
          <a:p>
            <a:pPr lvl="1"/>
            <a:r>
              <a:rPr lang="en-US" sz="3200" dirty="0">
                <a:latin typeface="Agency FB" panose="020B0503020202020204" pitchFamily="34" charset="0"/>
              </a:rPr>
              <a:t>20% with complete situs inversus have Kartagener’s syndrome( abnormal cilia)</a:t>
            </a: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565" y="2299855"/>
            <a:ext cx="9102436" cy="4558145"/>
          </a:xfrm>
          <a:prstGeom prst="rect">
            <a:avLst/>
          </a:prstGeom>
        </p:spPr>
      </p:pic>
    </p:spTree>
    <p:extLst>
      <p:ext uri="{BB962C8B-B14F-4D97-AF65-F5344CB8AC3E}">
        <p14:creationId xmlns:p14="http://schemas.microsoft.com/office/powerpoint/2010/main" val="1339282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Laterality Sequences</a:t>
            </a:r>
          </a:p>
          <a:p>
            <a:pPr lvl="1" algn="just"/>
            <a:r>
              <a:rPr lang="en-US" sz="3200" dirty="0">
                <a:latin typeface="Agency FB" panose="020B0503020202020204" pitchFamily="34" charset="0"/>
              </a:rPr>
              <a:t>No complete Situs inversus</a:t>
            </a:r>
          </a:p>
          <a:p>
            <a:pPr lvl="1" algn="just"/>
            <a:r>
              <a:rPr lang="en-US" sz="3200" dirty="0">
                <a:latin typeface="Agency FB" panose="020B0503020202020204" pitchFamily="34" charset="0"/>
              </a:rPr>
              <a:t>Predominantly bilaterally left or right sided</a:t>
            </a:r>
          </a:p>
          <a:p>
            <a:pPr lvl="1" algn="just"/>
            <a:r>
              <a:rPr lang="en-US" sz="3200" dirty="0">
                <a:latin typeface="Agency FB" panose="020B0503020202020204" pitchFamily="34" charset="0"/>
              </a:rPr>
              <a:t>Spleen </a:t>
            </a:r>
          </a:p>
          <a:p>
            <a:pPr lvl="2" algn="just"/>
            <a:r>
              <a:rPr lang="en-US" sz="3200" dirty="0">
                <a:latin typeface="Agency FB" panose="020B0503020202020204" pitchFamily="34" charset="0"/>
              </a:rPr>
              <a:t>Left-sided bilaterality - </a:t>
            </a:r>
            <a:r>
              <a:rPr lang="en-US" sz="3200" dirty="0" err="1">
                <a:latin typeface="Agency FB" panose="020B0503020202020204" pitchFamily="34" charset="0"/>
              </a:rPr>
              <a:t>Polysplenia</a:t>
            </a:r>
            <a:endParaRPr lang="en-US" sz="3200" dirty="0">
              <a:latin typeface="Agency FB" panose="020B0503020202020204" pitchFamily="34" charset="0"/>
            </a:endParaRPr>
          </a:p>
          <a:p>
            <a:pPr lvl="2" algn="just"/>
            <a:r>
              <a:rPr lang="en-US" sz="3200" dirty="0">
                <a:latin typeface="Agency FB" panose="020B0503020202020204" pitchFamily="34" charset="0"/>
              </a:rPr>
              <a:t>Right-sided – Asplenia/ hypoplastic spleen</a:t>
            </a:r>
          </a:p>
          <a:p>
            <a:pPr lvl="1" algn="just"/>
            <a:r>
              <a:rPr lang="en-US" sz="3200" dirty="0">
                <a:latin typeface="Agency FB" panose="020B0503020202020204" pitchFamily="34" charset="0"/>
              </a:rPr>
              <a:t>Other malformations, especially heart defects</a:t>
            </a:r>
          </a:p>
          <a:p>
            <a:pPr lvl="1" algn="just"/>
            <a:r>
              <a:rPr lang="en-US" sz="3200" dirty="0">
                <a:latin typeface="Agency FB" panose="020B0503020202020204" pitchFamily="34" charset="0"/>
              </a:rPr>
              <a:t>Disruption of the neurotransmitter serotonin (5HT) signaling results in cases of situs inversus, </a:t>
            </a:r>
            <a:r>
              <a:rPr lang="en-US" sz="3200" dirty="0" err="1">
                <a:latin typeface="Agency FB" panose="020B0503020202020204" pitchFamily="34" charset="0"/>
              </a:rPr>
              <a:t>dextocardia</a:t>
            </a:r>
            <a:r>
              <a:rPr lang="en-US" sz="3200" dirty="0">
                <a:latin typeface="Agency FB" panose="020B0503020202020204" pitchFamily="34" charset="0"/>
              </a:rPr>
              <a:t> and heart defects as seen in children born to mothers who take antidepressants(SSRIs)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2230306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Tumors of Gastrulation</a:t>
            </a:r>
          </a:p>
          <a:p>
            <a:pPr lvl="1" algn="just"/>
            <a:r>
              <a:rPr lang="en-US" sz="3200" dirty="0">
                <a:latin typeface="Agency FB" panose="020B0503020202020204" pitchFamily="34" charset="0"/>
              </a:rPr>
              <a:t>Persistent remnants of the primitive streak in the sacrococcygeal region.</a:t>
            </a:r>
          </a:p>
          <a:p>
            <a:pPr lvl="1" algn="just"/>
            <a:r>
              <a:rPr lang="en-US" sz="3200" dirty="0">
                <a:latin typeface="Agency FB" panose="020B0503020202020204" pitchFamily="34" charset="0"/>
              </a:rPr>
              <a:t>Clusters of pluripotent cells proliferate and form sacrococcygeal teratomas</a:t>
            </a:r>
          </a:p>
          <a:p>
            <a:pPr lvl="2" algn="just"/>
            <a:r>
              <a:rPr lang="en-US" sz="3200" dirty="0">
                <a:latin typeface="Agency FB" panose="020B0503020202020204" pitchFamily="34" charset="0"/>
              </a:rPr>
              <a:t>Most common tumor in newborns(1 in 37000)</a:t>
            </a:r>
          </a:p>
          <a:p>
            <a:pPr lvl="2" algn="just"/>
            <a:r>
              <a:rPr lang="en-US" sz="3200" dirty="0">
                <a:latin typeface="Agency FB" panose="020B0503020202020204" pitchFamily="34" charset="0"/>
              </a:rPr>
              <a:t>Cells from all 3 germ layers</a:t>
            </a:r>
          </a:p>
          <a:p>
            <a:pPr lvl="1" algn="just"/>
            <a:r>
              <a:rPr lang="en-US" sz="3200" dirty="0">
                <a:latin typeface="Agency FB" panose="020B0503020202020204" pitchFamily="34" charset="0"/>
              </a:rPr>
              <a:t>Primordial germ cells that fail to migrate to gonadal ridge may give rise to teratomas</a:t>
            </a:r>
          </a:p>
          <a:p>
            <a:pPr lvl="1" algn="just"/>
            <a:r>
              <a:rPr lang="en-US" sz="3200" dirty="0">
                <a:latin typeface="Agency FB" panose="020B0503020202020204" pitchFamily="34" charset="0"/>
              </a:rPr>
              <a:t>Chordoma: a tumor that arises from remnants of the notochord, found either intracranially or in the sacral region </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342356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Disruption of gastrulation</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509" y="1881043"/>
            <a:ext cx="5121491" cy="43513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81043"/>
            <a:ext cx="5257801" cy="4351338"/>
          </a:xfrm>
          <a:prstGeom prst="rect">
            <a:avLst/>
          </a:prstGeom>
        </p:spPr>
      </p:pic>
    </p:spTree>
    <p:extLst>
      <p:ext uri="{BB962C8B-B14F-4D97-AF65-F5344CB8AC3E}">
        <p14:creationId xmlns:p14="http://schemas.microsoft.com/office/powerpoint/2010/main" val="465949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4800" dirty="0">
                <a:latin typeface="Agency FB" panose="020B0503020202020204" pitchFamily="34" charset="0"/>
              </a:rPr>
              <a:t>Development of Trophoblast</a:t>
            </a:r>
            <a:endParaRPr lang="en-US" sz="3200" dirty="0">
              <a:latin typeface="Agency FB" panose="020B0503020202020204" pitchFamily="34" charset="0"/>
            </a:endParaRPr>
          </a:p>
          <a:p>
            <a:pPr algn="just"/>
            <a:r>
              <a:rPr lang="en-US" sz="3200" dirty="0">
                <a:latin typeface="Agency FB" panose="020B0503020202020204" pitchFamily="34" charset="0"/>
              </a:rPr>
              <a:t>Simultaneously, the trophoblast progresses rapidly.</a:t>
            </a:r>
          </a:p>
          <a:p>
            <a:pPr algn="just"/>
            <a:r>
              <a:rPr lang="en-US" sz="3200" dirty="0">
                <a:latin typeface="Agency FB" panose="020B0503020202020204" pitchFamily="34" charset="0"/>
              </a:rPr>
              <a:t> Primary villi obtain a mesenchymal core in which small capillaries arise. </a:t>
            </a:r>
          </a:p>
          <a:p>
            <a:pPr algn="just"/>
            <a:r>
              <a:rPr lang="en-US" sz="3200" dirty="0">
                <a:latin typeface="Agency FB" panose="020B0503020202020204" pitchFamily="34" charset="0"/>
              </a:rPr>
              <a:t>These villous capillaries will make contact with capillaries in the chorionic plate and connecting stalk, rendering the villous system  ready to supply the embryo with its nutrients and oxygen.</a:t>
            </a: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5" y="3643745"/>
            <a:ext cx="10515600" cy="3214255"/>
          </a:xfrm>
          <a:prstGeom prst="rect">
            <a:avLst/>
          </a:prstGeom>
        </p:spPr>
      </p:pic>
    </p:spTree>
    <p:extLst>
      <p:ext uri="{BB962C8B-B14F-4D97-AF65-F5344CB8AC3E}">
        <p14:creationId xmlns:p14="http://schemas.microsoft.com/office/powerpoint/2010/main" val="523657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28 Day Menstrual Cycle </a:t>
            </a:r>
            <a:endParaRPr lang="en-US" sz="3500" dirty="0">
              <a:latin typeface="Agency FB" panose="020B0503020202020204" pitchFamily="34" charset="0"/>
            </a:endParaRPr>
          </a:p>
        </p:txBody>
      </p:sp>
      <p:pic>
        <p:nvPicPr>
          <p:cNvPr id="4" name="Picture 3" descr="Diagram of menstrual cycle&#10;&#10;Description automatically generated">
            <a:extLst>
              <a:ext uri="{FF2B5EF4-FFF2-40B4-BE49-F238E27FC236}">
                <a16:creationId xmlns:a16="http://schemas.microsoft.com/office/drawing/2014/main" id="{06EFFA70-47E9-5FE9-9183-762057637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678873"/>
            <a:ext cx="11408734" cy="5987742"/>
          </a:xfrm>
          <a:prstGeom prst="rect">
            <a:avLst/>
          </a:prstGeom>
        </p:spPr>
      </p:pic>
    </p:spTree>
    <p:extLst>
      <p:ext uri="{BB962C8B-B14F-4D97-AF65-F5344CB8AC3E}">
        <p14:creationId xmlns:p14="http://schemas.microsoft.com/office/powerpoint/2010/main" val="4231655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4800" dirty="0"/>
              <a:t>Development of Trophoblast</a:t>
            </a:r>
          </a:p>
          <a:p>
            <a:pPr algn="just"/>
            <a:endParaRPr lang="en-US" sz="3200" dirty="0">
              <a:latin typeface="Agency FB" panose="020B0503020202020204"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764" y="1825625"/>
            <a:ext cx="9670472" cy="4351338"/>
          </a:xfrm>
          <a:prstGeom prst="rect">
            <a:avLst/>
          </a:prstGeom>
        </p:spPr>
      </p:pic>
    </p:spTree>
    <p:extLst>
      <p:ext uri="{BB962C8B-B14F-4D97-AF65-F5344CB8AC3E}">
        <p14:creationId xmlns:p14="http://schemas.microsoft.com/office/powerpoint/2010/main" val="3883625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228600" lvl="1" algn="just">
              <a:spcBef>
                <a:spcPts val="1000"/>
              </a:spcBef>
            </a:pPr>
            <a:r>
              <a:rPr lang="en-US" sz="3200" b="1" dirty="0">
                <a:highlight>
                  <a:srgbClr val="FFFF00"/>
                </a:highlight>
                <a:latin typeface="Agency FB" panose="020B0503020202020204" pitchFamily="34" charset="0"/>
              </a:rPr>
              <a:t>Hydatidiform mole:</a:t>
            </a:r>
            <a:r>
              <a:rPr lang="en-US" sz="3200" dirty="0">
                <a:latin typeface="Agency FB" panose="020B0503020202020204" pitchFamily="34" charset="0"/>
              </a:rPr>
              <a:t> results from the partial or complete replacement of the trophoblast by dilated villi </a:t>
            </a:r>
          </a:p>
          <a:p>
            <a:pPr marL="685800" lvl="2" algn="just">
              <a:spcBef>
                <a:spcPts val="1000"/>
              </a:spcBef>
            </a:pPr>
            <a:r>
              <a:rPr lang="en-US" sz="3200" dirty="0">
                <a:latin typeface="Agency FB" panose="020B0503020202020204" pitchFamily="34" charset="0"/>
              </a:rPr>
              <a:t> In a complete mole, there is no embryo; a haploid sperm fertilizes a blighted ovum and reduplicates so that the karyotype is 46,XX, with all chromosomes of paternal origin.</a:t>
            </a:r>
          </a:p>
          <a:p>
            <a:pPr marL="685800" lvl="2" algn="just">
              <a:spcBef>
                <a:spcPts val="1000"/>
              </a:spcBef>
            </a:pPr>
            <a:r>
              <a:rPr lang="en-US" sz="3200" dirty="0">
                <a:latin typeface="Agency FB" panose="020B0503020202020204" pitchFamily="34" charset="0"/>
              </a:rPr>
              <a:t>In a partial mole, there is a haploid set of maternal chromosomes and usually 2 sets of paternal chromosomes so that the typical karyotype is 69,XXY. </a:t>
            </a:r>
          </a:p>
          <a:p>
            <a:pPr marL="685800" lvl="2" algn="just">
              <a:spcBef>
                <a:spcPts val="1000"/>
              </a:spcBef>
            </a:pPr>
            <a:r>
              <a:rPr lang="en-US" sz="3200" dirty="0">
                <a:latin typeface="Agency FB" panose="020B0503020202020204" pitchFamily="34" charset="0"/>
              </a:rPr>
              <a:t>Molar pregnancies have high levels of </a:t>
            </a:r>
            <a:r>
              <a:rPr lang="en-US" sz="3200" dirty="0" err="1">
                <a:latin typeface="Agency FB" panose="020B0503020202020204" pitchFamily="34" charset="0"/>
              </a:rPr>
              <a:t>hCG</a:t>
            </a:r>
            <a:r>
              <a:rPr lang="en-US" sz="3200" dirty="0">
                <a:latin typeface="Agency FB" panose="020B0503020202020204" pitchFamily="34" charset="0"/>
              </a:rPr>
              <a:t>, and 20% develop into a malignant trophoblastic disease, including choriocarcinoma</a:t>
            </a:r>
          </a:p>
          <a:p>
            <a:pPr marL="457200" lvl="2" indent="0" algn="just">
              <a:spcBef>
                <a:spcPts val="1000"/>
              </a:spcBef>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7587486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ctr"/>
            <a:endParaRPr lang="en-US" sz="4400" b="1" dirty="0">
              <a:solidFill>
                <a:srgbClr val="FF0000"/>
              </a:solidFill>
              <a:latin typeface="Agency FB" panose="020B0503020202020204" pitchFamily="34" charset="0"/>
            </a:endParaRPr>
          </a:p>
          <a:p>
            <a:pPr algn="ctr"/>
            <a:endParaRPr lang="en-US" sz="4400" b="1" dirty="0">
              <a:solidFill>
                <a:srgbClr val="FF0000"/>
              </a:solidFill>
              <a:latin typeface="Agency FB" panose="020B0503020202020204" pitchFamily="34" charset="0"/>
            </a:endParaRPr>
          </a:p>
          <a:p>
            <a:pPr marL="0" indent="0" algn="ctr">
              <a:buNone/>
            </a:pPr>
            <a:r>
              <a:rPr lang="en-US" sz="4400" b="1" dirty="0">
                <a:solidFill>
                  <a:srgbClr val="FF0000"/>
                </a:solidFill>
                <a:latin typeface="Agency FB" panose="020B0503020202020204" pitchFamily="34" charset="0"/>
              </a:rPr>
              <a:t>Derivatives of the Ectodermal Germ Layer</a:t>
            </a:r>
          </a:p>
          <a:p>
            <a:pPr marL="0" indent="0" algn="ctr">
              <a:buNone/>
            </a:pPr>
            <a:r>
              <a:rPr lang="en-US" sz="3500" b="1" dirty="0">
                <a:solidFill>
                  <a:srgbClr val="FF0000"/>
                </a:solidFill>
                <a:latin typeface="Agency FB" panose="020B0503020202020204" pitchFamily="34" charset="0"/>
              </a:rPr>
              <a:t>Specialization of the Ectoderm </a:t>
            </a:r>
          </a:p>
          <a:p>
            <a:pPr algn="ctr"/>
            <a:endParaRPr lang="en-US" sz="4400" b="1" dirty="0">
              <a:solidFill>
                <a:srgbClr val="FF0000"/>
              </a:solidFill>
              <a:latin typeface="Agency FB" panose="020B0503020202020204" pitchFamily="34" charset="0"/>
            </a:endParaRPr>
          </a:p>
        </p:txBody>
      </p:sp>
    </p:spTree>
    <p:extLst>
      <p:ext uri="{BB962C8B-B14F-4D97-AF65-F5344CB8AC3E}">
        <p14:creationId xmlns:p14="http://schemas.microsoft.com/office/powerpoint/2010/main" val="2100810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Specialization of the Ectoderm </a:t>
            </a:r>
          </a:p>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Neurulation (Formation of the Neural Tube/Nervous System) </a:t>
            </a:r>
          </a:p>
          <a:p>
            <a:pPr algn="just"/>
            <a:r>
              <a:rPr lang="en-US" sz="3200" dirty="0">
                <a:latin typeface="Agency FB" panose="020B0503020202020204" pitchFamily="34" charset="0"/>
              </a:rPr>
              <a:t>First major event of organogenesis that takes place in the embryo.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Formation of the neural tube, that later develops into the central nervous system.</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Beginning of week 3, the notochord and its overlying mesoderm induce the overlying ectoderm to thicken and form the neural plate, whose cells become neuroectoderm.</a:t>
            </a:r>
          </a:p>
          <a:p>
            <a:pPr algn="just"/>
            <a:r>
              <a:rPr lang="en-US" sz="3200" dirty="0">
                <a:latin typeface="Agency FB" panose="020B0503020202020204" pitchFamily="34" charset="0"/>
              </a:rPr>
              <a:t> </a:t>
            </a:r>
          </a:p>
          <a:p>
            <a:pPr algn="just"/>
            <a:r>
              <a:rPr lang="en-US" sz="3200" dirty="0">
                <a:latin typeface="Agency FB" panose="020B0503020202020204" pitchFamily="34" charset="0"/>
              </a:rPr>
              <a:t>Series of molecular induction and regulation.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407488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lnSpcReduction="10000"/>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Neural Induction</a:t>
            </a:r>
          </a:p>
          <a:p>
            <a:pPr algn="just"/>
            <a:r>
              <a:rPr lang="en-US" sz="3200" dirty="0">
                <a:latin typeface="Agency FB" panose="020B0503020202020204" pitchFamily="34" charset="0"/>
              </a:rPr>
              <a:t>Fibroblast growth factor (FGF) signaling</a:t>
            </a:r>
          </a:p>
          <a:p>
            <a:pPr algn="just"/>
            <a:r>
              <a:rPr lang="en-US" sz="3200" dirty="0">
                <a:latin typeface="Agency FB" panose="020B0503020202020204" pitchFamily="34" charset="0"/>
              </a:rPr>
              <a:t>Bone morphogenetic protein 4 (BMP4) of the transforming growth factor B (TGF-B) family</a:t>
            </a:r>
          </a:p>
          <a:p>
            <a:pPr algn="just"/>
            <a:r>
              <a:rPr lang="en-US" sz="3200" dirty="0">
                <a:latin typeface="Agency FB" panose="020B0503020202020204" pitchFamily="34" charset="0"/>
              </a:rPr>
              <a:t>Ectoderm protected from exposure to BMPs becomes neural tissue </a:t>
            </a:r>
            <a:r>
              <a:rPr lang="en-US" sz="3200" dirty="0">
                <a:highlight>
                  <a:srgbClr val="FFFF00"/>
                </a:highlight>
                <a:latin typeface="Agency FB" panose="020B0503020202020204" pitchFamily="34" charset="0"/>
              </a:rPr>
              <a:t>- noggin, chordin, </a:t>
            </a:r>
            <a:r>
              <a:rPr lang="en-US" sz="3200" dirty="0" err="1">
                <a:highlight>
                  <a:srgbClr val="FFFF00"/>
                </a:highlight>
                <a:latin typeface="Agency FB" panose="020B0503020202020204" pitchFamily="34" charset="0"/>
              </a:rPr>
              <a:t>Follistatin</a:t>
            </a:r>
            <a:endParaRPr lang="en-US" sz="3200" dirty="0">
              <a:highlight>
                <a:srgbClr val="FFFF00"/>
              </a:highlight>
              <a:latin typeface="Agency FB" panose="020B0503020202020204" pitchFamily="34" charset="0"/>
            </a:endParaRPr>
          </a:p>
          <a:p>
            <a:pPr lvl="1" algn="just"/>
            <a:r>
              <a:rPr lang="en-US" sz="3200" dirty="0" err="1">
                <a:latin typeface="Agency FB" panose="020B0503020202020204" pitchFamily="34" charset="0"/>
              </a:rPr>
              <a:t>Neuralize</a:t>
            </a:r>
            <a:r>
              <a:rPr lang="en-US" sz="3200" dirty="0">
                <a:latin typeface="Agency FB" panose="020B0503020202020204" pitchFamily="34" charset="0"/>
              </a:rPr>
              <a:t> ectoderm</a:t>
            </a:r>
          </a:p>
          <a:p>
            <a:pPr lvl="1" algn="just"/>
            <a:r>
              <a:rPr lang="en-US" sz="3200" dirty="0" err="1">
                <a:latin typeface="Agency FB" panose="020B0503020202020204" pitchFamily="34" charset="0"/>
              </a:rPr>
              <a:t>Dorsalizes</a:t>
            </a:r>
            <a:r>
              <a:rPr lang="en-US" sz="3200" dirty="0">
                <a:latin typeface="Agency FB" panose="020B0503020202020204" pitchFamily="34" charset="0"/>
              </a:rPr>
              <a:t> mesoderm - notochord and paraxial mesoderm</a:t>
            </a:r>
          </a:p>
          <a:p>
            <a:pPr lvl="1" algn="just"/>
            <a:r>
              <a:rPr lang="en-US" sz="3200" dirty="0">
                <a:latin typeface="Agency FB" panose="020B0503020202020204" pitchFamily="34" charset="0"/>
              </a:rPr>
              <a:t>Induce forebrain and midbrain tissues</a:t>
            </a:r>
          </a:p>
          <a:p>
            <a:pPr algn="just"/>
            <a:r>
              <a:rPr lang="en-US" sz="3200" dirty="0">
                <a:latin typeface="Agency FB" panose="020B0503020202020204" pitchFamily="34" charset="0"/>
              </a:rPr>
              <a:t>WNT3a and FGF regulate caudal neural plate structure formation-hindbrain and spinal chord.</a:t>
            </a:r>
          </a:p>
          <a:p>
            <a:pPr algn="just"/>
            <a:r>
              <a:rPr lang="en-US" sz="3200" dirty="0">
                <a:latin typeface="Agency FB" panose="020B0503020202020204" pitchFamily="34" charset="0"/>
              </a:rPr>
              <a:t>Retinoic acid (RA) organizes cranial-to-caudal axis. </a:t>
            </a:r>
          </a:p>
          <a:p>
            <a:pPr algn="just"/>
            <a:r>
              <a:rPr lang="en-US" sz="3200" dirty="0" err="1">
                <a:latin typeface="Agency FB" panose="020B0503020202020204" pitchFamily="34" charset="0"/>
              </a:rPr>
              <a:t>Respecification</a:t>
            </a:r>
            <a:r>
              <a:rPr lang="en-US" sz="3200" dirty="0">
                <a:latin typeface="Agency FB" panose="020B0503020202020204" pitchFamily="34" charset="0"/>
              </a:rPr>
              <a:t>.</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710211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Neurulation</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911" t="1929" r="893" b="6712"/>
          <a:stretch>
            <a:fillRect/>
          </a:stretch>
        </p:blipFill>
        <p:spPr bwMode="auto">
          <a:xfrm>
            <a:off x="1186543" y="872836"/>
            <a:ext cx="9982200" cy="55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718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solidFill>
                  <a:srgbClr val="FF0000"/>
                </a:solidFill>
                <a:latin typeface="Agency FB" panose="020B0503020202020204" pitchFamily="34" charset="0"/>
              </a:rPr>
              <a:t>    Neurulation </a:t>
            </a:r>
            <a:r>
              <a:rPr lang="en-US" sz="3200" b="1" dirty="0" err="1">
                <a:solidFill>
                  <a:srgbClr val="FF0000"/>
                </a:solidFill>
                <a:latin typeface="Agency FB" panose="020B0503020202020204" pitchFamily="34" charset="0"/>
              </a:rPr>
              <a:t>contd</a:t>
            </a:r>
            <a:r>
              <a:rPr lang="en-US" sz="3200" b="1" dirty="0">
                <a:solidFill>
                  <a:srgbClr val="FF0000"/>
                </a:solidFill>
                <a:latin typeface="Agency FB" panose="020B0503020202020204" pitchFamily="34" charset="0"/>
              </a:rPr>
              <a:t>:</a:t>
            </a:r>
            <a:endParaRPr lang="en-US" sz="3200" dirty="0">
              <a:latin typeface="Agency FB" panose="020B0503020202020204" pitchFamily="34"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911" t="2405" r="893" b="5951"/>
          <a:stretch>
            <a:fillRect/>
          </a:stretch>
        </p:blipFill>
        <p:spPr bwMode="auto">
          <a:xfrm>
            <a:off x="512618" y="734292"/>
            <a:ext cx="11111345" cy="583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51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End of week 3 </a:t>
            </a:r>
          </a:p>
          <a:p>
            <a:pPr algn="just"/>
            <a:r>
              <a:rPr lang="en-US" sz="3200" dirty="0">
                <a:latin typeface="Agency FB" panose="020B0503020202020204" pitchFamily="34" charset="0"/>
              </a:rPr>
              <a:t>Elevation of lateral edges of neural plate- neural folds</a:t>
            </a:r>
          </a:p>
          <a:p>
            <a:pPr marL="0" indent="0">
              <a:buNone/>
            </a:pPr>
            <a:endParaRPr lang="en-US" sz="3200" dirty="0">
              <a:latin typeface="Agency FB" panose="020B0503020202020204" pitchFamily="34" charset="0"/>
            </a:endParaRPr>
          </a:p>
          <a:p>
            <a:pPr marL="0" indent="0">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731814"/>
            <a:ext cx="5257800" cy="49045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227" y="1745666"/>
            <a:ext cx="5275684" cy="4904509"/>
          </a:xfrm>
          <a:prstGeom prst="rect">
            <a:avLst/>
          </a:prstGeom>
        </p:spPr>
      </p:pic>
    </p:spTree>
    <p:extLst>
      <p:ext uri="{BB962C8B-B14F-4D97-AF65-F5344CB8AC3E}">
        <p14:creationId xmlns:p14="http://schemas.microsoft.com/office/powerpoint/2010/main" val="3498433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Approximation of neural folds in the midline</a:t>
            </a:r>
          </a:p>
          <a:p>
            <a:pPr algn="just"/>
            <a:endParaRPr lang="en-US" sz="3200" b="1" dirty="0">
              <a:highlight>
                <a:srgbClr val="FFFF00"/>
              </a:highlight>
              <a:latin typeface="Agency FB" panose="020B0503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45" r="14272"/>
          <a:stretch/>
        </p:blipFill>
        <p:spPr>
          <a:xfrm>
            <a:off x="1122218" y="1427018"/>
            <a:ext cx="4656358" cy="543098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023"/>
          <a:stretch/>
        </p:blipFill>
        <p:spPr>
          <a:xfrm>
            <a:off x="5778576" y="1427018"/>
            <a:ext cx="5111093" cy="5430982"/>
          </a:xfrm>
          <a:prstGeom prst="rect">
            <a:avLst/>
          </a:prstGeom>
        </p:spPr>
      </p:pic>
    </p:spTree>
    <p:extLst>
      <p:ext uri="{BB962C8B-B14F-4D97-AF65-F5344CB8AC3E}">
        <p14:creationId xmlns:p14="http://schemas.microsoft.com/office/powerpoint/2010/main" val="3025408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latin typeface="Agency FB" panose="020B0503020202020204" pitchFamily="34" charset="0"/>
              </a:rPr>
              <a:t>Fusion of the neural folds begins at the cervical region (5</a:t>
            </a:r>
            <a:r>
              <a:rPr lang="en-US" sz="3200" b="1" baseline="30000" dirty="0">
                <a:latin typeface="Agency FB" panose="020B0503020202020204" pitchFamily="34" charset="0"/>
              </a:rPr>
              <a:t>th</a:t>
            </a:r>
            <a:r>
              <a:rPr lang="en-US" sz="3200" b="1" dirty="0">
                <a:latin typeface="Agency FB" panose="020B0503020202020204" pitchFamily="34" charset="0"/>
              </a:rPr>
              <a:t> somite) and proceeds cranio-caudally.</a:t>
            </a:r>
          </a:p>
          <a:p>
            <a:pPr algn="just"/>
            <a:endParaRPr lang="en-US" sz="3200" b="1"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37" y="1634836"/>
            <a:ext cx="4994564" cy="52231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634836"/>
            <a:ext cx="5257800" cy="5223164"/>
          </a:xfrm>
          <a:prstGeom prst="rect">
            <a:avLst/>
          </a:prstGeom>
        </p:spPr>
      </p:pic>
    </p:spTree>
    <p:extLst>
      <p:ext uri="{BB962C8B-B14F-4D97-AF65-F5344CB8AC3E}">
        <p14:creationId xmlns:p14="http://schemas.microsoft.com/office/powerpoint/2010/main" val="408847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Ovulation</a:t>
            </a:r>
          </a:p>
          <a:p>
            <a:pPr algn="just"/>
            <a:r>
              <a:rPr lang="en-US" sz="3200" dirty="0">
                <a:latin typeface="Agency FB" panose="020B0503020202020204" pitchFamily="34" charset="0"/>
              </a:rPr>
              <a:t>The expelled secondary oocyte is surrounded by zona pellucida and a layer of follicular cells which are radially arranged as the corona radiata. </a:t>
            </a:r>
          </a:p>
          <a:p>
            <a:pPr algn="just"/>
            <a:endParaRPr lang="en-US" sz="3200" dirty="0">
              <a:latin typeface="Agency FB" panose="020B0503020202020204" pitchFamily="34" charset="0"/>
            </a:endParaRPr>
          </a:p>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Corpus luteum </a:t>
            </a:r>
          </a:p>
          <a:p>
            <a:pPr lvl="1" algn="just"/>
            <a:r>
              <a:rPr lang="en-US" sz="3200" dirty="0">
                <a:latin typeface="Agency FB" panose="020B0503020202020204" pitchFamily="34" charset="0"/>
              </a:rPr>
              <a:t>Folds of the walls of the ovarian follicle </a:t>
            </a:r>
          </a:p>
          <a:p>
            <a:pPr lvl="1" algn="just"/>
            <a:r>
              <a:rPr lang="en-US" sz="3200" dirty="0">
                <a:latin typeface="Agency FB" panose="020B0503020202020204" pitchFamily="34" charset="0"/>
              </a:rPr>
              <a:t>It secretes progesterone and some estrogen </a:t>
            </a:r>
          </a:p>
          <a:p>
            <a:pPr lvl="1" algn="just"/>
            <a:r>
              <a:rPr lang="en-US" sz="3200" dirty="0">
                <a:latin typeface="Agency FB" panose="020B0503020202020204" pitchFamily="34" charset="0"/>
              </a:rPr>
              <a:t>If fertilization occurs it remains active for the 1st 20 weeks </a:t>
            </a:r>
          </a:p>
          <a:p>
            <a:pPr lvl="1" algn="just"/>
            <a:r>
              <a:rPr lang="en-US" sz="3200" dirty="0">
                <a:latin typeface="Agency FB" panose="020B0503020202020204" pitchFamily="34" charset="0"/>
              </a:rPr>
              <a:t>If fertilization does not occur it degenerates into corpus albicans, scar tissue</a:t>
            </a:r>
          </a:p>
          <a:p>
            <a:pPr marL="0" indent="0" algn="just">
              <a:buNone/>
            </a:pPr>
            <a:endParaRPr lang="en-US" sz="3200" dirty="0">
              <a:latin typeface="Agency FB" panose="020B0503020202020204" pitchFamily="34" charset="0"/>
            </a:endParaRPr>
          </a:p>
        </p:txBody>
      </p:sp>
    </p:spTree>
    <p:extLst>
      <p:ext uri="{BB962C8B-B14F-4D97-AF65-F5344CB8AC3E}">
        <p14:creationId xmlns:p14="http://schemas.microsoft.com/office/powerpoint/2010/main" val="3123301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Cephalic and caudal ends of the neural tube communicate with the amniotic cavity by way of the anterior(cranial) and posterior(caudal) neuropores.</a:t>
            </a: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086" y="1870365"/>
            <a:ext cx="4679812" cy="49876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897" y="1870364"/>
            <a:ext cx="5578903" cy="4987636"/>
          </a:xfrm>
          <a:prstGeom prst="rect">
            <a:avLst/>
          </a:prstGeom>
        </p:spPr>
      </p:pic>
    </p:spTree>
    <p:extLst>
      <p:ext uri="{BB962C8B-B14F-4D97-AF65-F5344CB8AC3E}">
        <p14:creationId xmlns:p14="http://schemas.microsoft.com/office/powerpoint/2010/main" val="1070990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Anterior neuropore closes at 18-20 </a:t>
            </a:r>
            <a:r>
              <a:rPr lang="en-US" sz="3200" b="1" dirty="0" err="1">
                <a:highlight>
                  <a:srgbClr val="FFFF00"/>
                </a:highlight>
                <a:latin typeface="Agency FB" panose="020B0503020202020204" pitchFamily="34" charset="0"/>
              </a:rPr>
              <a:t>soimite</a:t>
            </a:r>
            <a:r>
              <a:rPr lang="en-US" sz="3200" b="1" dirty="0">
                <a:highlight>
                  <a:srgbClr val="FFFF00"/>
                </a:highlight>
                <a:latin typeface="Agency FB" panose="020B0503020202020204" pitchFamily="34" charset="0"/>
              </a:rPr>
              <a:t> stage (approximately day 25).</a:t>
            </a:r>
          </a:p>
          <a:p>
            <a:pPr algn="just"/>
            <a:endParaRPr lang="en-US" sz="3200" b="1" dirty="0">
              <a:highlight>
                <a:srgbClr val="FFFF00"/>
              </a:highlight>
              <a:latin typeface="Agency FB" panose="020B0503020202020204" pitchFamily="34" charset="0"/>
            </a:endParaRPr>
          </a:p>
          <a:p>
            <a:pPr algn="just"/>
            <a:r>
              <a:rPr lang="en-US" sz="3200" b="1" dirty="0">
                <a:highlight>
                  <a:srgbClr val="FFFF00"/>
                </a:highlight>
                <a:latin typeface="Agency FB" panose="020B0503020202020204" pitchFamily="34" charset="0"/>
              </a:rPr>
              <a:t>Posterior closes at day 28 (25 somite stage) marking the end of neurulation.</a:t>
            </a:r>
          </a:p>
          <a:p>
            <a:pPr algn="just"/>
            <a:endParaRPr lang="en-US" sz="3200" b="1" dirty="0">
              <a:highlight>
                <a:srgbClr val="FFFF00"/>
              </a:highlight>
              <a:latin typeface="Agency FB" panose="020B0503020202020204" pitchFamily="34" charset="0"/>
            </a:endParaRPr>
          </a:p>
          <a:p>
            <a:pPr algn="just"/>
            <a:r>
              <a:rPr lang="en-US" sz="3200" dirty="0">
                <a:latin typeface="Agency FB" panose="020B0503020202020204" pitchFamily="34" charset="0"/>
              </a:rPr>
              <a:t>CNS represented by a closed tubular structure with a narrow caudal portion(spinal cord) and a broader cephalic portion characterized by dilatations(brain vesicles)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0933126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latin typeface="Agency FB" panose="020B0503020202020204" pitchFamily="34" charset="0"/>
              </a:rPr>
              <a:t>   </a:t>
            </a:r>
            <a:r>
              <a:rPr lang="en-US" sz="3500" b="1" dirty="0">
                <a:solidFill>
                  <a:srgbClr val="FF0000"/>
                </a:solidFill>
                <a:latin typeface="Agency FB" panose="020B0503020202020204" pitchFamily="34" charset="0"/>
              </a:rPr>
              <a:t>Neural tube defect (NTD) </a:t>
            </a:r>
          </a:p>
          <a:p>
            <a:pPr algn="just"/>
            <a:r>
              <a:rPr lang="en-US" sz="3200" b="1" dirty="0">
                <a:highlight>
                  <a:srgbClr val="FFFF00"/>
                </a:highlight>
                <a:latin typeface="Agency FB" panose="020B0503020202020204" pitchFamily="34" charset="0"/>
              </a:rPr>
              <a:t>Incidence - 2.6 in 1000 worldwide.</a:t>
            </a:r>
          </a:p>
          <a:p>
            <a:pPr algn="just"/>
            <a:r>
              <a:rPr lang="en-US" sz="3200" b="1" dirty="0">
                <a:highlight>
                  <a:srgbClr val="FFFF00"/>
                </a:highlight>
                <a:latin typeface="Agency FB" panose="020B0503020202020204" pitchFamily="34" charset="0"/>
              </a:rPr>
              <a:t>Anencephaly</a:t>
            </a:r>
          </a:p>
          <a:p>
            <a:pPr lvl="1" algn="just"/>
            <a:r>
              <a:rPr lang="en-US" sz="3200" dirty="0">
                <a:latin typeface="Agency FB" panose="020B0503020202020204" pitchFamily="34" charset="0"/>
              </a:rPr>
              <a:t>Failure of the anterior neuropore to close, resulting in a failure of the brain to develop. </a:t>
            </a:r>
          </a:p>
          <a:p>
            <a:pPr lvl="1" algn="just"/>
            <a:r>
              <a:rPr lang="en-US" sz="3200" dirty="0">
                <a:latin typeface="Agency FB" panose="020B0503020202020204" pitchFamily="34" charset="0"/>
              </a:rPr>
              <a:t>Lethal defect.</a:t>
            </a:r>
          </a:p>
          <a:p>
            <a:pPr lvl="1" algn="just"/>
            <a:r>
              <a:rPr lang="en-US" sz="3200" dirty="0">
                <a:latin typeface="Agency FB" panose="020B0503020202020204" pitchFamily="34" charset="0"/>
              </a:rPr>
              <a:t>Diagnosed prenatally and pregnancies terminated</a:t>
            </a:r>
          </a:p>
          <a:p>
            <a:pPr marL="457200" lvl="1" indent="0" algn="just">
              <a:buNone/>
            </a:pPr>
            <a:endParaRPr lang="en-US" sz="3200" dirty="0">
              <a:latin typeface="Agency FB" panose="020B0503020202020204" pitchFamily="34" charset="0"/>
            </a:endParaRPr>
          </a:p>
          <a:p>
            <a:pPr algn="just"/>
            <a:endParaRPr lang="en-US"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145" y="3048001"/>
            <a:ext cx="3823855" cy="3810000"/>
          </a:xfrm>
          <a:prstGeom prst="rect">
            <a:avLst/>
          </a:prstGeom>
        </p:spPr>
      </p:pic>
    </p:spTree>
    <p:extLst>
      <p:ext uri="{BB962C8B-B14F-4D97-AF65-F5344CB8AC3E}">
        <p14:creationId xmlns:p14="http://schemas.microsoft.com/office/powerpoint/2010/main" val="15470226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b="1" dirty="0">
                <a:latin typeface="Agency FB" panose="020B0503020202020204" pitchFamily="34" charset="0"/>
              </a:rPr>
              <a:t>   </a:t>
            </a:r>
            <a:r>
              <a:rPr lang="en-US" sz="3500" b="1" dirty="0">
                <a:solidFill>
                  <a:srgbClr val="FF0000"/>
                </a:solidFill>
                <a:latin typeface="Agency FB" panose="020B0503020202020204" pitchFamily="34" charset="0"/>
              </a:rPr>
              <a:t>NTDs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p>
          <a:p>
            <a:pPr algn="just"/>
            <a:r>
              <a:rPr lang="en-US" sz="3200" b="1" dirty="0">
                <a:highlight>
                  <a:srgbClr val="FFFF00"/>
                </a:highlight>
                <a:latin typeface="Agency FB" panose="020B0503020202020204" pitchFamily="34" charset="0"/>
              </a:rPr>
              <a:t>Encephalocele</a:t>
            </a:r>
          </a:p>
          <a:p>
            <a:pPr algn="just"/>
            <a:endParaRPr lang="en-US" sz="3200" b="1" dirty="0">
              <a:latin typeface="Agency FB" panose="020B0503020202020204" pitchFamily="34" charset="0"/>
            </a:endParaRPr>
          </a:p>
          <a:p>
            <a:pPr marL="0" indent="0" algn="just">
              <a:buNone/>
            </a:pPr>
            <a:endParaRPr lang="en-US" sz="3200" b="1"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934" y="1551709"/>
            <a:ext cx="9263265" cy="5199965"/>
          </a:xfrm>
          <a:prstGeom prst="rect">
            <a:avLst/>
          </a:prstGeom>
        </p:spPr>
      </p:pic>
    </p:spTree>
    <p:extLst>
      <p:ext uri="{BB962C8B-B14F-4D97-AF65-F5344CB8AC3E}">
        <p14:creationId xmlns:p14="http://schemas.microsoft.com/office/powerpoint/2010/main" val="3711187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0" y="0"/>
            <a:ext cx="12192000" cy="6858000"/>
          </a:xfrm>
          <a:ln w="38100">
            <a:solidFill>
              <a:srgbClr val="FF0000"/>
            </a:solidFill>
          </a:ln>
        </p:spPr>
        <p:txBody>
          <a:bodyPr>
            <a:normAutofit/>
          </a:bodyPr>
          <a:lstStyle/>
          <a:p>
            <a:pPr marL="0" indent="0">
              <a:buNone/>
            </a:pPr>
            <a:r>
              <a:rPr lang="en-US" sz="2400" b="1" dirty="0">
                <a:solidFill>
                  <a:srgbClr val="FF0000"/>
                </a:solidFill>
                <a:latin typeface="Agency FB" panose="020B0503020202020204" pitchFamily="34" charset="0"/>
              </a:rPr>
              <a:t>    </a:t>
            </a:r>
            <a:r>
              <a:rPr lang="en-US" sz="3500" b="1" dirty="0">
                <a:solidFill>
                  <a:srgbClr val="FF0000"/>
                </a:solidFill>
                <a:latin typeface="Agency FB" panose="020B0503020202020204" pitchFamily="34" charset="0"/>
              </a:rPr>
              <a:t>NTDs </a:t>
            </a:r>
            <a:r>
              <a:rPr lang="en-US" sz="3500" b="1" dirty="0" err="1">
                <a:solidFill>
                  <a:srgbClr val="FF0000"/>
                </a:solidFill>
                <a:latin typeface="Agency FB" panose="020B0503020202020204" pitchFamily="34" charset="0"/>
              </a:rPr>
              <a:t>contd</a:t>
            </a:r>
            <a:r>
              <a:rPr lang="en-US" sz="3500" b="1" dirty="0">
                <a:solidFill>
                  <a:srgbClr val="FF0000"/>
                </a:solidFill>
                <a:latin typeface="Agency FB" panose="020B0503020202020204" pitchFamily="34" charset="0"/>
              </a:rPr>
              <a:t>:</a:t>
            </a:r>
          </a:p>
          <a:p>
            <a:r>
              <a:rPr lang="en-US" sz="3200" b="1" dirty="0">
                <a:highlight>
                  <a:srgbClr val="FFFF00"/>
                </a:highlight>
                <a:latin typeface="Agency FB" panose="020B0503020202020204" pitchFamily="34" charset="0"/>
              </a:rPr>
              <a:t>Spina Bifida</a:t>
            </a:r>
          </a:p>
          <a:p>
            <a:pPr lvl="1"/>
            <a:r>
              <a:rPr lang="en-US" sz="2700" dirty="0">
                <a:latin typeface="Agency FB" panose="020B0503020202020204" pitchFamily="34" charset="0"/>
              </a:rPr>
              <a:t>Defects usually occur in the cervical and/or lumbar regions and may cause neurological deficits in the lower limbs and urinary bladder., based </a:t>
            </a:r>
          </a:p>
          <a:p>
            <a:pPr lvl="1"/>
            <a:r>
              <a:rPr lang="en-US" sz="2700" dirty="0">
                <a:latin typeface="Agency FB" panose="020B0503020202020204" pitchFamily="34" charset="0"/>
              </a:rPr>
              <a:t>Neural tube defects can be detected by the presence of alpha-fetoprotein (AFP) in the </a:t>
            </a:r>
            <a:r>
              <a:rPr lang="en-US" sz="2700" dirty="0" err="1">
                <a:latin typeface="Agency FB" panose="020B0503020202020204" pitchFamily="34" charset="0"/>
              </a:rPr>
              <a:t>foetal</a:t>
            </a:r>
            <a:r>
              <a:rPr lang="en-US" sz="2700" dirty="0">
                <a:latin typeface="Agency FB" panose="020B0503020202020204" pitchFamily="34" charset="0"/>
              </a:rPr>
              <a:t> circulation after the fourth week of development. </a:t>
            </a:r>
          </a:p>
          <a:p>
            <a:pPr algn="just"/>
            <a:endParaRPr lang="en-US" sz="3200" dirty="0">
              <a:latin typeface="Agency FB" panose="020B0503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87" r="4804"/>
          <a:stretch/>
        </p:blipFill>
        <p:spPr>
          <a:xfrm>
            <a:off x="1274618" y="2937164"/>
            <a:ext cx="9545781" cy="3920836"/>
          </a:xfrm>
          <a:prstGeom prst="rect">
            <a:avLst/>
          </a:prstGeom>
        </p:spPr>
      </p:pic>
    </p:spTree>
    <p:extLst>
      <p:ext uri="{BB962C8B-B14F-4D97-AF65-F5344CB8AC3E}">
        <p14:creationId xmlns:p14="http://schemas.microsoft.com/office/powerpoint/2010/main" val="3061306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b="1" dirty="0">
                <a:highlight>
                  <a:srgbClr val="FFFF00"/>
                </a:highlight>
                <a:latin typeface="Agency FB" panose="020B0503020202020204" pitchFamily="34" charset="0"/>
              </a:rPr>
              <a:t>Folic Acid Administration in Early Pregnancy</a:t>
            </a:r>
          </a:p>
          <a:p>
            <a:pPr lvl="1" algn="just"/>
            <a:r>
              <a:rPr lang="en-US" sz="3200" dirty="0">
                <a:latin typeface="Agency FB" panose="020B0503020202020204" pitchFamily="34" charset="0"/>
              </a:rPr>
              <a:t>400 micrograms (µg) daily beginning 3 months prior to conception and continuing throughout pregnancy</a:t>
            </a:r>
          </a:p>
          <a:p>
            <a:pPr lvl="1" algn="just"/>
            <a:r>
              <a:rPr lang="en-US" sz="3200" dirty="0">
                <a:latin typeface="Agency FB" panose="020B0503020202020204" pitchFamily="34" charset="0"/>
              </a:rPr>
              <a:t>Women of childbearing age need to consume the daily recommended dose of folic acid – unplanned pregnancy</a:t>
            </a:r>
          </a:p>
          <a:p>
            <a:pPr lvl="1" algn="just"/>
            <a:r>
              <a:rPr lang="en-US" sz="3200" dirty="0">
                <a:latin typeface="Agency FB" panose="020B0503020202020204" pitchFamily="34" charset="0"/>
              </a:rPr>
              <a:t>A woman with a child with a NTD or history of such defects in her family - more</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320137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Neural Crest Cells</a:t>
            </a:r>
          </a:p>
          <a:p>
            <a:pPr algn="just"/>
            <a:r>
              <a:rPr lang="en-US" sz="3200" dirty="0">
                <a:latin typeface="Agency FB" panose="020B0503020202020204" pitchFamily="34" charset="0"/>
              </a:rPr>
              <a:t>Cells at the lateral border / crest cells of the neuroectoderm dissociate from their </a:t>
            </a:r>
            <a:r>
              <a:rPr lang="en-US" sz="3200" dirty="0" err="1">
                <a:latin typeface="Agency FB" panose="020B0503020202020204" pitchFamily="34" charset="0"/>
              </a:rPr>
              <a:t>neighbours</a:t>
            </a:r>
            <a:r>
              <a:rPr lang="en-US" sz="3200" dirty="0">
                <a:latin typeface="Agency FB" panose="020B0503020202020204" pitchFamily="34" charset="0"/>
              </a:rPr>
              <a:t>.</a:t>
            </a:r>
          </a:p>
          <a:p>
            <a:pPr algn="just"/>
            <a:r>
              <a:rPr lang="en-US" sz="3200" dirty="0">
                <a:latin typeface="Agency FB" panose="020B0503020202020204" pitchFamily="34" charset="0"/>
              </a:rPr>
              <a:t>Undergo epithelial-to-mesenchymal transition and actively migrate into underlying mesoderm after closure of the neural tube.</a:t>
            </a:r>
          </a:p>
          <a:p>
            <a:pPr algn="just"/>
            <a:r>
              <a:rPr lang="en-US" sz="3200" dirty="0">
                <a:latin typeface="Agency FB" panose="020B0503020202020204" pitchFamily="34" charset="0"/>
              </a:rPr>
              <a:t>Those from the trunk migrate along either	</a:t>
            </a:r>
          </a:p>
          <a:p>
            <a:pPr lvl="1" algn="just"/>
            <a:r>
              <a:rPr lang="en-US" sz="3200" dirty="0">
                <a:latin typeface="Agency FB" panose="020B0503020202020204" pitchFamily="34" charset="0"/>
              </a:rPr>
              <a:t>Dorsal pathway through the dermis to form melanocytes in the skin and hair follicles</a:t>
            </a:r>
          </a:p>
          <a:p>
            <a:pPr lvl="1" algn="just"/>
            <a:r>
              <a:rPr lang="en-US" sz="3200" dirty="0">
                <a:latin typeface="Agency FB" panose="020B0503020202020204" pitchFamily="34" charset="0"/>
              </a:rPr>
              <a:t>Ventral pathway through the anterior half of each somite to become sensory ganglia, sympathetic and enteric neurons, Schwann’s cells and cells of the adrenal medulla</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37398891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algn="just"/>
            <a:r>
              <a:rPr lang="en-US" sz="3200" dirty="0">
                <a:latin typeface="Agency FB" panose="020B0503020202020204" pitchFamily="34" charset="0"/>
              </a:rPr>
              <a:t>Those from the cranial folds leave neural tube before closure and contribute to</a:t>
            </a:r>
          </a:p>
          <a:p>
            <a:pPr lvl="1" algn="just"/>
            <a:r>
              <a:rPr lang="en-US" sz="3200" dirty="0">
                <a:latin typeface="Agency FB" panose="020B0503020202020204" pitchFamily="34" charset="0"/>
              </a:rPr>
              <a:t>Craniofacial skeleton</a:t>
            </a:r>
          </a:p>
          <a:p>
            <a:pPr lvl="1" algn="just"/>
            <a:r>
              <a:rPr lang="en-US" sz="3200" dirty="0">
                <a:latin typeface="Agency FB" panose="020B0503020202020204" pitchFamily="34" charset="0"/>
              </a:rPr>
              <a:t>Neurons for cranial ganglia</a:t>
            </a:r>
          </a:p>
          <a:p>
            <a:pPr lvl="1" algn="just"/>
            <a:r>
              <a:rPr lang="en-US" sz="3200" dirty="0">
                <a:latin typeface="Agency FB" panose="020B0503020202020204" pitchFamily="34" charset="0"/>
              </a:rPr>
              <a:t>Glial cells</a:t>
            </a:r>
          </a:p>
          <a:p>
            <a:pPr lvl="1" algn="just"/>
            <a:r>
              <a:rPr lang="en-US" sz="3200" dirty="0">
                <a:latin typeface="Agency FB" panose="020B0503020202020204" pitchFamily="34" charset="0"/>
              </a:rPr>
              <a:t>Melanocytes</a:t>
            </a:r>
          </a:p>
          <a:p>
            <a:pPr lvl="1" algn="just"/>
            <a:r>
              <a:rPr lang="en-US" sz="3200" dirty="0">
                <a:latin typeface="Agency FB" panose="020B0503020202020204" pitchFamily="34" charset="0"/>
              </a:rPr>
              <a:t>Other cell types</a:t>
            </a:r>
          </a:p>
          <a:p>
            <a:pPr lvl="1" algn="just"/>
            <a:endParaRPr lang="en-US" sz="3200" dirty="0">
              <a:latin typeface="Agency FB" panose="020B0503020202020204" pitchFamily="34" charset="0"/>
            </a:endParaRPr>
          </a:p>
          <a:p>
            <a:pPr algn="just"/>
            <a:r>
              <a:rPr lang="en-US" sz="3200" dirty="0">
                <a:latin typeface="Agency FB" panose="020B0503020202020204" pitchFamily="34" charset="0"/>
              </a:rPr>
              <a:t>Neural crest cells may be referred to as 4</a:t>
            </a:r>
            <a:r>
              <a:rPr lang="en-US" sz="3200" baseline="30000" dirty="0">
                <a:latin typeface="Agency FB" panose="020B0503020202020204" pitchFamily="34" charset="0"/>
              </a:rPr>
              <a:t>th</a:t>
            </a:r>
            <a:r>
              <a:rPr lang="en-US" sz="3200" dirty="0">
                <a:latin typeface="Agency FB" panose="020B0503020202020204" pitchFamily="34" charset="0"/>
              </a:rPr>
              <a:t> germ layer. </a:t>
            </a:r>
          </a:p>
          <a:p>
            <a:pPr algn="just"/>
            <a:endParaRPr lang="en-US" sz="3200" dirty="0">
              <a:latin typeface="Agency FB" panose="020B0503020202020204" pitchFamily="34" charset="0"/>
            </a:endParaRPr>
          </a:p>
          <a:p>
            <a:pPr algn="just"/>
            <a:r>
              <a:rPr lang="en-US" sz="3200" dirty="0">
                <a:latin typeface="Agency FB" panose="020B0503020202020204" pitchFamily="34" charset="0"/>
              </a:rPr>
              <a:t>Contribute to many organs and tissues.</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1677687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200" dirty="0">
                <a:latin typeface="Agency FB" panose="020B0503020202020204" pitchFamily="34" charset="0"/>
              </a:rPr>
              <a:t>   </a:t>
            </a:r>
            <a:r>
              <a:rPr lang="en-US" sz="3500" b="1" dirty="0">
                <a:solidFill>
                  <a:srgbClr val="FF0000"/>
                </a:solidFill>
                <a:latin typeface="Agency FB" panose="020B0503020202020204" pitchFamily="34" charset="0"/>
              </a:rPr>
              <a:t>Molecular Regulation of Neural Crest Induction</a:t>
            </a:r>
          </a:p>
          <a:p>
            <a:pPr algn="just"/>
            <a:r>
              <a:rPr lang="en-US" sz="3200" dirty="0">
                <a:latin typeface="Agency FB" panose="020B0503020202020204" pitchFamily="34" charset="0"/>
              </a:rPr>
              <a:t>Exposure to very low levels of BMPs regulated by noggin and chordin.</a:t>
            </a:r>
          </a:p>
          <a:p>
            <a:pPr algn="just"/>
            <a:r>
              <a:rPr lang="en-US" sz="3200" dirty="0">
                <a:latin typeface="Agency FB" panose="020B0503020202020204" pitchFamily="34" charset="0"/>
              </a:rPr>
              <a:t>SNAIL and FOXD3 specify cells as neural crest.</a:t>
            </a:r>
          </a:p>
          <a:p>
            <a:pPr algn="just"/>
            <a:r>
              <a:rPr lang="en-US" sz="3200" dirty="0">
                <a:latin typeface="Agency FB" panose="020B0503020202020204" pitchFamily="34" charset="0"/>
              </a:rPr>
              <a:t>SLUG promotes cell migration from neuroectoderm.</a:t>
            </a:r>
          </a:p>
          <a:p>
            <a:pPr algn="just"/>
            <a:r>
              <a:rPr lang="en-US" sz="3200" dirty="0">
                <a:latin typeface="Agency FB" panose="020B0503020202020204" pitchFamily="34" charset="0"/>
              </a:rPr>
              <a:t>BMPs, TGF-B members and FGFs regulate migration, proliferation and differentiation. </a:t>
            </a:r>
          </a:p>
          <a:p>
            <a:pPr algn="just"/>
            <a:r>
              <a:rPr lang="en-US" sz="3200" dirty="0">
                <a:latin typeface="Agency FB" panose="020B0503020202020204" pitchFamily="34" charset="0"/>
              </a:rPr>
              <a:t>Their abnormal concentration causes neural crest defects in the craniofacial region.</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5670271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09D58-FE4A-46C5-30EE-11DA4428201B}"/>
              </a:ext>
            </a:extLst>
          </p:cNvPr>
          <p:cNvSpPr>
            <a:spLocks noGrp="1"/>
          </p:cNvSpPr>
          <p:nvPr>
            <p:ph idx="1"/>
          </p:nvPr>
        </p:nvSpPr>
        <p:spPr>
          <a:xfrm>
            <a:off x="297712" y="191386"/>
            <a:ext cx="11568223" cy="6560289"/>
          </a:xfrm>
          <a:ln w="38100">
            <a:solidFill>
              <a:srgbClr val="FF0000"/>
            </a:solidFill>
          </a:ln>
        </p:spPr>
        <p:txBody>
          <a:bodyPr>
            <a:normAutofit/>
          </a:bodyPr>
          <a:lstStyle/>
          <a:p>
            <a:pPr marL="0" indent="0" algn="just">
              <a:buNone/>
            </a:pPr>
            <a:r>
              <a:rPr lang="en-US" sz="3500" b="1" dirty="0">
                <a:solidFill>
                  <a:srgbClr val="FF0000"/>
                </a:solidFill>
                <a:latin typeface="Agency FB" panose="020B0503020202020204" pitchFamily="34" charset="0"/>
              </a:rPr>
              <a:t>  Derivatives of the Embryonic Ectoderm</a:t>
            </a:r>
          </a:p>
          <a:p>
            <a:pPr algn="just"/>
            <a:r>
              <a:rPr lang="en-US" sz="3200" dirty="0">
                <a:latin typeface="Agency FB" panose="020B0503020202020204" pitchFamily="34" charset="0"/>
              </a:rPr>
              <a:t>Organs and structures that maintain contact with the outside</a:t>
            </a:r>
          </a:p>
          <a:p>
            <a:pPr algn="just"/>
            <a:r>
              <a:rPr lang="en-US" sz="3200" dirty="0">
                <a:latin typeface="Agency FB" panose="020B0503020202020204" pitchFamily="34" charset="0"/>
              </a:rPr>
              <a:t>CNS</a:t>
            </a:r>
          </a:p>
          <a:p>
            <a:pPr algn="just"/>
            <a:r>
              <a:rPr lang="en-US" sz="3200" dirty="0">
                <a:latin typeface="Agency FB" panose="020B0503020202020204" pitchFamily="34" charset="0"/>
              </a:rPr>
              <a:t>Peripheral nervous system</a:t>
            </a:r>
          </a:p>
          <a:p>
            <a:pPr algn="just"/>
            <a:r>
              <a:rPr lang="en-US" sz="3200" dirty="0">
                <a:latin typeface="Agency FB" panose="020B0503020202020204" pitchFamily="34" charset="0"/>
              </a:rPr>
              <a:t>Sensory epithelium of ear, nose and eye</a:t>
            </a:r>
          </a:p>
          <a:p>
            <a:pPr algn="just"/>
            <a:r>
              <a:rPr lang="en-US" sz="3200" dirty="0">
                <a:latin typeface="Agency FB" panose="020B0503020202020204" pitchFamily="34" charset="0"/>
              </a:rPr>
              <a:t>Epidermis+ hair and nails</a:t>
            </a:r>
          </a:p>
          <a:p>
            <a:pPr algn="just"/>
            <a:r>
              <a:rPr lang="en-US" sz="3200" dirty="0">
                <a:latin typeface="Agency FB" panose="020B0503020202020204" pitchFamily="34" charset="0"/>
              </a:rPr>
              <a:t>Subcutaneous glands-sweat glands</a:t>
            </a:r>
          </a:p>
          <a:p>
            <a:pPr algn="just"/>
            <a:r>
              <a:rPr lang="en-US" sz="3200" dirty="0">
                <a:latin typeface="Agency FB" panose="020B0503020202020204" pitchFamily="34" charset="0"/>
              </a:rPr>
              <a:t>Mammary glands</a:t>
            </a:r>
          </a:p>
          <a:p>
            <a:pPr algn="just"/>
            <a:r>
              <a:rPr lang="en-US" sz="3200" dirty="0">
                <a:latin typeface="Agency FB" panose="020B0503020202020204" pitchFamily="34" charset="0"/>
              </a:rPr>
              <a:t>Pituitary gland</a:t>
            </a:r>
          </a:p>
          <a:p>
            <a:pPr algn="just"/>
            <a:r>
              <a:rPr lang="en-US" sz="3200" dirty="0">
                <a:latin typeface="Agency FB" panose="020B0503020202020204" pitchFamily="34" charset="0"/>
              </a:rPr>
              <a:t>Enamel of teeth</a:t>
            </a:r>
          </a:p>
          <a:p>
            <a:pPr algn="just"/>
            <a:endParaRPr lang="en-US" sz="3200" dirty="0">
              <a:latin typeface="Agency FB" panose="020B0503020202020204" pitchFamily="34" charset="0"/>
            </a:endParaRPr>
          </a:p>
        </p:txBody>
      </p:sp>
    </p:spTree>
    <p:extLst>
      <p:ext uri="{BB962C8B-B14F-4D97-AF65-F5344CB8AC3E}">
        <p14:creationId xmlns:p14="http://schemas.microsoft.com/office/powerpoint/2010/main" val="20757218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TotalTime>
  <Words>8307</Words>
  <Application>Microsoft Office PowerPoint</Application>
  <PresentationFormat>Widescreen</PresentationFormat>
  <Paragraphs>830</Paragraphs>
  <Slides>137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137</vt:i4>
      </vt:variant>
    </vt:vector>
  </HeadingPairs>
  <TitlesOfParts>
    <vt:vector size="142" baseType="lpstr">
      <vt:lpstr>Agency FB</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Innocent Edagha</cp:lastModifiedBy>
  <cp:revision>10</cp:revision>
  <dcterms:created xsi:type="dcterms:W3CDTF">2024-04-12T20:22:21Z</dcterms:created>
  <dcterms:modified xsi:type="dcterms:W3CDTF">2024-08-20T09:17:31Z</dcterms:modified>
</cp:coreProperties>
</file>